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136"/>
  </p:notesMasterIdLst>
  <p:handoutMasterIdLst>
    <p:handoutMasterId r:id="rId137"/>
  </p:handoutMasterIdLst>
  <p:sldIdLst>
    <p:sldId id="256" r:id="rId2"/>
    <p:sldId id="422" r:id="rId3"/>
    <p:sldId id="403" r:id="rId4"/>
    <p:sldId id="257" r:id="rId5"/>
    <p:sldId id="258" r:id="rId6"/>
    <p:sldId id="358" r:id="rId7"/>
    <p:sldId id="260" r:id="rId8"/>
    <p:sldId id="261" r:id="rId9"/>
    <p:sldId id="360" r:id="rId10"/>
    <p:sldId id="361" r:id="rId11"/>
    <p:sldId id="362" r:id="rId12"/>
    <p:sldId id="265" r:id="rId13"/>
    <p:sldId id="349" r:id="rId14"/>
    <p:sldId id="267" r:id="rId15"/>
    <p:sldId id="401" r:id="rId16"/>
    <p:sldId id="269" r:id="rId17"/>
    <p:sldId id="272" r:id="rId18"/>
    <p:sldId id="415" r:id="rId19"/>
    <p:sldId id="365" r:id="rId20"/>
    <p:sldId id="274" r:id="rId21"/>
    <p:sldId id="275" r:id="rId22"/>
    <p:sldId id="276" r:id="rId23"/>
    <p:sldId id="414" r:id="rId24"/>
    <p:sldId id="425" r:id="rId25"/>
    <p:sldId id="364" r:id="rId26"/>
    <p:sldId id="363" r:id="rId27"/>
    <p:sldId id="404" r:id="rId28"/>
    <p:sldId id="413" r:id="rId29"/>
    <p:sldId id="350" r:id="rId30"/>
    <p:sldId id="278" r:id="rId31"/>
    <p:sldId id="366" r:id="rId32"/>
    <p:sldId id="279" r:id="rId33"/>
    <p:sldId id="367" r:id="rId34"/>
    <p:sldId id="280" r:id="rId35"/>
    <p:sldId id="281" r:id="rId36"/>
    <p:sldId id="282" r:id="rId37"/>
    <p:sldId id="283" r:id="rId38"/>
    <p:sldId id="285" r:id="rId39"/>
    <p:sldId id="286" r:id="rId40"/>
    <p:sldId id="368" r:id="rId41"/>
    <p:sldId id="369" r:id="rId42"/>
    <p:sldId id="370" r:id="rId43"/>
    <p:sldId id="287" r:id="rId44"/>
    <p:sldId id="288" r:id="rId45"/>
    <p:sldId id="289" r:id="rId46"/>
    <p:sldId id="291" r:id="rId47"/>
    <p:sldId id="292" r:id="rId48"/>
    <p:sldId id="293" r:id="rId49"/>
    <p:sldId id="371" r:id="rId50"/>
    <p:sldId id="294" r:id="rId51"/>
    <p:sldId id="295" r:id="rId52"/>
    <p:sldId id="296" r:id="rId53"/>
    <p:sldId id="297" r:id="rId54"/>
    <p:sldId id="372" r:id="rId55"/>
    <p:sldId id="298" r:id="rId56"/>
    <p:sldId id="299" r:id="rId57"/>
    <p:sldId id="300" r:id="rId58"/>
    <p:sldId id="301" r:id="rId59"/>
    <p:sldId id="373" r:id="rId60"/>
    <p:sldId id="374" r:id="rId61"/>
    <p:sldId id="351" r:id="rId62"/>
    <p:sldId id="375" r:id="rId63"/>
    <p:sldId id="352" r:id="rId64"/>
    <p:sldId id="303" r:id="rId65"/>
    <p:sldId id="304" r:id="rId66"/>
    <p:sldId id="305" r:id="rId67"/>
    <p:sldId id="402" r:id="rId68"/>
    <p:sldId id="306" r:id="rId69"/>
    <p:sldId id="376" r:id="rId70"/>
    <p:sldId id="377" r:id="rId71"/>
    <p:sldId id="307" r:id="rId72"/>
    <p:sldId id="309" r:id="rId73"/>
    <p:sldId id="378" r:id="rId74"/>
    <p:sldId id="379" r:id="rId75"/>
    <p:sldId id="380" r:id="rId76"/>
    <p:sldId id="381" r:id="rId77"/>
    <p:sldId id="382" r:id="rId78"/>
    <p:sldId id="383" r:id="rId79"/>
    <p:sldId id="353" r:id="rId80"/>
    <p:sldId id="313" r:id="rId81"/>
    <p:sldId id="317" r:id="rId82"/>
    <p:sldId id="318" r:id="rId83"/>
    <p:sldId id="417" r:id="rId84"/>
    <p:sldId id="319" r:id="rId85"/>
    <p:sldId id="320" r:id="rId86"/>
    <p:sldId id="322" r:id="rId87"/>
    <p:sldId id="323" r:id="rId88"/>
    <p:sldId id="325" r:id="rId89"/>
    <p:sldId id="324" r:id="rId90"/>
    <p:sldId id="326" r:id="rId91"/>
    <p:sldId id="354" r:id="rId92"/>
    <p:sldId id="418" r:id="rId93"/>
    <p:sldId id="334" r:id="rId94"/>
    <p:sldId id="410" r:id="rId95"/>
    <p:sldId id="336" r:id="rId96"/>
    <p:sldId id="337" r:id="rId97"/>
    <p:sldId id="338" r:id="rId98"/>
    <p:sldId id="339" r:id="rId99"/>
    <p:sldId id="340" r:id="rId100"/>
    <p:sldId id="341" r:id="rId101"/>
    <p:sldId id="342" r:id="rId102"/>
    <p:sldId id="343" r:id="rId103"/>
    <p:sldId id="344" r:id="rId104"/>
    <p:sldId id="345" r:id="rId105"/>
    <p:sldId id="355" r:id="rId106"/>
    <p:sldId id="384" r:id="rId107"/>
    <p:sldId id="385" r:id="rId108"/>
    <p:sldId id="409" r:id="rId109"/>
    <p:sldId id="386" r:id="rId110"/>
    <p:sldId id="387" r:id="rId111"/>
    <p:sldId id="388" r:id="rId112"/>
    <p:sldId id="430" r:id="rId113"/>
    <p:sldId id="426" r:id="rId114"/>
    <p:sldId id="427" r:id="rId115"/>
    <p:sldId id="428" r:id="rId116"/>
    <p:sldId id="429" r:id="rId117"/>
    <p:sldId id="356" r:id="rId118"/>
    <p:sldId id="406" r:id="rId119"/>
    <p:sldId id="419" r:id="rId120"/>
    <p:sldId id="389" r:id="rId121"/>
    <p:sldId id="394" r:id="rId122"/>
    <p:sldId id="393" r:id="rId123"/>
    <p:sldId id="391" r:id="rId124"/>
    <p:sldId id="392" r:id="rId125"/>
    <p:sldId id="357" r:id="rId126"/>
    <p:sldId id="395" r:id="rId127"/>
    <p:sldId id="396" r:id="rId128"/>
    <p:sldId id="407" r:id="rId129"/>
    <p:sldId id="397" r:id="rId130"/>
    <p:sldId id="423" r:id="rId131"/>
    <p:sldId id="424" r:id="rId132"/>
    <p:sldId id="346" r:id="rId133"/>
    <p:sldId id="347" r:id="rId134"/>
    <p:sldId id="421" r:id="rId135"/>
  </p:sldIdLst>
  <p:sldSz cx="12192000" cy="6858000"/>
  <p:notesSz cx="7099300" cy="10234613"/>
  <p:custDataLst>
    <p:tags r:id="rId13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0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hu Yanmin" initials="ZY" lastIdx="1" clrIdx="0">
    <p:extLst>
      <p:ext uri="{19B8F6BF-5375-455C-9EA6-DF929625EA0E}">
        <p15:presenceInfo xmlns:p15="http://schemas.microsoft.com/office/powerpoint/2012/main" userId="0021423d0820c87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ECFF"/>
    <a:srgbClr val="3366FF"/>
    <a:srgbClr val="0000FF"/>
    <a:srgbClr val="10059D"/>
    <a:srgbClr val="FFFF00"/>
    <a:srgbClr val="333333"/>
    <a:srgbClr val="FFF4D1"/>
    <a:srgbClr val="FFFFCC"/>
    <a:srgbClr val="99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37" autoAdjust="0"/>
    <p:restoredTop sz="85047" autoAdjust="0"/>
  </p:normalViewPr>
  <p:slideViewPr>
    <p:cSldViewPr snapToGrid="0">
      <p:cViewPr varScale="1">
        <p:scale>
          <a:sx n="129" d="100"/>
          <a:sy n="129" d="100"/>
        </p:scale>
        <p:origin x="528" y="60"/>
      </p:cViewPr>
      <p:guideLst>
        <p:guide orient="horz" pos="2160"/>
        <p:guide pos="3804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116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tags" Target="tags/tag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commentAuthors" Target="commentAuthor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683" tIns="46842" rIns="93683" bIns="46842" numCol="1" anchor="t" anchorCtr="0" compatLnSpc="1"/>
          <a:lstStyle>
            <a:lvl1pPr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0506" y="1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683" tIns="46842" rIns="93683" bIns="46842" numCol="1" anchor="t" anchorCtr="0" compatLnSpc="1"/>
          <a:lstStyle>
            <a:lvl1pPr algn="r"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883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683" tIns="46842" rIns="93683" bIns="46842" numCol="1" anchor="b" anchorCtr="0" compatLnSpc="1"/>
          <a:lstStyle>
            <a:lvl1pPr defTabSz="93662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0506" y="9722883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3683" tIns="46842" rIns="93683" bIns="46842" numCol="1" anchor="b" anchorCtr="0" compatLnSpc="1"/>
          <a:lstStyle>
            <a:lvl1pPr algn="r" defTabSz="935990">
              <a:defRPr sz="1200">
                <a:ea typeface="+mn-ea"/>
              </a:defRPr>
            </a:lvl1pPr>
          </a:lstStyle>
          <a:p>
            <a:pPr>
              <a:defRPr/>
            </a:pPr>
            <a:fld id="{AE22CDFA-2223-4120-B031-B8AC33295ED4}" type="slidenum">
              <a:rPr lang="en-US" altLang="zh-CN"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t" anchorCtr="0" compatLnSpc="1"/>
          <a:lstStyle>
            <a:lvl1pPr defTabSz="99123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163" y="1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t" anchorCtr="0" compatLnSpc="1"/>
          <a:lstStyle>
            <a:lvl1pPr algn="r" defTabSz="99123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41288" y="769938"/>
            <a:ext cx="6818312" cy="383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685" y="4862265"/>
            <a:ext cx="5205932" cy="46039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t" anchorCtr="0" compatLnSpc="1"/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4528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b" anchorCtr="0" compatLnSpc="1"/>
          <a:lstStyle>
            <a:lvl1pPr defTabSz="991235">
              <a:defRPr sz="1200"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163" y="9724528"/>
            <a:ext cx="3077137" cy="5100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32" tIns="49517" rIns="99032" bIns="49517" numCol="1" anchor="b" anchorCtr="0" compatLnSpc="1"/>
          <a:lstStyle>
            <a:lvl1pPr algn="r" defTabSz="990600">
              <a:defRPr sz="1200">
                <a:ea typeface="+mn-ea"/>
              </a:defRPr>
            </a:lvl1pPr>
          </a:lstStyle>
          <a:p>
            <a:pPr>
              <a:defRPr/>
            </a:pPr>
            <a:fld id="{960BD98A-0495-4D4B-B200-81369F18E29D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ebook/0130661023_ch02lev1sec6.html#ch02fig43" TargetMode="External"/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9086196-2917-417A-B40F-1433E800A479}" type="slidenum">
              <a:rPr lang="en-US" altLang="zh-CN" sz="1200" smtClean="0">
                <a:latin typeface="Comic Sans MS" panose="030F0702030302020204" pitchFamily="66" charset="0"/>
              </a:rPr>
              <a:pPr/>
              <a:t>1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/>
            <a:r>
              <a:rPr lang="en-US" altLang="zh-CN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224.0.0.0〜224.0.0.255:</a:t>
            </a:r>
            <a:r>
              <a:rPr lang="zh-CN" altLang="en-US" b="1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保留地址</a:t>
            </a:r>
            <a:r>
              <a:rPr lang="zh-CN" altLang="en-US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，用于路由协议或其他下层拓扑发现协议、以及维护管理协议等，例如 </a:t>
            </a:r>
            <a:r>
              <a:rPr lang="en-US" altLang="zh-CN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224.0.0.1</a:t>
            </a:r>
            <a:r>
              <a:rPr lang="zh-CN" altLang="en-US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代表本地子网中的所有主机 ，</a:t>
            </a:r>
            <a:r>
              <a:rPr lang="en-US" altLang="zh-CN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224.0.0.2</a:t>
            </a:r>
            <a:r>
              <a:rPr lang="zh-CN" altLang="en-US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代表本地子网中的所有路由器， </a:t>
            </a:r>
            <a:r>
              <a:rPr lang="en-US" altLang="zh-CN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224.0.0.5</a:t>
            </a:r>
            <a:r>
              <a:rPr lang="zh-CN" altLang="en-US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代表所有</a:t>
            </a:r>
            <a:r>
              <a:rPr lang="en-US" altLang="zh-CN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OSPF</a:t>
            </a:r>
            <a:r>
              <a:rPr lang="zh-CN" altLang="en-US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路由器 ， </a:t>
            </a:r>
            <a:r>
              <a:rPr lang="en-US" altLang="zh-CN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224.0.0.9</a:t>
            </a:r>
            <a:r>
              <a:rPr lang="zh-CN" altLang="en-US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代表所有</a:t>
            </a:r>
            <a:r>
              <a:rPr lang="en-US" altLang="zh-CN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RIP2</a:t>
            </a:r>
            <a:r>
              <a:rPr lang="zh-CN" altLang="en-US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路由器 ，</a:t>
            </a:r>
            <a:r>
              <a:rPr lang="en-US" altLang="zh-CN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224.0.0.12</a:t>
            </a:r>
            <a:r>
              <a:rPr lang="zh-CN" altLang="en-US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代表</a:t>
            </a:r>
            <a:r>
              <a:rPr lang="en-US" altLang="zh-CN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DHCP</a:t>
            </a:r>
            <a:r>
              <a:rPr lang="zh-CN" altLang="en-US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服务器或中继代理，</a:t>
            </a:r>
            <a:r>
              <a:rPr lang="en-US" altLang="zh-CN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224.0.0.13</a:t>
            </a:r>
            <a:r>
              <a:rPr lang="zh-CN" altLang="en-US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代表所有支持</a:t>
            </a:r>
            <a:r>
              <a:rPr lang="en-US" altLang="zh-CN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PIM</a:t>
            </a:r>
            <a:r>
              <a:rPr lang="zh-CN" altLang="en-US" b="0" i="0" dirty="0">
                <a:solidFill>
                  <a:srgbClr val="11111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的路由器等。</a:t>
            </a:r>
          </a:p>
          <a:p>
            <a:br>
              <a:rPr lang="zh-CN" altLang="en-US" b="0" i="0" dirty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</a:b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3371610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*</a:t>
            </a:r>
            <a:r>
              <a:rPr lang="en-US" altLang="zh-CN" baseline="0" dirty="0"/>
              <a:t> Application layer, between client/server, assuming TCP/UDP; transport layer, between two processes, assuming network layer services; </a:t>
            </a:r>
          </a:p>
          <a:p>
            <a:r>
              <a:rPr lang="en-US" altLang="zh-CN" dirty="0"/>
              <a:t>These</a:t>
            </a:r>
            <a:r>
              <a:rPr lang="en-US" altLang="zh-CN" baseline="0" dirty="0"/>
              <a:t> two layers, a communicating party is sure to know the other communicating party (within the known address)</a:t>
            </a:r>
          </a:p>
          <a:p>
            <a:endParaRPr lang="en-US" altLang="zh-CN" baseline="0" dirty="0"/>
          </a:p>
          <a:p>
            <a:r>
              <a:rPr lang="en-US" altLang="zh-CN" baseline="0" dirty="0"/>
              <a:t>The network layer, between two  host, assuming the link layer. It is the job of this layer to find a path from one host to the other host, since the lower layer (i.e., link layer) do not provide such a service.  Then, what the service provided by the link layer?  Frame delivery between neighboring nodes (host or router) 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aseline="0" dirty="0"/>
              <a:t>What is “neighboring?”</a:t>
            </a:r>
            <a:endParaRPr lang="zh-CN" altLang="en-US" dirty="0"/>
          </a:p>
          <a:p>
            <a:endParaRPr lang="en-US" altLang="zh-CN" baseline="0" dirty="0"/>
          </a:p>
          <a:p>
            <a:r>
              <a:rPr lang="en-US" altLang="zh-CN" baseline="0" dirty="0"/>
              <a:t>Answer: in a subnet!  Link-layer device may be introduced in order to provide such frame delivery service, but these link-layer devices are transparent to the network layer.</a:t>
            </a:r>
          </a:p>
          <a:p>
            <a:endParaRPr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73007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D77F761-B7CE-4570-9FAE-F21EAFF07643}" type="slidenum">
              <a:rPr lang="en-US" altLang="zh-CN" sz="1200" smtClean="0">
                <a:latin typeface="Comic Sans MS" panose="030F0702030302020204" pitchFamily="66" charset="0"/>
              </a:rPr>
              <a:pPr/>
              <a:t>4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159372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90DE604-0B3E-494C-864D-25A3F5CD6324}" type="slidenum">
              <a:rPr lang="en-US" altLang="zh-CN" sz="1200" smtClean="0">
                <a:latin typeface="Comic Sans MS" panose="030F0702030302020204" pitchFamily="66" charset="0"/>
              </a:rPr>
              <a:pPr/>
              <a:t>5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09795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B1AF8E-DA23-4A4D-83A0-16C317C84CE0}" type="slidenum">
              <a:rPr lang="en-US" altLang="zh-CN" sz="1200" smtClean="0">
                <a:latin typeface="Comic Sans MS" panose="030F0702030302020204" pitchFamily="66" charset="0"/>
              </a:rPr>
              <a:pPr/>
              <a:t>7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15843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B2EA5CA-B2A8-4ECD-8B52-961154B99DD4}" type="slidenum">
              <a:rPr lang="en-US" altLang="zh-CN" sz="1200" smtClean="0">
                <a:latin typeface="Comic Sans MS" panose="030F0702030302020204" pitchFamily="66" charset="0"/>
              </a:rPr>
              <a:pPr/>
              <a:t>8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522401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3C7AE490-40A9-47E8-A9AB-58072A47C00B}" type="slidenum">
              <a:rPr lang="en-US" altLang="zh-CN" sz="1200" i="0"/>
              <a:pPr/>
              <a:t>9</a:t>
            </a:fld>
            <a:endParaRPr lang="en-US" altLang="zh-CN" sz="1200" i="0" dirty="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2822603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49EFA621-2AE1-4FEB-94E1-96A9D8C3930D}" type="slidenum">
              <a:rPr lang="en-US" altLang="zh-CN" sz="1200" i="0"/>
              <a:pPr/>
              <a:t>10</a:t>
            </a:fld>
            <a:endParaRPr lang="en-US" altLang="zh-CN" sz="1200" i="0" dirty="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5910743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ECE52807-0114-4B5A-BDAA-D834884A5BCC}" type="slidenum">
              <a:rPr lang="en-US" altLang="zh-CN" sz="1200" i="0"/>
              <a:pPr/>
              <a:t>11</a:t>
            </a:fld>
            <a:endParaRPr lang="en-US" altLang="zh-CN" sz="1200" i="0" dirty="0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27896686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22B214C-FD77-4B5B-B0AC-3A0FF539130D}" type="slidenum">
              <a:rPr lang="en-US" altLang="zh-CN" sz="1200" smtClean="0">
                <a:latin typeface="Comic Sans MS" panose="030F0702030302020204" pitchFamily="66" charset="0"/>
              </a:rPr>
              <a:pPr/>
              <a:t>12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929176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90DE604-0B3E-494C-864D-25A3F5CD6324}" type="slidenum">
              <a:rPr lang="en-US" altLang="zh-CN" sz="1200" smtClean="0">
                <a:latin typeface="Comic Sans MS" panose="030F0702030302020204" pitchFamily="66" charset="0"/>
              </a:rPr>
              <a:pPr/>
              <a:t>13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6318999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29F4423-C593-4B9C-B487-7CCD9FE29A86}" type="slidenum">
              <a:rPr lang="en-US" altLang="zh-CN" sz="1200" smtClean="0">
                <a:latin typeface="Comic Sans MS" panose="030F0702030302020204" pitchFamily="66" charset="0"/>
              </a:rPr>
              <a:pPr/>
              <a:t>14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6173574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809686-77F8-44BB-B8E6-6780B33E30DA}" type="slidenum">
              <a:rPr lang="en-US" altLang="zh-CN" sz="1200" smtClean="0">
                <a:latin typeface="Comic Sans MS" panose="030F0702030302020204" pitchFamily="66" charset="0"/>
              </a:rPr>
              <a:pPr/>
              <a:t>15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50680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809686-77F8-44BB-B8E6-6780B33E30DA}" type="slidenum">
              <a:rPr lang="en-US" altLang="zh-CN" sz="1200" smtClean="0">
                <a:latin typeface="Comic Sans MS" panose="030F0702030302020204" pitchFamily="66" charset="0"/>
              </a:rPr>
              <a:pPr/>
              <a:t>16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903218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FA2B59F-13FF-468F-89CC-69C4A68CC5EB}" type="slidenum">
              <a:rPr lang="en-US" altLang="zh-CN" sz="1200" smtClean="0">
                <a:latin typeface="Comic Sans MS" panose="030F0702030302020204" pitchFamily="66" charset="0"/>
              </a:rPr>
              <a:pPr/>
              <a:t>17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194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4D691E9-1F4B-4633-8EF6-3C8B08EEF933}" type="slidenum">
              <a:rPr lang="en-US" altLang="zh-CN" sz="1200" smtClean="0">
                <a:latin typeface="Comic Sans MS" panose="030F0702030302020204" pitchFamily="66" charset="0"/>
              </a:rPr>
              <a:pPr/>
              <a:t>20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8084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C10005B-246A-4CF0-98E3-EF241EE0DD39}" type="slidenum">
              <a:rPr lang="en-US" altLang="zh-CN" sz="1200" smtClean="0">
                <a:latin typeface="Comic Sans MS" panose="030F0702030302020204" pitchFamily="66" charset="0"/>
              </a:rPr>
              <a:pPr/>
              <a:t>21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572780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3E494C-211D-482A-9F52-5B699D73EF76}" type="slidenum">
              <a:rPr lang="en-US" altLang="zh-CN" sz="1200" smtClean="0">
                <a:latin typeface="Comic Sans MS" panose="030F0702030302020204" pitchFamily="66" charset="0"/>
              </a:rPr>
              <a:pPr/>
              <a:t>22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0675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564AA0D-1B86-486B-B725-75194A898CA3}" type="slidenum">
              <a:rPr lang="en-US" altLang="zh-CN" sz="1200" smtClean="0">
                <a:latin typeface="Comic Sans MS" panose="030F0702030302020204" pitchFamily="66" charset="0"/>
              </a:rPr>
              <a:pPr/>
              <a:t>26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543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90DE604-0B3E-494C-864D-25A3F5CD6324}" type="slidenum">
              <a:rPr lang="en-US" altLang="zh-CN" sz="1200" smtClean="0">
                <a:latin typeface="Comic Sans MS" panose="030F0702030302020204" pitchFamily="66" charset="0"/>
              </a:rPr>
              <a:pPr/>
              <a:t>29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9513663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71D5567-6A20-4998-80C4-CC9830AFDA98}" type="slidenum">
              <a:rPr lang="en-US" altLang="zh-CN" sz="1200" smtClean="0">
                <a:latin typeface="Comic Sans MS" panose="030F0702030302020204" pitchFamily="66" charset="0"/>
              </a:rPr>
              <a:pPr/>
              <a:t>30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94856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C1C190F-5051-415E-A57A-25573898172E}" type="slidenum">
              <a:rPr lang="en-US" altLang="zh-CN" sz="1200" smtClean="0">
                <a:latin typeface="Comic Sans MS" panose="030F0702030302020204" pitchFamily="66" charset="0"/>
              </a:rPr>
              <a:pPr/>
              <a:t>32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590686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BD2E4F6-C2F8-425C-A29C-36A40714EDDF}" type="slidenum">
              <a:rPr lang="en-US" altLang="zh-CN" sz="1200" smtClean="0">
                <a:latin typeface="Comic Sans MS" panose="030F0702030302020204" pitchFamily="66" charset="0"/>
              </a:rPr>
              <a:pPr/>
              <a:t>34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888810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F2AFEC2-AAF9-41BA-B6CD-E1091F5F9411}" type="slidenum">
              <a:rPr lang="en-US" altLang="zh-CN" sz="1200" smtClean="0">
                <a:latin typeface="Comic Sans MS" panose="030F0702030302020204" pitchFamily="66" charset="0"/>
              </a:rPr>
              <a:pPr/>
              <a:t>35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450720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E403304-4054-42FC-B83C-6E4824938583}" type="slidenum">
              <a:rPr lang="en-US" altLang="zh-CN" sz="1200" smtClean="0">
                <a:latin typeface="Comic Sans MS" panose="030F0702030302020204" pitchFamily="66" charset="0"/>
              </a:rPr>
              <a:pPr/>
              <a:t>36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252765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0C4B05F-F0A3-48C9-9A02-41D130A710EF}" type="slidenum">
              <a:rPr lang="en-US" altLang="zh-CN" sz="1200" smtClean="0">
                <a:latin typeface="Comic Sans MS" panose="030F0702030302020204" pitchFamily="66" charset="0"/>
              </a:rPr>
              <a:pPr/>
              <a:t>37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562813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3B4FA2F-9FD1-477A-A49D-49004788E866}" type="slidenum">
              <a:rPr lang="en-US" altLang="zh-CN" sz="1200" smtClean="0">
                <a:latin typeface="Comic Sans MS" panose="030F0702030302020204" pitchFamily="66" charset="0"/>
              </a:rPr>
              <a:pPr/>
              <a:t>38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1788449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6C48711-6BA5-4E69-98A6-F25C1793EDBA}" type="slidenum">
              <a:rPr lang="en-US" altLang="zh-CN" sz="1200" smtClean="0">
                <a:latin typeface="Comic Sans MS" panose="030F0702030302020204" pitchFamily="66" charset="0"/>
              </a:rPr>
              <a:pPr/>
              <a:t>39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6822436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F1C1EAB-7913-4140-A8C4-A15167B658A7}" type="slidenum">
              <a:rPr lang="en-US" altLang="zh-CN" sz="1200" smtClean="0">
                <a:latin typeface="Comic Sans MS" panose="030F0702030302020204" pitchFamily="66" charset="0"/>
              </a:rPr>
              <a:pPr/>
              <a:t>43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675161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18EACED-BF9F-4021-803B-0483AE68986F}" type="slidenum">
              <a:rPr lang="en-US" altLang="zh-CN" sz="1200" smtClean="0">
                <a:latin typeface="Comic Sans MS" panose="030F0702030302020204" pitchFamily="66" charset="0"/>
              </a:rPr>
              <a:pPr/>
              <a:t>44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630602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A05503C-BB4F-405E-84B8-8F0507778A52}" type="slidenum">
              <a:rPr lang="en-US" altLang="zh-CN" sz="1200" smtClean="0">
                <a:latin typeface="Comic Sans MS" panose="030F0702030302020204" pitchFamily="66" charset="0"/>
              </a:rPr>
              <a:pPr/>
              <a:t>45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246722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B47435F-4A2D-49AC-9737-EB11C9EC8F02}" type="slidenum">
              <a:rPr lang="en-US" altLang="zh-CN" sz="1200" smtClean="0">
                <a:latin typeface="Comic Sans MS" panose="030F0702030302020204" pitchFamily="66" charset="0"/>
              </a:rPr>
              <a:pPr/>
              <a:t>46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697337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9839C40-C76B-4AF1-8205-736022FE9EFC}" type="slidenum">
              <a:rPr lang="en-US" altLang="zh-CN" sz="1200" smtClean="0">
                <a:latin typeface="Comic Sans MS" panose="030F0702030302020204" pitchFamily="66" charset="0"/>
              </a:rPr>
              <a:pPr/>
              <a:t>47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1899191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05C255A-5F02-4A82-BB54-987133F41607}" type="slidenum">
              <a:rPr lang="zh-CN" altLang="en-US" sz="1200" smtClean="0">
                <a:latin typeface="Comic Sans MS" panose="030F0702030302020204" pitchFamily="66" charset="0"/>
              </a:rPr>
              <a:pPr/>
              <a:t>48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/>
              <a:t>The relation between the offered traffic and the throughput is shown in </a:t>
            </a:r>
            <a:r>
              <a:rPr lang="en-US" altLang="zh-CN">
                <a:hlinkClick r:id="rId3"/>
              </a:rPr>
              <a:t>Fig. 4-3</a:t>
            </a:r>
            <a:r>
              <a:rPr lang="en-US" altLang="zh-CN"/>
              <a:t>. The maximum throughput occurs at G = 0.5, with S = 1/2e, which is about 0.184. In other words, the best we can hope for is a channel utilization of 18 percent. This result is not very encouraging, but with everyone transmitting at will, we could hardly have expected a 100 percent success rate.</a:t>
            </a:r>
          </a:p>
          <a:p>
            <a:r>
              <a:rPr lang="en-US" altLang="zh-CN" b="1"/>
              <a:t>e = 2.7182818284590</a:t>
            </a:r>
            <a:r>
              <a:rPr lang="en-US" altLang="zh-CN"/>
              <a:t> 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4958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7DFC283-6AE6-41C1-B5AA-FF8721A60D21}" type="slidenum">
              <a:rPr lang="en-US" altLang="zh-CN" sz="1200" smtClean="0">
                <a:latin typeface="Comic Sans MS" panose="030F0702030302020204" pitchFamily="66" charset="0"/>
              </a:rPr>
              <a:pPr/>
              <a:t>50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57594567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B179DB1-4C10-49BD-BDB5-3EC01F659C5F}" type="slidenum">
              <a:rPr lang="en-US" altLang="zh-CN" sz="1200" smtClean="0">
                <a:latin typeface="Comic Sans MS" panose="030F0702030302020204" pitchFamily="66" charset="0"/>
              </a:rPr>
              <a:pPr/>
              <a:t>51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751351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A95CEE6-5AC5-4A0E-BB6B-BE268C087BE3}" type="slidenum">
              <a:rPr lang="en-US" altLang="zh-CN" sz="1200" smtClean="0">
                <a:latin typeface="Comic Sans MS" panose="030F0702030302020204" pitchFamily="66" charset="0"/>
              </a:rPr>
              <a:pPr/>
              <a:t>52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4124413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4A5B6C-4236-4C23-9343-FD68487AD539}" type="slidenum">
              <a:rPr lang="en-US" altLang="zh-CN" sz="1200" smtClean="0">
                <a:latin typeface="Comic Sans MS" panose="030F0702030302020204" pitchFamily="66" charset="0"/>
              </a:rPr>
              <a:pPr/>
              <a:t>53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48634899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DFAFD35-9691-456D-A0FA-CBCF918A43E8}" type="slidenum">
              <a:rPr lang="en-US" altLang="zh-CN" sz="1200" smtClean="0">
                <a:latin typeface="Comic Sans MS" panose="030F0702030302020204" pitchFamily="66" charset="0"/>
              </a:rPr>
              <a:pPr/>
              <a:t>55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6293215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BB86BD1-8767-46F4-AB31-8C35E5864ECA}" type="slidenum">
              <a:rPr lang="en-US" altLang="zh-CN" sz="1200" smtClean="0">
                <a:latin typeface="Comic Sans MS" panose="030F0702030302020204" pitchFamily="66" charset="0"/>
              </a:rPr>
              <a:pPr/>
              <a:t>56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56019519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00D82D3-DCEF-4CB0-BE85-89F5CC95536F}" type="slidenum">
              <a:rPr lang="en-US" altLang="zh-CN" sz="1200" smtClean="0">
                <a:latin typeface="Comic Sans MS" panose="030F0702030302020204" pitchFamily="66" charset="0"/>
              </a:rPr>
              <a:pPr/>
              <a:t>57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10071904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B85A039-45E6-48A2-AD12-9C613F689176}" type="slidenum">
              <a:rPr lang="en-US" altLang="zh-CN" sz="1200" smtClean="0">
                <a:latin typeface="Comic Sans MS" panose="030F0702030302020204" pitchFamily="66" charset="0"/>
              </a:rPr>
              <a:pPr/>
              <a:t>58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3749876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90DE604-0B3E-494C-864D-25A3F5CD6324}" type="slidenum">
              <a:rPr lang="en-US" altLang="zh-CN" sz="1200" smtClean="0">
                <a:latin typeface="Comic Sans MS" panose="030F0702030302020204" pitchFamily="66" charset="0"/>
              </a:rPr>
              <a:pPr/>
              <a:t>61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5911332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69118C9-5DA5-4111-8635-4DEDE7FEC7D5}" type="slidenum">
              <a:rPr lang="en-US" altLang="zh-CN" sz="1200" smtClean="0">
                <a:latin typeface="Comic Sans MS" panose="030F0702030302020204" pitchFamily="66" charset="0"/>
              </a:rPr>
              <a:pPr/>
              <a:t>64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68919146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2BDDFC8-C5C7-4F03-B5E5-EB1415C7C696}" type="slidenum">
              <a:rPr lang="en-US" altLang="zh-CN" sz="1200" smtClean="0">
                <a:latin typeface="Comic Sans MS" panose="030F0702030302020204" pitchFamily="66" charset="0"/>
              </a:rPr>
              <a:pPr/>
              <a:t>65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6056664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917BA2C-052B-420E-8D9C-69D72BF6435E}" type="slidenum">
              <a:rPr lang="en-US" altLang="zh-CN" sz="1200" smtClean="0">
                <a:latin typeface="Comic Sans MS" panose="030F0702030302020204" pitchFamily="66" charset="0"/>
              </a:rPr>
              <a:pPr/>
              <a:t>66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157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8456228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7764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9BF0054-C7EA-4A9D-9E31-3E1DF4183628}" type="slidenum">
              <a:rPr lang="en-US" altLang="zh-CN" sz="1200" smtClean="0">
                <a:latin typeface="Comic Sans MS" panose="030F0702030302020204" pitchFamily="66" charset="0"/>
              </a:rPr>
              <a:pPr/>
              <a:t>68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89496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5234000-45B4-4E34-83BE-6EDF1A72165C}" type="slidenum">
              <a:rPr lang="en-US" altLang="zh-CN" sz="1200" smtClean="0">
                <a:latin typeface="Comic Sans MS" panose="030F0702030302020204" pitchFamily="66" charset="0"/>
              </a:rPr>
              <a:pPr/>
              <a:t>70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59518629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5234000-45B4-4E34-83BE-6EDF1A72165C}" type="slidenum">
              <a:rPr lang="en-US" altLang="zh-CN" sz="1200" smtClean="0">
                <a:latin typeface="Comic Sans MS" panose="030F0702030302020204" pitchFamily="66" charset="0"/>
              </a:rPr>
              <a:pPr/>
              <a:t>71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9912548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CED12CF-5841-43CE-93F0-1CAD8526F437}" type="slidenum">
              <a:rPr lang="en-US" altLang="zh-CN" sz="1200" smtClean="0">
                <a:latin typeface="Comic Sans MS" panose="030F0702030302020204" pitchFamily="66" charset="0"/>
              </a:rPr>
              <a:pPr/>
              <a:t>72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55950183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3F05E200-1A8A-495B-9919-60C3D25F928C}" type="slidenum">
              <a:rPr lang="en-US" altLang="zh-CN" sz="1200" i="0"/>
              <a:pPr/>
              <a:t>73</a:t>
            </a:fld>
            <a:endParaRPr lang="en-US" altLang="zh-CN" sz="1200" i="0" dirty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385578901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81B4A6E5-FC89-4D3F-AE39-37056A84A230}" type="slidenum">
              <a:rPr lang="en-US" altLang="zh-CN" sz="1200" i="0"/>
              <a:pPr/>
              <a:t>74</a:t>
            </a:fld>
            <a:endParaRPr lang="en-US" altLang="zh-CN" sz="1200" i="0" dirty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59198066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D508B402-5BF1-44E1-A6E6-79190AD5E073}" type="slidenum">
              <a:rPr lang="en-US" altLang="zh-CN" sz="1200" i="0"/>
              <a:pPr/>
              <a:t>75</a:t>
            </a:fld>
            <a:endParaRPr lang="en-US" altLang="zh-CN" sz="1200" i="0" dirty="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2303269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2AC2DEC1-A07F-40C6-A2CA-660D1D90DC4A}" type="slidenum">
              <a:rPr lang="en-US" altLang="zh-CN" sz="1200" i="0"/>
              <a:pPr/>
              <a:t>76</a:t>
            </a:fld>
            <a:endParaRPr lang="en-US" altLang="zh-CN" sz="1200" i="0" dirty="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397106277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9649F556-1006-4515-90C9-B1BE6A57A88B}" type="slidenum">
              <a:rPr lang="en-US" altLang="zh-CN" sz="1200" i="0"/>
              <a:pPr/>
              <a:t>77</a:t>
            </a:fld>
            <a:endParaRPr lang="en-US" altLang="zh-CN" sz="1200" i="0" dirty="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386010338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21A4463A-260B-462C-A9F1-B2E4B6BAA6B5}" type="slidenum">
              <a:rPr lang="en-US" altLang="zh-CN" sz="1200" i="0"/>
              <a:pPr/>
              <a:t>78</a:t>
            </a:fld>
            <a:endParaRPr lang="en-US" altLang="zh-CN" sz="1200" i="0" dirty="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46286934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315AA3F-84AD-4272-8F68-34380253CAE0}" type="slidenum">
              <a:rPr lang="en-US" altLang="zh-CN" sz="1200" smtClean="0">
                <a:latin typeface="Comic Sans MS" panose="030F0702030302020204" pitchFamily="66" charset="0"/>
              </a:rPr>
              <a:pPr/>
              <a:t>80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8671041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9F55864-1207-4CEF-AE39-6574108AE6F9}" type="slidenum">
              <a:rPr lang="en-US" altLang="zh-CN" sz="1200" smtClean="0">
                <a:latin typeface="Comic Sans MS" panose="030F0702030302020204" pitchFamily="66" charset="0"/>
              </a:rPr>
              <a:pPr/>
              <a:t>81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72855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2E61FC4-2F03-4F70-9000-E6E99C639352}" type="slidenum">
              <a:rPr lang="en-US" altLang="zh-CN" sz="1200" smtClean="0">
                <a:latin typeface="Comic Sans MS" panose="030F0702030302020204" pitchFamily="66" charset="0"/>
              </a:rPr>
              <a:pPr/>
              <a:t>82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96924983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FEA8953-6A66-43E2-A7AB-A1E57052E21E}" type="slidenum">
              <a:rPr lang="en-US" altLang="zh-CN" sz="1200" smtClean="0">
                <a:latin typeface="Comic Sans MS" panose="030F0702030302020204" pitchFamily="66" charset="0"/>
              </a:rPr>
              <a:pPr/>
              <a:t>83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9740613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4709FA1-B5B2-402E-AAF9-049469924CB5}" type="slidenum">
              <a:rPr lang="en-US" altLang="zh-CN" sz="1200" smtClean="0">
                <a:latin typeface="Comic Sans MS" panose="030F0702030302020204" pitchFamily="66" charset="0"/>
              </a:rPr>
              <a:pPr/>
              <a:t>84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6208578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5299E8B-C721-401C-BAAB-422332244CB2}" type="slidenum">
              <a:rPr lang="en-US" altLang="zh-CN" sz="1200" smtClean="0">
                <a:latin typeface="Comic Sans MS" panose="030F0702030302020204" pitchFamily="66" charset="0"/>
              </a:rPr>
              <a:pPr/>
              <a:t>85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21673068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19F70BA-7B4B-44A8-836E-3A636BDC97BD}" type="slidenum">
              <a:rPr lang="en-US" altLang="zh-CN" sz="1200" smtClean="0">
                <a:latin typeface="Comic Sans MS" panose="030F0702030302020204" pitchFamily="66" charset="0"/>
              </a:rPr>
              <a:pPr/>
              <a:t>86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73632098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5B53B8A-4E22-4CB4-81FF-54ECF92844DB}" type="slidenum">
              <a:rPr lang="en-US" altLang="zh-CN" sz="1200" smtClean="0">
                <a:latin typeface="Comic Sans MS" panose="030F0702030302020204" pitchFamily="66" charset="0"/>
              </a:rPr>
              <a:pPr/>
              <a:t>87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27388548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87186EF-4650-44F5-9E73-ABC7A6AB4419}" type="slidenum">
              <a:rPr lang="en-US" altLang="zh-CN" sz="1200" smtClean="0">
                <a:latin typeface="Comic Sans MS" panose="030F0702030302020204" pitchFamily="66" charset="0"/>
              </a:rPr>
              <a:pPr/>
              <a:t>88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54275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02C7782-7256-47F8-B252-793562A3D668}" type="slidenum">
              <a:rPr lang="en-US" altLang="zh-CN" sz="1200" smtClean="0">
                <a:latin typeface="Comic Sans MS" panose="030F0702030302020204" pitchFamily="66" charset="0"/>
              </a:rPr>
              <a:pPr/>
              <a:t>89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05299332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FECE9C-80F4-426A-9A1C-852327359329}" type="slidenum">
              <a:rPr lang="en-US" altLang="zh-CN" sz="1200" smtClean="0">
                <a:latin typeface="Comic Sans MS" panose="030F0702030302020204" pitchFamily="66" charset="0"/>
              </a:rPr>
              <a:pPr/>
              <a:t>90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5859327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78B7FE1-E4C0-40B2-A7AA-109F0FC1B8E3}" type="slidenum">
              <a:rPr lang="en-US" altLang="zh-CN" sz="1200" smtClean="0">
                <a:latin typeface="Comic Sans MS" panose="030F0702030302020204" pitchFamily="66" charset="0"/>
              </a:rPr>
              <a:pPr/>
              <a:t>93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88804980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78B7FE1-E4C0-40B2-A7AA-109F0FC1B8E3}" type="slidenum">
              <a:rPr lang="en-US" altLang="zh-CN" sz="1200" smtClean="0">
                <a:latin typeface="Comic Sans MS" panose="030F0702030302020204" pitchFamily="66" charset="0"/>
              </a:rPr>
              <a:pPr/>
              <a:t>94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03629961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D9BD159-AAED-4116-B374-4B81EFEE8732}" type="slidenum">
              <a:rPr lang="en-US" altLang="zh-CN" sz="1200" smtClean="0">
                <a:latin typeface="Comic Sans MS" panose="030F0702030302020204" pitchFamily="66" charset="0"/>
              </a:rPr>
              <a:pPr/>
              <a:t>95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94712857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2E94434-17B5-4E81-9F8D-40E696619A76}" type="slidenum">
              <a:rPr lang="en-US" altLang="zh-CN" sz="1200" smtClean="0">
                <a:latin typeface="Comic Sans MS" panose="030F0702030302020204" pitchFamily="66" charset="0"/>
              </a:rPr>
              <a:pPr/>
              <a:t>96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6444661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0662829-9B0F-453B-8CFA-D2DD619959E7}" type="slidenum">
              <a:rPr lang="en-US" altLang="zh-CN" sz="1200" smtClean="0">
                <a:latin typeface="Comic Sans MS" panose="030F0702030302020204" pitchFamily="66" charset="0"/>
              </a:rPr>
              <a:pPr/>
              <a:t>97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305921457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0368B92-ABF9-40ED-9A32-D966D5EB646E}" type="slidenum">
              <a:rPr lang="en-US" altLang="zh-CN" sz="1200" smtClean="0">
                <a:latin typeface="Comic Sans MS" panose="030F0702030302020204" pitchFamily="66" charset="0"/>
              </a:rPr>
              <a:pPr/>
              <a:t>98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84122223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3C10E34-6171-4D95-AF0C-D767CC213F74}" type="slidenum">
              <a:rPr lang="en-US" altLang="zh-CN" sz="1200" smtClean="0">
                <a:latin typeface="Comic Sans MS" panose="030F0702030302020204" pitchFamily="66" charset="0"/>
              </a:rPr>
              <a:pPr/>
              <a:t>99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86970417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AC542C7-2B59-47D8-9453-1BE7515E976B}" type="slidenum">
              <a:rPr lang="en-US" altLang="zh-CN" sz="1200" smtClean="0">
                <a:latin typeface="Comic Sans MS" panose="030F0702030302020204" pitchFamily="66" charset="0"/>
              </a:rPr>
              <a:pPr/>
              <a:t>100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32070417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FB3D595-0FFC-4842-98A9-CD597AFB5A0D}" type="slidenum">
              <a:rPr lang="en-US" altLang="zh-CN" sz="1200" smtClean="0">
                <a:latin typeface="Comic Sans MS" panose="030F0702030302020204" pitchFamily="66" charset="0"/>
              </a:rPr>
              <a:pPr/>
              <a:t>101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0999914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7A1D16A-E39E-410A-B782-941467AA3EB7}" type="slidenum">
              <a:rPr lang="en-US" altLang="zh-CN" sz="1200" smtClean="0">
                <a:latin typeface="Comic Sans MS" panose="030F0702030302020204" pitchFamily="66" charset="0"/>
              </a:rPr>
              <a:pPr/>
              <a:t>102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76897796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09F5CE-E6A2-4AE4-88FD-5FE5C7AEA87B}" type="slidenum">
              <a:rPr lang="en-US" altLang="zh-CN" sz="1200" smtClean="0">
                <a:latin typeface="Comic Sans MS" panose="030F0702030302020204" pitchFamily="66" charset="0"/>
              </a:rPr>
              <a:pPr/>
              <a:t>103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951480957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4996" name="灯片编号占位符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6FDB91E-4F1C-4E3C-97BD-67C563DC48C1}" type="slidenum">
              <a:rPr lang="en-US" altLang="zh-CN" sz="1200" smtClean="0">
                <a:latin typeface="Comic Sans MS" panose="030F0702030302020204" pitchFamily="66" charset="0"/>
              </a:rPr>
              <a:pPr/>
              <a:t>104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29234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pPr>
                <a:defRPr/>
              </a:pPr>
              <a:t>106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640857398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90DE604-0B3E-494C-864D-25A3F5CD6324}" type="slidenum">
              <a:rPr lang="en-US" altLang="zh-CN" sz="1200" smtClean="0">
                <a:latin typeface="Comic Sans MS" panose="030F0702030302020204" pitchFamily="66" charset="0"/>
              </a:rPr>
              <a:pPr/>
              <a:t>117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7159937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D79AC71A-5536-4FB3-99BB-871DFB156D2A}" type="slidenum">
              <a:rPr lang="en-US" altLang="zh-CN" sz="1200" i="0">
                <a:solidFill>
                  <a:srgbClr val="000000"/>
                </a:solidFill>
              </a:rPr>
              <a:pPr/>
              <a:t>120</a:t>
            </a:fld>
            <a:endParaRPr lang="en-US" altLang="zh-CN" sz="1200" i="0" dirty="0">
              <a:solidFill>
                <a:srgbClr val="000000"/>
              </a:solidFill>
            </a:endParaRPr>
          </a:p>
        </p:txBody>
      </p:sp>
      <p:sp>
        <p:nvSpPr>
          <p:cNvPr id="167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8609086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D977AFBB-5FDB-434A-BE15-F94645E37828}" type="slidenum">
              <a:rPr lang="en-US" altLang="zh-CN" sz="1200" i="0">
                <a:solidFill>
                  <a:srgbClr val="000000"/>
                </a:solidFill>
              </a:rPr>
              <a:pPr/>
              <a:t>121</a:t>
            </a:fld>
            <a:endParaRPr lang="en-US" altLang="zh-CN" sz="1200" i="0" dirty="0">
              <a:solidFill>
                <a:srgbClr val="000000"/>
              </a:solidFill>
            </a:endParaRPr>
          </a:p>
        </p:txBody>
      </p:sp>
      <p:sp>
        <p:nvSpPr>
          <p:cNvPr id="173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8364943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7565CDB4-2088-4A50-AD48-8222E6FB8AFE}" type="slidenum">
              <a:rPr lang="en-US" altLang="zh-CN" sz="1200" i="0">
                <a:solidFill>
                  <a:srgbClr val="000000"/>
                </a:solidFill>
              </a:rPr>
              <a:pPr/>
              <a:t>122</a:t>
            </a:fld>
            <a:endParaRPr lang="en-US" altLang="zh-CN" sz="1200" i="0" dirty="0">
              <a:solidFill>
                <a:srgbClr val="000000"/>
              </a:solidFill>
            </a:endParaRPr>
          </a:p>
        </p:txBody>
      </p:sp>
      <p:sp>
        <p:nvSpPr>
          <p:cNvPr id="172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20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57520653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A06D06A3-F511-4319-AAE8-AA6AAF200457}" type="slidenum">
              <a:rPr lang="en-US" altLang="zh-CN" sz="1200" i="0">
                <a:solidFill>
                  <a:srgbClr val="000000"/>
                </a:solidFill>
              </a:rPr>
              <a:pPr/>
              <a:t>123</a:t>
            </a:fld>
            <a:endParaRPr lang="en-US" altLang="zh-CN" sz="1200" i="0" dirty="0">
              <a:solidFill>
                <a:srgbClr val="000000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40034055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6788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E2B033AE-637B-4CB5-84FD-69F3FA7DDC67}" type="slidenum">
              <a:rPr lang="en-US" altLang="zh-CN" sz="1200" i="0">
                <a:solidFill>
                  <a:srgbClr val="000000"/>
                </a:solidFill>
              </a:rPr>
              <a:pPr/>
              <a:t>124</a:t>
            </a:fld>
            <a:endParaRPr lang="en-US" altLang="zh-CN" sz="1200" i="0" dirty="0">
              <a:solidFill>
                <a:srgbClr val="000000"/>
              </a:solidFill>
            </a:endParaRPr>
          </a:p>
        </p:txBody>
      </p:sp>
      <p:sp>
        <p:nvSpPr>
          <p:cNvPr id="171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48407684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90DE604-0B3E-494C-864D-25A3F5CD6324}" type="slidenum">
              <a:rPr lang="en-US" altLang="zh-CN" sz="1200" smtClean="0">
                <a:latin typeface="Comic Sans MS" panose="030F0702030302020204" pitchFamily="66" charset="0"/>
              </a:rPr>
              <a:pPr/>
              <a:t>125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18673381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 defTabSz="9652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 defTabSz="9652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 defTabSz="9652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 defTabSz="9652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fld id="{79E5793C-CB7C-43C0-B5D7-0874E7B4564C}" type="slidenum">
              <a:rPr lang="en-US" altLang="zh-CN" sz="1200" i="0">
                <a:solidFill>
                  <a:srgbClr val="000000"/>
                </a:solidFill>
              </a:rPr>
              <a:pPr/>
              <a:t>126</a:t>
            </a:fld>
            <a:endParaRPr lang="en-US" altLang="zh-CN" sz="1200" i="0" dirty="0">
              <a:solidFill>
                <a:srgbClr val="000000"/>
              </a:solidFill>
            </a:endParaRPr>
          </a:p>
        </p:txBody>
      </p:sp>
      <p:sp>
        <p:nvSpPr>
          <p:cNvPr id="162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1927195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0BD98A-0495-4D4B-B200-81369F18E29D}" type="slidenum">
              <a:rPr lang="en-US" altLang="zh-CN" smtClean="0"/>
              <a:t>131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14821300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6C9078B-0B26-406F-8FC7-9AB593B95C85}" type="slidenum">
              <a:rPr lang="en-US" altLang="zh-CN" sz="1200" smtClean="0">
                <a:latin typeface="Comic Sans MS" panose="030F0702030302020204" pitchFamily="66" charset="0"/>
              </a:rPr>
              <a:pPr/>
              <a:t>132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23921271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25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B71BFA5-68A2-43B9-AFC1-D40CD1099E2E}" type="slidenum">
              <a:rPr lang="en-US" altLang="zh-CN" sz="1200" smtClean="0">
                <a:latin typeface="Comic Sans MS" panose="030F0702030302020204" pitchFamily="66" charset="0"/>
              </a:rPr>
              <a:pPr/>
              <a:t>133</a:t>
            </a:fld>
            <a:endParaRPr lang="en-US" altLang="zh-CN" sz="1200" dirty="0">
              <a:latin typeface="Comic Sans MS" panose="030F0702030302020204" pitchFamily="66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4777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wmf"/><Relationship Id="rId13" Type="http://schemas.openxmlformats.org/officeDocument/2006/relationships/image" Target="../media/image3.wmf"/><Relationship Id="rId18" Type="http://schemas.openxmlformats.org/officeDocument/2006/relationships/oleObject" Target="../embeddings/oleObject10.bin"/><Relationship Id="rId3" Type="http://schemas.openxmlformats.org/officeDocument/2006/relationships/image" Target="../media/image4.wmf"/><Relationship Id="rId21" Type="http://schemas.openxmlformats.org/officeDocument/2006/relationships/oleObject" Target="../embeddings/oleObject13.bin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5.bin"/><Relationship Id="rId17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2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11" Type="http://schemas.openxmlformats.org/officeDocument/2006/relationships/image" Target="../media/image6.png"/><Relationship Id="rId5" Type="http://schemas.openxmlformats.org/officeDocument/2006/relationships/oleObject" Target="../embeddings/oleObject1.bin"/><Relationship Id="rId15" Type="http://schemas.openxmlformats.org/officeDocument/2006/relationships/oleObject" Target="../embeddings/oleObject7.bin"/><Relationship Id="rId10" Type="http://schemas.openxmlformats.org/officeDocument/2006/relationships/oleObject" Target="../embeddings/oleObject4.bin"/><Relationship Id="rId19" Type="http://schemas.openxmlformats.org/officeDocument/2006/relationships/oleObject" Target="../embeddings/oleObject11.bin"/><Relationship Id="rId4" Type="http://schemas.openxmlformats.org/officeDocument/2006/relationships/image" Target="../media/image5.png"/><Relationship Id="rId9" Type="http://schemas.openxmlformats.org/officeDocument/2006/relationships/oleObject" Target="../embeddings/oleObject3.bin"/><Relationship Id="rId14" Type="http://schemas.openxmlformats.org/officeDocument/2006/relationships/oleObject" Target="../embeddings/oleObject6.bin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62"/>
          <p:cNvGrpSpPr/>
          <p:nvPr userDrawn="1"/>
        </p:nvGrpSpPr>
        <p:grpSpPr bwMode="auto">
          <a:xfrm>
            <a:off x="6885518" y="1143000"/>
            <a:ext cx="4627033" cy="4489450"/>
            <a:chOff x="3177" y="1065"/>
            <a:chExt cx="2186" cy="2828"/>
          </a:xfrm>
        </p:grpSpPr>
        <p:sp>
          <p:nvSpPr>
            <p:cNvPr id="5" name="Freeform 263"/>
            <p:cNvSpPr/>
            <p:nvPr/>
          </p:nvSpPr>
          <p:spPr bwMode="auto">
            <a:xfrm>
              <a:off x="4261" y="2412"/>
              <a:ext cx="828" cy="425"/>
            </a:xfrm>
            <a:custGeom>
              <a:avLst/>
              <a:gdLst>
                <a:gd name="T0" fmla="*/ 382 w 828"/>
                <a:gd name="T1" fmla="*/ 30 h 425"/>
                <a:gd name="T2" fmla="*/ 370 w 828"/>
                <a:gd name="T3" fmla="*/ 30 h 425"/>
                <a:gd name="T4" fmla="*/ 126 w 828"/>
                <a:gd name="T5" fmla="*/ 32 h 425"/>
                <a:gd name="T6" fmla="*/ 6 w 828"/>
                <a:gd name="T7" fmla="*/ 126 h 425"/>
                <a:gd name="T8" fmla="*/ 92 w 828"/>
                <a:gd name="T9" fmla="*/ 274 h 425"/>
                <a:gd name="T10" fmla="*/ 292 w 828"/>
                <a:gd name="T11" fmla="*/ 384 h 425"/>
                <a:gd name="T12" fmla="*/ 540 w 828"/>
                <a:gd name="T13" fmla="*/ 416 h 425"/>
                <a:gd name="T14" fmla="*/ 698 w 828"/>
                <a:gd name="T15" fmla="*/ 330 h 425"/>
                <a:gd name="T16" fmla="*/ 776 w 828"/>
                <a:gd name="T17" fmla="*/ 170 h 425"/>
                <a:gd name="T18" fmla="*/ 792 w 828"/>
                <a:gd name="T19" fmla="*/ 22 h 425"/>
                <a:gd name="T20" fmla="*/ 560 w 828"/>
                <a:gd name="T21" fmla="*/ 38 h 425"/>
                <a:gd name="T22" fmla="*/ 382 w 828"/>
                <a:gd name="T23" fmla="*/ 30 h 42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828"/>
                <a:gd name="T37" fmla="*/ 0 h 425"/>
                <a:gd name="T38" fmla="*/ 828 w 828"/>
                <a:gd name="T39" fmla="*/ 425 h 42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828" h="425">
                  <a:moveTo>
                    <a:pt x="382" y="30"/>
                  </a:moveTo>
                  <a:cubicBezTo>
                    <a:pt x="350" y="29"/>
                    <a:pt x="413" y="30"/>
                    <a:pt x="370" y="30"/>
                  </a:cubicBezTo>
                  <a:cubicBezTo>
                    <a:pt x="327" y="30"/>
                    <a:pt x="187" y="16"/>
                    <a:pt x="126" y="32"/>
                  </a:cubicBezTo>
                  <a:cubicBezTo>
                    <a:pt x="65" y="48"/>
                    <a:pt x="12" y="86"/>
                    <a:pt x="6" y="126"/>
                  </a:cubicBezTo>
                  <a:cubicBezTo>
                    <a:pt x="0" y="166"/>
                    <a:pt x="44" y="231"/>
                    <a:pt x="92" y="274"/>
                  </a:cubicBezTo>
                  <a:cubicBezTo>
                    <a:pt x="140" y="317"/>
                    <a:pt x="217" y="360"/>
                    <a:pt x="292" y="384"/>
                  </a:cubicBezTo>
                  <a:cubicBezTo>
                    <a:pt x="367" y="408"/>
                    <a:pt x="472" y="425"/>
                    <a:pt x="540" y="416"/>
                  </a:cubicBezTo>
                  <a:cubicBezTo>
                    <a:pt x="608" y="407"/>
                    <a:pt x="659" y="371"/>
                    <a:pt x="698" y="330"/>
                  </a:cubicBezTo>
                  <a:cubicBezTo>
                    <a:pt x="737" y="289"/>
                    <a:pt x="760" y="221"/>
                    <a:pt x="776" y="170"/>
                  </a:cubicBezTo>
                  <a:cubicBezTo>
                    <a:pt x="792" y="119"/>
                    <a:pt x="828" y="44"/>
                    <a:pt x="792" y="22"/>
                  </a:cubicBezTo>
                  <a:cubicBezTo>
                    <a:pt x="756" y="0"/>
                    <a:pt x="630" y="37"/>
                    <a:pt x="560" y="38"/>
                  </a:cubicBezTo>
                  <a:cubicBezTo>
                    <a:pt x="490" y="39"/>
                    <a:pt x="414" y="31"/>
                    <a:pt x="382" y="30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" name="Freeform 264"/>
            <p:cNvSpPr/>
            <p:nvPr/>
          </p:nvSpPr>
          <p:spPr bwMode="auto">
            <a:xfrm>
              <a:off x="4273" y="1451"/>
              <a:ext cx="1090" cy="658"/>
            </a:xfrm>
            <a:custGeom>
              <a:avLst/>
              <a:gdLst>
                <a:gd name="T0" fmla="*/ 599942130 w 765"/>
                <a:gd name="T1" fmla="*/ 17804735 h 459"/>
                <a:gd name="T2" fmla="*/ 406559188 w 765"/>
                <a:gd name="T3" fmla="*/ 125591005 h 459"/>
                <a:gd name="T4" fmla="*/ 136007685 w 765"/>
                <a:gd name="T5" fmla="*/ 180041136 h 459"/>
                <a:gd name="T6" fmla="*/ 19434385 w 765"/>
                <a:gd name="T7" fmla="*/ 607379164 h 459"/>
                <a:gd name="T8" fmla="*/ 254382400 w 765"/>
                <a:gd name="T9" fmla="*/ 801151646 h 459"/>
                <a:gd name="T10" fmla="*/ 489002591 w 765"/>
                <a:gd name="T11" fmla="*/ 769817217 h 459"/>
                <a:gd name="T12" fmla="*/ 825379772 w 765"/>
                <a:gd name="T13" fmla="*/ 801151646 h 459"/>
                <a:gd name="T14" fmla="*/ 987694603 w 765"/>
                <a:gd name="T15" fmla="*/ 783914143 h 459"/>
                <a:gd name="T16" fmla="*/ 1063160589 w 765"/>
                <a:gd name="T17" fmla="*/ 671215097 h 459"/>
                <a:gd name="T18" fmla="*/ 1061293333 w 765"/>
                <a:gd name="T19" fmla="*/ 285490141 h 459"/>
                <a:gd name="T20" fmla="*/ 936642367 w 765"/>
                <a:gd name="T21" fmla="*/ 61112791 h 459"/>
                <a:gd name="T22" fmla="*/ 599942130 w 765"/>
                <a:gd name="T23" fmla="*/ 17804735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65"/>
                <a:gd name="T37" fmla="*/ 0 h 459"/>
                <a:gd name="T38" fmla="*/ 765 w 765"/>
                <a:gd name="T39" fmla="*/ 459 h 459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7" name="Freeform 265"/>
            <p:cNvSpPr/>
            <p:nvPr/>
          </p:nvSpPr>
          <p:spPr bwMode="auto">
            <a:xfrm>
              <a:off x="3177" y="1267"/>
              <a:ext cx="1036" cy="675"/>
            </a:xfrm>
            <a:custGeom>
              <a:avLst/>
              <a:gdLst>
                <a:gd name="T0" fmla="*/ 648 w 1036"/>
                <a:gd name="T1" fmla="*/ 11 h 675"/>
                <a:gd name="T2" fmla="*/ 390 w 1036"/>
                <a:gd name="T3" fmla="*/ 53 h 675"/>
                <a:gd name="T4" fmla="*/ 206 w 1036"/>
                <a:gd name="T5" fmla="*/ 129 h 675"/>
                <a:gd name="T6" fmla="*/ 152 w 1036"/>
                <a:gd name="T7" fmla="*/ 229 h 675"/>
                <a:gd name="T8" fmla="*/ 22 w 1036"/>
                <a:gd name="T9" fmla="*/ 297 h 675"/>
                <a:gd name="T10" fmla="*/ 18 w 1036"/>
                <a:gd name="T11" fmla="*/ 459 h 675"/>
                <a:gd name="T12" fmla="*/ 132 w 1036"/>
                <a:gd name="T13" fmla="*/ 489 h 675"/>
                <a:gd name="T14" fmla="*/ 458 w 1036"/>
                <a:gd name="T15" fmla="*/ 489 h 675"/>
                <a:gd name="T16" fmla="*/ 598 w 1036"/>
                <a:gd name="T17" fmla="*/ 555 h 675"/>
                <a:gd name="T18" fmla="*/ 752 w 1036"/>
                <a:gd name="T19" fmla="*/ 657 h 675"/>
                <a:gd name="T20" fmla="*/ 870 w 1036"/>
                <a:gd name="T21" fmla="*/ 661 h 675"/>
                <a:gd name="T22" fmla="*/ 952 w 1036"/>
                <a:gd name="T23" fmla="*/ 603 h 675"/>
                <a:gd name="T24" fmla="*/ 992 w 1036"/>
                <a:gd name="T25" fmla="*/ 445 h 675"/>
                <a:gd name="T26" fmla="*/ 1018 w 1036"/>
                <a:gd name="T27" fmla="*/ 291 h 675"/>
                <a:gd name="T28" fmla="*/ 1022 w 1036"/>
                <a:gd name="T29" fmla="*/ 107 h 675"/>
                <a:gd name="T30" fmla="*/ 934 w 1036"/>
                <a:gd name="T31" fmla="*/ 17 h 675"/>
                <a:gd name="T32" fmla="*/ 776 w 1036"/>
                <a:gd name="T33" fmla="*/ 3 h 675"/>
                <a:gd name="T34" fmla="*/ 648 w 1036"/>
                <a:gd name="T35" fmla="*/ 11 h 67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036"/>
                <a:gd name="T55" fmla="*/ 0 h 675"/>
                <a:gd name="T56" fmla="*/ 1036 w 1036"/>
                <a:gd name="T57" fmla="*/ 675 h 675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036" h="675">
                  <a:moveTo>
                    <a:pt x="648" y="11"/>
                  </a:moveTo>
                  <a:cubicBezTo>
                    <a:pt x="584" y="19"/>
                    <a:pt x="464" y="33"/>
                    <a:pt x="390" y="53"/>
                  </a:cubicBezTo>
                  <a:cubicBezTo>
                    <a:pt x="316" y="73"/>
                    <a:pt x="246" y="100"/>
                    <a:pt x="206" y="129"/>
                  </a:cubicBezTo>
                  <a:cubicBezTo>
                    <a:pt x="166" y="158"/>
                    <a:pt x="183" y="201"/>
                    <a:pt x="152" y="229"/>
                  </a:cubicBezTo>
                  <a:cubicBezTo>
                    <a:pt x="121" y="257"/>
                    <a:pt x="44" y="259"/>
                    <a:pt x="22" y="297"/>
                  </a:cubicBezTo>
                  <a:cubicBezTo>
                    <a:pt x="0" y="335"/>
                    <a:pt x="0" y="427"/>
                    <a:pt x="18" y="459"/>
                  </a:cubicBezTo>
                  <a:cubicBezTo>
                    <a:pt x="36" y="491"/>
                    <a:pt x="59" y="484"/>
                    <a:pt x="132" y="489"/>
                  </a:cubicBezTo>
                  <a:cubicBezTo>
                    <a:pt x="205" y="494"/>
                    <a:pt x="380" y="478"/>
                    <a:pt x="458" y="489"/>
                  </a:cubicBezTo>
                  <a:cubicBezTo>
                    <a:pt x="536" y="500"/>
                    <a:pt x="549" y="527"/>
                    <a:pt x="598" y="555"/>
                  </a:cubicBezTo>
                  <a:cubicBezTo>
                    <a:pt x="647" y="583"/>
                    <a:pt x="707" y="639"/>
                    <a:pt x="752" y="657"/>
                  </a:cubicBezTo>
                  <a:cubicBezTo>
                    <a:pt x="797" y="675"/>
                    <a:pt x="837" y="670"/>
                    <a:pt x="870" y="661"/>
                  </a:cubicBezTo>
                  <a:cubicBezTo>
                    <a:pt x="903" y="652"/>
                    <a:pt x="932" y="639"/>
                    <a:pt x="952" y="603"/>
                  </a:cubicBezTo>
                  <a:cubicBezTo>
                    <a:pt x="972" y="567"/>
                    <a:pt x="981" y="497"/>
                    <a:pt x="992" y="445"/>
                  </a:cubicBezTo>
                  <a:cubicBezTo>
                    <a:pt x="1003" y="393"/>
                    <a:pt x="1013" y="347"/>
                    <a:pt x="1018" y="291"/>
                  </a:cubicBezTo>
                  <a:cubicBezTo>
                    <a:pt x="1023" y="235"/>
                    <a:pt x="1036" y="153"/>
                    <a:pt x="1022" y="107"/>
                  </a:cubicBezTo>
                  <a:cubicBezTo>
                    <a:pt x="1008" y="61"/>
                    <a:pt x="975" y="34"/>
                    <a:pt x="934" y="17"/>
                  </a:cubicBezTo>
                  <a:cubicBezTo>
                    <a:pt x="893" y="0"/>
                    <a:pt x="824" y="4"/>
                    <a:pt x="776" y="3"/>
                  </a:cubicBezTo>
                  <a:cubicBezTo>
                    <a:pt x="728" y="2"/>
                    <a:pt x="712" y="3"/>
                    <a:pt x="648" y="11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8" name="Group 266"/>
            <p:cNvGrpSpPr/>
            <p:nvPr/>
          </p:nvGrpSpPr>
          <p:grpSpPr bwMode="auto">
            <a:xfrm>
              <a:off x="3232" y="2108"/>
              <a:ext cx="919" cy="588"/>
              <a:chOff x="2889" y="1631"/>
              <a:chExt cx="980" cy="743"/>
            </a:xfrm>
          </p:grpSpPr>
          <p:sp>
            <p:nvSpPr>
              <p:cNvPr id="323" name="Rectangle 267"/>
              <p:cNvSpPr>
                <a:spLocks noChangeArrowheads="1"/>
              </p:cNvSpPr>
              <p:nvPr/>
            </p:nvSpPr>
            <p:spPr bwMode="auto">
              <a:xfrm>
                <a:off x="3046" y="1841"/>
                <a:ext cx="663" cy="533"/>
              </a:xfrm>
              <a:prstGeom prst="rect">
                <a:avLst/>
              </a:pr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324" name="AutoShape 268"/>
              <p:cNvSpPr>
                <a:spLocks noChangeArrowheads="1"/>
              </p:cNvSpPr>
              <p:nvPr/>
            </p:nvSpPr>
            <p:spPr bwMode="auto">
              <a:xfrm>
                <a:off x="2889" y="1631"/>
                <a:ext cx="980" cy="253"/>
              </a:xfrm>
              <a:prstGeom prst="triangle">
                <a:avLst>
                  <a:gd name="adj" fmla="val 50000"/>
                </a:avLst>
              </a:prstGeom>
              <a:solidFill>
                <a:srgbClr val="00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solidFill>
                    <a:srgbClr val="00CCFF"/>
                  </a:solidFill>
                  <a:latin typeface="+mn-lt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Group 269"/>
            <p:cNvGrpSpPr/>
            <p:nvPr/>
          </p:nvGrpSpPr>
          <p:grpSpPr bwMode="auto">
            <a:xfrm>
              <a:off x="3674" y="1388"/>
              <a:ext cx="212" cy="335"/>
              <a:chOff x="3796" y="1043"/>
              <a:chExt cx="865" cy="1237"/>
            </a:xfrm>
          </p:grpSpPr>
          <p:sp>
            <p:nvSpPr>
              <p:cNvPr id="293" name="Line 270"/>
              <p:cNvSpPr>
                <a:spLocks noChangeShapeType="1"/>
              </p:cNvSpPr>
              <p:nvPr/>
            </p:nvSpPr>
            <p:spPr bwMode="auto">
              <a:xfrm flipH="1">
                <a:off x="3992" y="1482"/>
                <a:ext cx="237" cy="7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4" name="Line 271"/>
              <p:cNvSpPr>
                <a:spLocks noChangeShapeType="1"/>
              </p:cNvSpPr>
              <p:nvPr/>
            </p:nvSpPr>
            <p:spPr bwMode="auto">
              <a:xfrm>
                <a:off x="4229" y="1482"/>
                <a:ext cx="233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5" name="Line 272"/>
              <p:cNvSpPr>
                <a:spLocks noChangeShapeType="1"/>
              </p:cNvSpPr>
              <p:nvPr/>
            </p:nvSpPr>
            <p:spPr bwMode="auto">
              <a:xfrm>
                <a:off x="3992" y="2202"/>
                <a:ext cx="237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6" name="Line 273"/>
              <p:cNvSpPr>
                <a:spLocks noChangeShapeType="1"/>
              </p:cNvSpPr>
              <p:nvPr/>
            </p:nvSpPr>
            <p:spPr bwMode="auto">
              <a:xfrm flipH="1">
                <a:off x="4229" y="2202"/>
                <a:ext cx="233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7" name="Line 274"/>
              <p:cNvSpPr>
                <a:spLocks noChangeShapeType="1"/>
              </p:cNvSpPr>
              <p:nvPr/>
            </p:nvSpPr>
            <p:spPr bwMode="auto">
              <a:xfrm>
                <a:off x="4229" y="1497"/>
                <a:ext cx="0" cy="7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8" name="Line 275"/>
              <p:cNvSpPr>
                <a:spLocks noChangeShapeType="1"/>
              </p:cNvSpPr>
              <p:nvPr/>
            </p:nvSpPr>
            <p:spPr bwMode="auto">
              <a:xfrm flipV="1">
                <a:off x="3992" y="2129"/>
                <a:ext cx="237" cy="7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9" name="Line 276"/>
              <p:cNvSpPr>
                <a:spLocks noChangeShapeType="1"/>
              </p:cNvSpPr>
              <p:nvPr/>
            </p:nvSpPr>
            <p:spPr bwMode="auto">
              <a:xfrm flipH="1" flipV="1">
                <a:off x="4229" y="2129"/>
                <a:ext cx="233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0" name="Line 277"/>
              <p:cNvSpPr>
                <a:spLocks noChangeShapeType="1"/>
              </p:cNvSpPr>
              <p:nvPr/>
            </p:nvSpPr>
            <p:spPr bwMode="auto">
              <a:xfrm>
                <a:off x="4094" y="1889"/>
                <a:ext cx="135" cy="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1" name="Line 278"/>
              <p:cNvSpPr>
                <a:spLocks noChangeShapeType="1"/>
              </p:cNvSpPr>
              <p:nvPr/>
            </p:nvSpPr>
            <p:spPr bwMode="auto">
              <a:xfrm flipV="1">
                <a:off x="4229" y="1889"/>
                <a:ext cx="143" cy="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2" name="Line 279"/>
              <p:cNvSpPr>
                <a:spLocks noChangeShapeType="1"/>
              </p:cNvSpPr>
              <p:nvPr/>
            </p:nvSpPr>
            <p:spPr bwMode="auto">
              <a:xfrm>
                <a:off x="4049" y="1996"/>
                <a:ext cx="171" cy="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3" name="Line 280"/>
              <p:cNvSpPr>
                <a:spLocks noChangeShapeType="1"/>
              </p:cNvSpPr>
              <p:nvPr/>
            </p:nvSpPr>
            <p:spPr bwMode="auto">
              <a:xfrm flipV="1">
                <a:off x="4229" y="2010"/>
                <a:ext cx="175" cy="7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4" name="Line 281"/>
              <p:cNvSpPr>
                <a:spLocks noChangeShapeType="1"/>
              </p:cNvSpPr>
              <p:nvPr/>
            </p:nvSpPr>
            <p:spPr bwMode="auto">
              <a:xfrm flipV="1">
                <a:off x="4229" y="1782"/>
                <a:ext cx="90" cy="3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5" name="Line 282"/>
              <p:cNvSpPr>
                <a:spLocks noChangeShapeType="1"/>
              </p:cNvSpPr>
              <p:nvPr/>
            </p:nvSpPr>
            <p:spPr bwMode="auto">
              <a:xfrm flipV="1">
                <a:off x="4229" y="1634"/>
                <a:ext cx="57" cy="1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6" name="Line 283"/>
              <p:cNvSpPr>
                <a:spLocks noChangeShapeType="1"/>
              </p:cNvSpPr>
              <p:nvPr/>
            </p:nvSpPr>
            <p:spPr bwMode="auto">
              <a:xfrm>
                <a:off x="4126" y="1770"/>
                <a:ext cx="11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307" name="Line 284"/>
              <p:cNvSpPr>
                <a:spLocks noChangeShapeType="1"/>
              </p:cNvSpPr>
              <p:nvPr/>
            </p:nvSpPr>
            <p:spPr bwMode="auto">
              <a:xfrm>
                <a:off x="4175" y="1626"/>
                <a:ext cx="61" cy="3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sz="2400">
                  <a:latin typeface="+mn-lt"/>
                </a:endParaRPr>
              </a:p>
            </p:txBody>
          </p:sp>
          <p:grpSp>
            <p:nvGrpSpPr>
              <p:cNvPr id="308" name="Group 285"/>
              <p:cNvGrpSpPr/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319" name="Line 286"/>
                <p:cNvSpPr>
                  <a:spLocks noChangeShapeType="1"/>
                </p:cNvSpPr>
                <p:nvPr/>
              </p:nvSpPr>
              <p:spPr bwMode="auto">
                <a:xfrm>
                  <a:off x="4228" y="1602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20" name="Line 2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5" y="1205"/>
                  <a:ext cx="189" cy="5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21" name="Line 288"/>
                <p:cNvSpPr>
                  <a:spLocks noChangeShapeType="1"/>
                </p:cNvSpPr>
                <p:nvPr/>
              </p:nvSpPr>
              <p:spPr bwMode="auto">
                <a:xfrm rot="6361956">
                  <a:off x="4605" y="1390"/>
                  <a:ext cx="189" cy="20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22" name="Line 2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4" y="1285"/>
                  <a:ext cx="189" cy="5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309" name="Group 290"/>
              <p:cNvGrpSpPr/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315" name="Line 291"/>
                <p:cNvSpPr>
                  <a:spLocks noChangeShapeType="1"/>
                </p:cNvSpPr>
                <p:nvPr/>
              </p:nvSpPr>
              <p:spPr bwMode="auto">
                <a:xfrm>
                  <a:off x="4190" y="164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6" name="Line 29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208"/>
                  <a:ext cx="193" cy="49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7" name="Line 293"/>
                <p:cNvSpPr>
                  <a:spLocks noChangeShapeType="1"/>
                </p:cNvSpPr>
                <p:nvPr/>
              </p:nvSpPr>
              <p:spPr bwMode="auto">
                <a:xfrm rot="6361956">
                  <a:off x="4562" y="1434"/>
                  <a:ext cx="193" cy="2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8" name="Line 29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2" y="1288"/>
                  <a:ext cx="193" cy="49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310" name="Group 295"/>
              <p:cNvGrpSpPr/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311" name="Line 296"/>
                <p:cNvSpPr>
                  <a:spLocks noChangeShapeType="1"/>
                </p:cNvSpPr>
                <p:nvPr/>
              </p:nvSpPr>
              <p:spPr bwMode="auto">
                <a:xfrm>
                  <a:off x="4228" y="156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2" name="Line 29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5" y="1169"/>
                  <a:ext cx="189" cy="5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3" name="Line 298"/>
                <p:cNvSpPr>
                  <a:spLocks noChangeShapeType="1"/>
                </p:cNvSpPr>
                <p:nvPr/>
              </p:nvSpPr>
              <p:spPr bwMode="auto">
                <a:xfrm rot="6361956">
                  <a:off x="4650" y="1354"/>
                  <a:ext cx="189" cy="20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314" name="Line 29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4" y="1249"/>
                  <a:ext cx="189" cy="50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0" name="Group 300"/>
            <p:cNvGrpSpPr/>
            <p:nvPr/>
          </p:nvGrpSpPr>
          <p:grpSpPr bwMode="auto">
            <a:xfrm>
              <a:off x="3223" y="1598"/>
              <a:ext cx="436" cy="114"/>
              <a:chOff x="3072" y="739"/>
              <a:chExt cx="652" cy="146"/>
            </a:xfrm>
          </p:grpSpPr>
          <p:pic>
            <p:nvPicPr>
              <p:cNvPr id="290" name="Picture 301" descr="lgv_fqmg[1]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3237" y="739"/>
                <a:ext cx="487" cy="1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91" name="Line 302"/>
              <p:cNvSpPr>
                <a:spLocks noChangeShapeType="1"/>
              </p:cNvSpPr>
              <p:nvPr/>
            </p:nvSpPr>
            <p:spPr bwMode="auto">
              <a:xfrm flipH="1">
                <a:off x="3103" y="784"/>
                <a:ext cx="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92" name="Line 303"/>
              <p:cNvSpPr>
                <a:spLocks noChangeShapeType="1"/>
              </p:cNvSpPr>
              <p:nvPr/>
            </p:nvSpPr>
            <p:spPr bwMode="auto">
              <a:xfrm flipH="1">
                <a:off x="3072" y="759"/>
                <a:ext cx="1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</p:grpSp>
        <p:pic>
          <p:nvPicPr>
            <p:cNvPr id="11" name="Picture 304" descr="imgyjavg[1]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9" y="1417"/>
              <a:ext cx="232" cy="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Group 305"/>
            <p:cNvGrpSpPr/>
            <p:nvPr/>
          </p:nvGrpSpPr>
          <p:grpSpPr bwMode="auto">
            <a:xfrm>
              <a:off x="3880" y="1303"/>
              <a:ext cx="256" cy="269"/>
              <a:chOff x="2870" y="1518"/>
              <a:chExt cx="292" cy="320"/>
            </a:xfrm>
          </p:grpSpPr>
          <p:graphicFrame>
            <p:nvGraphicFramePr>
              <p:cNvPr id="288" name="Object 16"/>
              <p:cNvGraphicFramePr>
                <a:graphicFrameLocks noChangeAspect="1"/>
              </p:cNvGraphicFramePr>
              <p:nvPr userDrawn="1"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663" name="Clip" r:id="rId5" imgW="826770" imgH="840105" progId="MS_ClipArt_Gallery.2">
                      <p:embed/>
                    </p:oleObj>
                  </mc:Choice>
                  <mc:Fallback>
                    <p:oleObj name="Clip" r:id="rId5" imgW="826770" imgH="840105" progId="MS_ClipArt_Gallery.2">
                      <p:embed/>
                      <p:pic>
                        <p:nvPicPr>
                          <p:cNvPr id="0" name="图片 29197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89" name="Object 17"/>
              <p:cNvGraphicFramePr>
                <a:graphicFrameLocks noChangeAspect="1"/>
              </p:cNvGraphicFramePr>
              <p:nvPr userDrawn="1"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664" name="Clip" r:id="rId7" imgW="1268095" imgH="1199515" progId="MS_ClipArt_Gallery.2">
                      <p:embed/>
                    </p:oleObj>
                  </mc:Choice>
                  <mc:Fallback>
                    <p:oleObj name="Clip" r:id="rId7" imgW="1268095" imgH="1199515" progId="MS_ClipArt_Gallery.2">
                      <p:embed/>
                      <p:pic>
                        <p:nvPicPr>
                          <p:cNvPr id="0" name="图片 29197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3" name="Group 308"/>
            <p:cNvGrpSpPr/>
            <p:nvPr/>
          </p:nvGrpSpPr>
          <p:grpSpPr bwMode="auto">
            <a:xfrm>
              <a:off x="4338" y="2487"/>
              <a:ext cx="228" cy="108"/>
              <a:chOff x="3600" y="219"/>
              <a:chExt cx="360" cy="175"/>
            </a:xfrm>
          </p:grpSpPr>
          <p:sp>
            <p:nvSpPr>
              <p:cNvPr id="275" name="Oval 30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76" name="Line 31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77" name="Line 31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78" name="Rectangle 31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79" name="Oval 31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80" name="Group 314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85" name="Line 315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86" name="Line 3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87" name="Line 317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81" name="Group 318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82" name="Line 319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83" name="Line 32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84" name="Line 321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4" name="Group 322"/>
            <p:cNvGrpSpPr/>
            <p:nvPr/>
          </p:nvGrpSpPr>
          <p:grpSpPr bwMode="auto">
            <a:xfrm>
              <a:off x="4562" y="2663"/>
              <a:ext cx="228" cy="108"/>
              <a:chOff x="3600" y="219"/>
              <a:chExt cx="360" cy="175"/>
            </a:xfrm>
          </p:grpSpPr>
          <p:sp>
            <p:nvSpPr>
              <p:cNvPr id="262" name="Oval 32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63" name="Line 32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64" name="Line 32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65" name="Rectangle 32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66" name="Oval 32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67" name="Group 328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72" name="Line 329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73" name="Line 33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74" name="Line 331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68" name="Group 332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69" name="Line 333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70" name="Line 33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71" name="Line 335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5" name="Group 336"/>
            <p:cNvGrpSpPr/>
            <p:nvPr/>
          </p:nvGrpSpPr>
          <p:grpSpPr bwMode="auto">
            <a:xfrm>
              <a:off x="4738" y="2495"/>
              <a:ext cx="228" cy="108"/>
              <a:chOff x="3600" y="219"/>
              <a:chExt cx="360" cy="175"/>
            </a:xfrm>
          </p:grpSpPr>
          <p:sp>
            <p:nvSpPr>
              <p:cNvPr id="249" name="Oval 33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50" name="Line 33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51" name="Line 33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52" name="Rectangle 34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53" name="Oval 34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54" name="Group 342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59" name="Line 343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60" name="Line 34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61" name="Line 345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55" name="Group 346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56" name="Line 347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57" name="Line 34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58" name="Line 349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6" name="Group 350"/>
            <p:cNvGrpSpPr/>
            <p:nvPr/>
          </p:nvGrpSpPr>
          <p:grpSpPr bwMode="auto">
            <a:xfrm>
              <a:off x="4401" y="1766"/>
              <a:ext cx="221" cy="101"/>
              <a:chOff x="3600" y="219"/>
              <a:chExt cx="360" cy="175"/>
            </a:xfrm>
          </p:grpSpPr>
          <p:sp>
            <p:nvSpPr>
              <p:cNvPr id="236" name="Oval 35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37" name="Line 352"/>
              <p:cNvSpPr>
                <a:spLocks noChangeShapeType="1"/>
              </p:cNvSpPr>
              <p:nvPr/>
            </p:nvSpPr>
            <p:spPr bwMode="auto">
              <a:xfrm>
                <a:off x="3603" y="288"/>
                <a:ext cx="0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38" name="Line 353"/>
              <p:cNvSpPr>
                <a:spLocks noChangeShapeType="1"/>
              </p:cNvSpPr>
              <p:nvPr/>
            </p:nvSpPr>
            <p:spPr bwMode="auto">
              <a:xfrm>
                <a:off x="3960" y="288"/>
                <a:ext cx="0" cy="6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39" name="Rectangle 354"/>
              <p:cNvSpPr>
                <a:spLocks noChangeArrowheads="1"/>
              </p:cNvSpPr>
              <p:nvPr/>
            </p:nvSpPr>
            <p:spPr bwMode="auto">
              <a:xfrm>
                <a:off x="3603" y="288"/>
                <a:ext cx="353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40" name="Oval 35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41" name="Group 356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46" name="Line 357"/>
                <p:cNvSpPr>
                  <a:spLocks noChangeShapeType="1"/>
                </p:cNvSpPr>
                <p:nvPr/>
              </p:nvSpPr>
              <p:spPr bwMode="auto">
                <a:xfrm flipV="1">
                  <a:off x="2848" y="847"/>
                  <a:ext cx="50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47" name="Line 358"/>
                <p:cNvSpPr>
                  <a:spLocks noChangeShapeType="1"/>
                </p:cNvSpPr>
                <p:nvPr/>
              </p:nvSpPr>
              <p:spPr bwMode="auto">
                <a:xfrm>
                  <a:off x="2944" y="947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48" name="Line 359"/>
                <p:cNvSpPr>
                  <a:spLocks noChangeShapeType="1"/>
                </p:cNvSpPr>
                <p:nvPr/>
              </p:nvSpPr>
              <p:spPr bwMode="auto">
                <a:xfrm>
                  <a:off x="2893" y="847"/>
                  <a:ext cx="53" cy="10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42" name="Group 360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43" name="Line 36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44" name="Line 36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45" name="Line 363"/>
                <p:cNvSpPr>
                  <a:spLocks noChangeShapeType="1"/>
                </p:cNvSpPr>
                <p:nvPr/>
              </p:nvSpPr>
              <p:spPr bwMode="auto">
                <a:xfrm>
                  <a:off x="2893" y="850"/>
                  <a:ext cx="53" cy="9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7" name="Group 364"/>
            <p:cNvGrpSpPr/>
            <p:nvPr/>
          </p:nvGrpSpPr>
          <p:grpSpPr bwMode="auto">
            <a:xfrm>
              <a:off x="4400" y="1927"/>
              <a:ext cx="228" cy="108"/>
              <a:chOff x="3600" y="219"/>
              <a:chExt cx="360" cy="175"/>
            </a:xfrm>
          </p:grpSpPr>
          <p:sp>
            <p:nvSpPr>
              <p:cNvPr id="223" name="Oval 36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24" name="Line 36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25" name="Line 36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26" name="Rectangle 36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27" name="Oval 36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28" name="Group 370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33" name="Line 371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34" name="Line 37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35" name="Line 373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29" name="Group 374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30" name="Line 375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31" name="Line 37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32" name="Line 377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8" name="Group 378"/>
            <p:cNvGrpSpPr/>
            <p:nvPr/>
          </p:nvGrpSpPr>
          <p:grpSpPr bwMode="auto">
            <a:xfrm>
              <a:off x="4700" y="1706"/>
              <a:ext cx="210" cy="97"/>
              <a:chOff x="3600" y="219"/>
              <a:chExt cx="360" cy="175"/>
            </a:xfrm>
          </p:grpSpPr>
          <p:sp>
            <p:nvSpPr>
              <p:cNvPr id="210" name="Oval 379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11" name="Line 380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12" name="Line 381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13" name="Rectangle 382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14" name="Oval 383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15" name="Group 384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20" name="Line 38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21" name="Line 386"/>
                <p:cNvSpPr>
                  <a:spLocks noChangeShapeType="1"/>
                </p:cNvSpPr>
                <p:nvPr/>
              </p:nvSpPr>
              <p:spPr bwMode="auto">
                <a:xfrm>
                  <a:off x="2944" y="945"/>
                  <a:ext cx="4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22" name="Line 387"/>
                <p:cNvSpPr>
                  <a:spLocks noChangeShapeType="1"/>
                </p:cNvSpPr>
                <p:nvPr/>
              </p:nvSpPr>
              <p:spPr bwMode="auto">
                <a:xfrm>
                  <a:off x="2894" y="851"/>
                  <a:ext cx="52" cy="9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16" name="Group 388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17" name="Line 3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18" name="Line 390"/>
                <p:cNvSpPr>
                  <a:spLocks noChangeShapeType="1"/>
                </p:cNvSpPr>
                <p:nvPr/>
              </p:nvSpPr>
              <p:spPr bwMode="auto">
                <a:xfrm>
                  <a:off x="2944" y="947"/>
                  <a:ext cx="4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19" name="Line 3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19" name="Group 392"/>
            <p:cNvGrpSpPr/>
            <p:nvPr/>
          </p:nvGrpSpPr>
          <p:grpSpPr bwMode="auto">
            <a:xfrm>
              <a:off x="4754" y="1927"/>
              <a:ext cx="228" cy="108"/>
              <a:chOff x="3600" y="219"/>
              <a:chExt cx="360" cy="175"/>
            </a:xfrm>
          </p:grpSpPr>
          <p:sp>
            <p:nvSpPr>
              <p:cNvPr id="197" name="Oval 393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98" name="Line 394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99" name="Line 395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200" name="Rectangle 396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4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201" name="Oval 397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202" name="Group 398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07" name="Line 399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08" name="Line 40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09" name="Line 401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203" name="Group 402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04" name="Line 403"/>
                <p:cNvSpPr>
                  <a:spLocks noChangeShapeType="1"/>
                </p:cNvSpPr>
                <p:nvPr/>
              </p:nvSpPr>
              <p:spPr bwMode="auto">
                <a:xfrm flipV="1">
                  <a:off x="2845" y="847"/>
                  <a:ext cx="52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05" name="Line 40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7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206" name="Line 405"/>
                <p:cNvSpPr>
                  <a:spLocks noChangeShapeType="1"/>
                </p:cNvSpPr>
                <p:nvPr/>
              </p:nvSpPr>
              <p:spPr bwMode="auto">
                <a:xfrm>
                  <a:off x="2894" y="847"/>
                  <a:ext cx="52" cy="99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20" name="Group 406"/>
            <p:cNvGrpSpPr/>
            <p:nvPr/>
          </p:nvGrpSpPr>
          <p:grpSpPr bwMode="auto">
            <a:xfrm>
              <a:off x="3866" y="1763"/>
              <a:ext cx="220" cy="100"/>
              <a:chOff x="3600" y="219"/>
              <a:chExt cx="360" cy="175"/>
            </a:xfrm>
          </p:grpSpPr>
          <p:sp>
            <p:nvSpPr>
              <p:cNvPr id="184" name="Oval 407"/>
              <p:cNvSpPr>
                <a:spLocks noChangeArrowheads="1"/>
              </p:cNvSpPr>
              <p:nvPr/>
            </p:nvSpPr>
            <p:spPr bwMode="auto">
              <a:xfrm>
                <a:off x="3603" y="298"/>
                <a:ext cx="357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85" name="Line 40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86" name="Line 40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87" name="Rectangle 41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88" name="Oval 41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89" name="Group 412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94" name="Line 413"/>
                <p:cNvSpPr>
                  <a:spLocks noChangeShapeType="1"/>
                </p:cNvSpPr>
                <p:nvPr/>
              </p:nvSpPr>
              <p:spPr bwMode="auto">
                <a:xfrm flipV="1">
                  <a:off x="2851" y="847"/>
                  <a:ext cx="48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95" name="Line 41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96" name="Line 41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3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90" name="Group 416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91" name="Line 417"/>
                <p:cNvSpPr>
                  <a:spLocks noChangeShapeType="1"/>
                </p:cNvSpPr>
                <p:nvPr/>
              </p:nvSpPr>
              <p:spPr bwMode="auto">
                <a:xfrm flipV="1">
                  <a:off x="2851" y="849"/>
                  <a:ext cx="48" cy="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92" name="Line 418"/>
                <p:cNvSpPr>
                  <a:spLocks noChangeShapeType="1"/>
                </p:cNvSpPr>
                <p:nvPr/>
              </p:nvSpPr>
              <p:spPr bwMode="auto">
                <a:xfrm>
                  <a:off x="2944" y="945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93" name="Line 419"/>
                <p:cNvSpPr>
                  <a:spLocks noChangeShapeType="1"/>
                </p:cNvSpPr>
                <p:nvPr/>
              </p:nvSpPr>
              <p:spPr bwMode="auto">
                <a:xfrm>
                  <a:off x="2894" y="854"/>
                  <a:ext cx="53" cy="9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21" name="Group 420"/>
            <p:cNvGrpSpPr/>
            <p:nvPr/>
          </p:nvGrpSpPr>
          <p:grpSpPr bwMode="auto">
            <a:xfrm>
              <a:off x="3673" y="2487"/>
              <a:ext cx="220" cy="100"/>
              <a:chOff x="3600" y="219"/>
              <a:chExt cx="360" cy="175"/>
            </a:xfrm>
          </p:grpSpPr>
          <p:sp>
            <p:nvSpPr>
              <p:cNvPr id="171" name="Oval 421"/>
              <p:cNvSpPr>
                <a:spLocks noChangeArrowheads="1"/>
              </p:cNvSpPr>
              <p:nvPr/>
            </p:nvSpPr>
            <p:spPr bwMode="auto">
              <a:xfrm>
                <a:off x="3603" y="298"/>
                <a:ext cx="357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72" name="Line 42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73" name="Line 42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74" name="Rectangle 42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6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75" name="Oval 42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76" name="Group 426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81" name="Line 427"/>
                <p:cNvSpPr>
                  <a:spLocks noChangeShapeType="1"/>
                </p:cNvSpPr>
                <p:nvPr/>
              </p:nvSpPr>
              <p:spPr bwMode="auto">
                <a:xfrm flipV="1">
                  <a:off x="2851" y="847"/>
                  <a:ext cx="48" cy="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82" name="Line 42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83" name="Line 42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3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77" name="Group 430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78" name="Line 431"/>
                <p:cNvSpPr>
                  <a:spLocks noChangeShapeType="1"/>
                </p:cNvSpPr>
                <p:nvPr/>
              </p:nvSpPr>
              <p:spPr bwMode="auto">
                <a:xfrm flipV="1">
                  <a:off x="2851" y="849"/>
                  <a:ext cx="48" cy="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79" name="Line 432"/>
                <p:cNvSpPr>
                  <a:spLocks noChangeShapeType="1"/>
                </p:cNvSpPr>
                <p:nvPr/>
              </p:nvSpPr>
              <p:spPr bwMode="auto">
                <a:xfrm>
                  <a:off x="2944" y="945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80" name="Line 433"/>
                <p:cNvSpPr>
                  <a:spLocks noChangeShapeType="1"/>
                </p:cNvSpPr>
                <p:nvPr/>
              </p:nvSpPr>
              <p:spPr bwMode="auto">
                <a:xfrm>
                  <a:off x="2894" y="854"/>
                  <a:ext cx="53" cy="9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sp>
          <p:nvSpPr>
            <p:cNvPr id="22" name="Line 434"/>
            <p:cNvSpPr>
              <a:spLocks noChangeShapeType="1"/>
            </p:cNvSpPr>
            <p:nvPr/>
          </p:nvSpPr>
          <p:spPr bwMode="auto">
            <a:xfrm flipV="1">
              <a:off x="4430" y="2757"/>
              <a:ext cx="143" cy="2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23" name="Line 435"/>
            <p:cNvSpPr>
              <a:spLocks noChangeShapeType="1"/>
            </p:cNvSpPr>
            <p:nvPr/>
          </p:nvSpPr>
          <p:spPr bwMode="auto">
            <a:xfrm>
              <a:off x="4508" y="2592"/>
              <a:ext cx="103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24" name="Line 436"/>
            <p:cNvSpPr>
              <a:spLocks noChangeShapeType="1"/>
            </p:cNvSpPr>
            <p:nvPr/>
          </p:nvSpPr>
          <p:spPr bwMode="auto">
            <a:xfrm>
              <a:off x="4569" y="254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25" name="Line 437"/>
            <p:cNvSpPr>
              <a:spLocks noChangeShapeType="1"/>
            </p:cNvSpPr>
            <p:nvPr/>
          </p:nvSpPr>
          <p:spPr bwMode="auto">
            <a:xfrm flipV="1">
              <a:off x="4718" y="2596"/>
              <a:ext cx="85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26" name="Line 438"/>
            <p:cNvSpPr>
              <a:spLocks noChangeShapeType="1"/>
            </p:cNvSpPr>
            <p:nvPr/>
          </p:nvSpPr>
          <p:spPr bwMode="auto">
            <a:xfrm>
              <a:off x="3898" y="2546"/>
              <a:ext cx="4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27" name="Group 439"/>
            <p:cNvGrpSpPr/>
            <p:nvPr/>
          </p:nvGrpSpPr>
          <p:grpSpPr bwMode="auto">
            <a:xfrm>
              <a:off x="3424" y="2213"/>
              <a:ext cx="209" cy="224"/>
              <a:chOff x="2870" y="1518"/>
              <a:chExt cx="292" cy="320"/>
            </a:xfrm>
          </p:grpSpPr>
          <p:graphicFrame>
            <p:nvGraphicFramePr>
              <p:cNvPr id="169" name="Object 14"/>
              <p:cNvGraphicFramePr>
                <a:graphicFrameLocks noChangeAspect="1"/>
              </p:cNvGraphicFramePr>
              <p:nvPr userDrawn="1"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665" name="Clip" r:id="rId9" imgW="826770" imgH="840105" progId="MS_ClipArt_Gallery.2">
                      <p:embed/>
                    </p:oleObj>
                  </mc:Choice>
                  <mc:Fallback>
                    <p:oleObj name="Clip" r:id="rId9" imgW="826770" imgH="840105" progId="MS_ClipArt_Gallery.2">
                      <p:embed/>
                      <p:pic>
                        <p:nvPicPr>
                          <p:cNvPr id="0" name="图片 29197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0" name="Object 15"/>
              <p:cNvGraphicFramePr>
                <a:graphicFrameLocks noChangeAspect="1"/>
              </p:cNvGraphicFramePr>
              <p:nvPr userDrawn="1"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666" name="Clip" r:id="rId10" imgW="1268095" imgH="1199515" progId="MS_ClipArt_Gallery.2">
                      <p:embed/>
                    </p:oleObj>
                  </mc:Choice>
                  <mc:Fallback>
                    <p:oleObj name="Clip" r:id="rId10" imgW="1268095" imgH="1199515" progId="MS_ClipArt_Gallery.2">
                      <p:embed/>
                      <p:pic>
                        <p:nvPicPr>
                          <p:cNvPr id="0" name="图片 29198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8" name="Group 442"/>
            <p:cNvGrpSpPr/>
            <p:nvPr/>
          </p:nvGrpSpPr>
          <p:grpSpPr bwMode="auto">
            <a:xfrm>
              <a:off x="3452" y="2445"/>
              <a:ext cx="139" cy="194"/>
              <a:chOff x="2556" y="2689"/>
              <a:chExt cx="183" cy="255"/>
            </a:xfrm>
          </p:grpSpPr>
          <p:pic>
            <p:nvPicPr>
              <p:cNvPr id="152" name="Picture 443" descr="31u_bnrz[1]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" name="Freeform 444"/>
              <p:cNvSpPr/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4" name="Freeform 445"/>
              <p:cNvSpPr/>
              <p:nvPr/>
            </p:nvSpPr>
            <p:spPr bwMode="auto">
              <a:xfrm>
                <a:off x="2661" y="2701"/>
                <a:ext cx="21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5" name="Freeform 446"/>
              <p:cNvSpPr/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6" name="Freeform 447"/>
              <p:cNvSpPr/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7" name="Freeform 448"/>
              <p:cNvSpPr/>
              <p:nvPr/>
            </p:nvSpPr>
            <p:spPr bwMode="auto">
              <a:xfrm>
                <a:off x="2564" y="2711"/>
                <a:ext cx="20" cy="38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8" name="Freeform 449"/>
              <p:cNvSpPr/>
              <p:nvPr/>
            </p:nvSpPr>
            <p:spPr bwMode="auto">
              <a:xfrm>
                <a:off x="2698" y="2689"/>
                <a:ext cx="41" cy="53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9" name="Freeform 450"/>
              <p:cNvSpPr/>
              <p:nvPr/>
            </p:nvSpPr>
            <p:spPr bwMode="auto">
              <a:xfrm>
                <a:off x="2653" y="2749"/>
                <a:ext cx="13" cy="32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0" name="Freeform 451"/>
              <p:cNvSpPr/>
              <p:nvPr/>
            </p:nvSpPr>
            <p:spPr bwMode="auto">
              <a:xfrm>
                <a:off x="2647" y="2732"/>
                <a:ext cx="7" cy="17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1" name="Freeform 452"/>
              <p:cNvSpPr/>
              <p:nvPr/>
            </p:nvSpPr>
            <p:spPr bwMode="auto">
              <a:xfrm>
                <a:off x="2642" y="2722"/>
                <a:ext cx="5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2" name="Freeform 453"/>
              <p:cNvSpPr/>
              <p:nvPr/>
            </p:nvSpPr>
            <p:spPr bwMode="auto">
              <a:xfrm>
                <a:off x="2636" y="2714"/>
                <a:ext cx="8" cy="7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3" name="Freeform 454"/>
              <p:cNvSpPr/>
              <p:nvPr/>
            </p:nvSpPr>
            <p:spPr bwMode="auto">
              <a:xfrm>
                <a:off x="2595" y="2703"/>
                <a:ext cx="33" cy="38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4" name="Freeform 455"/>
              <p:cNvSpPr/>
              <p:nvPr/>
            </p:nvSpPr>
            <p:spPr bwMode="auto">
              <a:xfrm>
                <a:off x="2652" y="2703"/>
                <a:ext cx="22" cy="29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5" name="Freeform 456"/>
              <p:cNvSpPr/>
              <p:nvPr/>
            </p:nvSpPr>
            <p:spPr bwMode="auto">
              <a:xfrm>
                <a:off x="2574" y="2697"/>
                <a:ext cx="54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6" name="Freeform 457"/>
              <p:cNvSpPr/>
              <p:nvPr/>
            </p:nvSpPr>
            <p:spPr bwMode="auto">
              <a:xfrm>
                <a:off x="2649" y="2696"/>
                <a:ext cx="46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7" name="Freeform 458"/>
              <p:cNvSpPr/>
              <p:nvPr/>
            </p:nvSpPr>
            <p:spPr bwMode="auto">
              <a:xfrm>
                <a:off x="2556" y="2718"/>
                <a:ext cx="18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68" name="Freeform 459"/>
              <p:cNvSpPr/>
              <p:nvPr/>
            </p:nvSpPr>
            <p:spPr bwMode="auto">
              <a:xfrm>
                <a:off x="2689" y="2692"/>
                <a:ext cx="41" cy="54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</p:grpSp>
        <p:graphicFrame>
          <p:nvGraphicFramePr>
            <p:cNvPr id="29" name="Object 5"/>
            <p:cNvGraphicFramePr>
              <a:graphicFrameLocks noChangeAspect="1"/>
            </p:cNvGraphicFramePr>
            <p:nvPr userDrawn="1"/>
          </p:nvGraphicFramePr>
          <p:xfrm>
            <a:off x="3694" y="2240"/>
            <a:ext cx="207" cy="1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667" name="Clip" r:id="rId12" imgW="1307465" imgH="1083945" progId="MS_ClipArt_Gallery.2">
                    <p:embed/>
                  </p:oleObj>
                </mc:Choice>
                <mc:Fallback>
                  <p:oleObj name="Clip" r:id="rId12" imgW="1307465" imgH="1083945" progId="MS_ClipArt_Gallery.2">
                    <p:embed/>
                    <p:pic>
                      <p:nvPicPr>
                        <p:cNvPr id="0" name="图片 2919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4" y="2240"/>
                          <a:ext cx="207" cy="17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0" name="Line 461"/>
            <p:cNvSpPr>
              <a:spLocks noChangeShapeType="1"/>
            </p:cNvSpPr>
            <p:nvPr/>
          </p:nvSpPr>
          <p:spPr bwMode="auto">
            <a:xfrm>
              <a:off x="4084" y="1820"/>
              <a:ext cx="321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31" name="Line 462"/>
            <p:cNvSpPr>
              <a:spLocks noChangeShapeType="1"/>
            </p:cNvSpPr>
            <p:nvPr/>
          </p:nvSpPr>
          <p:spPr bwMode="auto">
            <a:xfrm>
              <a:off x="3811" y="1712"/>
              <a:ext cx="96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32" name="Freeform 463"/>
            <p:cNvSpPr/>
            <p:nvPr/>
          </p:nvSpPr>
          <p:spPr bwMode="auto">
            <a:xfrm>
              <a:off x="3382" y="2976"/>
              <a:ext cx="1877" cy="917"/>
            </a:xfrm>
            <a:custGeom>
              <a:avLst/>
              <a:gdLst>
                <a:gd name="T0" fmla="*/ 889 w 1877"/>
                <a:gd name="T1" fmla="*/ 23 h 917"/>
                <a:gd name="T2" fmla="*/ 692 w 1877"/>
                <a:gd name="T3" fmla="*/ 109 h 917"/>
                <a:gd name="T4" fmla="*/ 415 w 1877"/>
                <a:gd name="T5" fmla="*/ 91 h 917"/>
                <a:gd name="T6" fmla="*/ 112 w 1877"/>
                <a:gd name="T7" fmla="*/ 170 h 917"/>
                <a:gd name="T8" fmla="*/ 50 w 1877"/>
                <a:gd name="T9" fmla="*/ 353 h 917"/>
                <a:gd name="T10" fmla="*/ 14 w 1877"/>
                <a:gd name="T11" fmla="*/ 528 h 917"/>
                <a:gd name="T12" fmla="*/ 139 w 1877"/>
                <a:gd name="T13" fmla="*/ 650 h 917"/>
                <a:gd name="T14" fmla="*/ 505 w 1877"/>
                <a:gd name="T15" fmla="*/ 781 h 917"/>
                <a:gd name="T16" fmla="*/ 933 w 1877"/>
                <a:gd name="T17" fmla="*/ 886 h 917"/>
                <a:gd name="T18" fmla="*/ 1370 w 1877"/>
                <a:gd name="T19" fmla="*/ 901 h 917"/>
                <a:gd name="T20" fmla="*/ 1676 w 1877"/>
                <a:gd name="T21" fmla="*/ 793 h 917"/>
                <a:gd name="T22" fmla="*/ 1860 w 1877"/>
                <a:gd name="T23" fmla="*/ 624 h 917"/>
                <a:gd name="T24" fmla="*/ 1776 w 1877"/>
                <a:gd name="T25" fmla="*/ 219 h 917"/>
                <a:gd name="T26" fmla="*/ 1503 w 1877"/>
                <a:gd name="T27" fmla="*/ 100 h 917"/>
                <a:gd name="T28" fmla="*/ 1200 w 1877"/>
                <a:gd name="T29" fmla="*/ 13 h 917"/>
                <a:gd name="T30" fmla="*/ 889 w 1877"/>
                <a:gd name="T31" fmla="*/ 23 h 91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877"/>
                <a:gd name="T49" fmla="*/ 0 h 917"/>
                <a:gd name="T50" fmla="*/ 1877 w 1877"/>
                <a:gd name="T51" fmla="*/ 917 h 917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877" h="917">
                  <a:moveTo>
                    <a:pt x="889" y="23"/>
                  </a:moveTo>
                  <a:cubicBezTo>
                    <a:pt x="804" y="39"/>
                    <a:pt x="771" y="98"/>
                    <a:pt x="692" y="109"/>
                  </a:cubicBezTo>
                  <a:cubicBezTo>
                    <a:pt x="613" y="120"/>
                    <a:pt x="511" y="81"/>
                    <a:pt x="415" y="91"/>
                  </a:cubicBezTo>
                  <a:cubicBezTo>
                    <a:pt x="319" y="101"/>
                    <a:pt x="174" y="126"/>
                    <a:pt x="112" y="170"/>
                  </a:cubicBezTo>
                  <a:cubicBezTo>
                    <a:pt x="51" y="214"/>
                    <a:pt x="66" y="294"/>
                    <a:pt x="50" y="353"/>
                  </a:cubicBezTo>
                  <a:cubicBezTo>
                    <a:pt x="34" y="412"/>
                    <a:pt x="0" y="479"/>
                    <a:pt x="14" y="528"/>
                  </a:cubicBezTo>
                  <a:cubicBezTo>
                    <a:pt x="29" y="577"/>
                    <a:pt x="57" y="608"/>
                    <a:pt x="139" y="650"/>
                  </a:cubicBezTo>
                  <a:cubicBezTo>
                    <a:pt x="221" y="692"/>
                    <a:pt x="372" y="742"/>
                    <a:pt x="505" y="781"/>
                  </a:cubicBezTo>
                  <a:cubicBezTo>
                    <a:pt x="638" y="820"/>
                    <a:pt x="789" y="866"/>
                    <a:pt x="933" y="886"/>
                  </a:cubicBezTo>
                  <a:cubicBezTo>
                    <a:pt x="1077" y="906"/>
                    <a:pt x="1246" y="917"/>
                    <a:pt x="1370" y="901"/>
                  </a:cubicBezTo>
                  <a:cubicBezTo>
                    <a:pt x="1494" y="885"/>
                    <a:pt x="1594" y="839"/>
                    <a:pt x="1676" y="793"/>
                  </a:cubicBezTo>
                  <a:cubicBezTo>
                    <a:pt x="1758" y="747"/>
                    <a:pt x="1843" y="720"/>
                    <a:pt x="1860" y="624"/>
                  </a:cubicBezTo>
                  <a:cubicBezTo>
                    <a:pt x="1877" y="528"/>
                    <a:pt x="1835" y="306"/>
                    <a:pt x="1776" y="219"/>
                  </a:cubicBezTo>
                  <a:cubicBezTo>
                    <a:pt x="1717" y="132"/>
                    <a:pt x="1599" y="134"/>
                    <a:pt x="1503" y="100"/>
                  </a:cubicBezTo>
                  <a:cubicBezTo>
                    <a:pt x="1407" y="66"/>
                    <a:pt x="1302" y="26"/>
                    <a:pt x="1200" y="13"/>
                  </a:cubicBezTo>
                  <a:cubicBezTo>
                    <a:pt x="1098" y="0"/>
                    <a:pt x="974" y="7"/>
                    <a:pt x="889" y="23"/>
                  </a:cubicBez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33" name="Line 464"/>
            <p:cNvSpPr>
              <a:spLocks noChangeShapeType="1"/>
            </p:cNvSpPr>
            <p:nvPr/>
          </p:nvSpPr>
          <p:spPr bwMode="auto">
            <a:xfrm rot="-5400000">
              <a:off x="4791" y="3440"/>
              <a:ext cx="330" cy="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34" name="Group 465"/>
            <p:cNvGrpSpPr/>
            <p:nvPr/>
          </p:nvGrpSpPr>
          <p:grpSpPr bwMode="auto">
            <a:xfrm>
              <a:off x="4736" y="3526"/>
              <a:ext cx="125" cy="230"/>
              <a:chOff x="4180" y="783"/>
              <a:chExt cx="150" cy="307"/>
            </a:xfrm>
          </p:grpSpPr>
          <p:sp>
            <p:nvSpPr>
              <p:cNvPr id="144" name="AutoShape 466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45" name="Rectangle 467"/>
              <p:cNvSpPr>
                <a:spLocks noChangeArrowheads="1"/>
              </p:cNvSpPr>
              <p:nvPr/>
            </p:nvSpPr>
            <p:spPr bwMode="auto">
              <a:xfrm>
                <a:off x="4256" y="784"/>
                <a:ext cx="72" cy="236"/>
              </a:xfrm>
              <a:prstGeom prst="rect">
                <a:avLst/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46" name="Rectangle 468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47" name="AutoShape 469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48" name="Line 470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49" name="Line 471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50" name="Rectangle 472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2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51" name="Rectangle 473"/>
              <p:cNvSpPr>
                <a:spLocks noChangeArrowheads="1"/>
              </p:cNvSpPr>
              <p:nvPr/>
            </p:nvSpPr>
            <p:spPr bwMode="auto">
              <a:xfrm>
                <a:off x="4202" y="924"/>
                <a:ext cx="48" cy="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5" name="Line 474"/>
            <p:cNvSpPr>
              <a:spLocks noChangeShapeType="1"/>
            </p:cNvSpPr>
            <p:nvPr/>
          </p:nvSpPr>
          <p:spPr bwMode="auto">
            <a:xfrm rot="5400000" flipV="1">
              <a:off x="4883" y="3617"/>
              <a:ext cx="2" cy="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36" name="Line 475"/>
            <p:cNvSpPr>
              <a:spLocks noChangeShapeType="1"/>
            </p:cNvSpPr>
            <p:nvPr/>
          </p:nvSpPr>
          <p:spPr bwMode="auto">
            <a:xfrm rot="-5400000">
              <a:off x="5000" y="3413"/>
              <a:ext cx="0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37" name="Group 476"/>
            <p:cNvGrpSpPr/>
            <p:nvPr/>
          </p:nvGrpSpPr>
          <p:grpSpPr bwMode="auto">
            <a:xfrm>
              <a:off x="4735" y="3230"/>
              <a:ext cx="316" cy="148"/>
              <a:chOff x="3600" y="219"/>
              <a:chExt cx="360" cy="175"/>
            </a:xfrm>
          </p:grpSpPr>
          <p:sp>
            <p:nvSpPr>
              <p:cNvPr id="131" name="Oval 477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32" name="Line 478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33" name="Line 479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34" name="Rectangle 480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2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35" name="Oval 481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36" name="Group 482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41" name="Line 48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42" name="Line 48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43" name="Line 48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37" name="Group 486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38" name="Line 48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39" name="Line 488"/>
                <p:cNvSpPr>
                  <a:spLocks noChangeShapeType="1"/>
                </p:cNvSpPr>
                <p:nvPr/>
              </p:nvSpPr>
              <p:spPr bwMode="auto">
                <a:xfrm>
                  <a:off x="2944" y="948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40" name="Line 48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38" name="Group 490"/>
            <p:cNvGrpSpPr/>
            <p:nvPr/>
          </p:nvGrpSpPr>
          <p:grpSpPr bwMode="auto">
            <a:xfrm>
              <a:off x="4221" y="3056"/>
              <a:ext cx="316" cy="148"/>
              <a:chOff x="3600" y="219"/>
              <a:chExt cx="360" cy="175"/>
            </a:xfrm>
          </p:grpSpPr>
          <p:sp>
            <p:nvSpPr>
              <p:cNvPr id="118" name="Oval 491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19" name="Line 492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20" name="Line 493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21" name="Rectangle 494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2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22" name="Oval 495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23" name="Group 496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28" name="Line 49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29" name="Line 49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30" name="Line 49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24" name="Group 500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25" name="Line 50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26" name="Line 502"/>
                <p:cNvSpPr>
                  <a:spLocks noChangeShapeType="1"/>
                </p:cNvSpPr>
                <p:nvPr/>
              </p:nvSpPr>
              <p:spPr bwMode="auto">
                <a:xfrm>
                  <a:off x="2944" y="948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27" name="Line 50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grpSp>
          <p:nvGrpSpPr>
            <p:cNvPr id="39" name="Group 504"/>
            <p:cNvGrpSpPr/>
            <p:nvPr/>
          </p:nvGrpSpPr>
          <p:grpSpPr bwMode="auto">
            <a:xfrm>
              <a:off x="3802" y="3248"/>
              <a:ext cx="316" cy="148"/>
              <a:chOff x="3600" y="219"/>
              <a:chExt cx="360" cy="175"/>
            </a:xfrm>
          </p:grpSpPr>
          <p:sp>
            <p:nvSpPr>
              <p:cNvPr id="105" name="Oval 505"/>
              <p:cNvSpPr>
                <a:spLocks noChangeArrowheads="1"/>
              </p:cNvSpPr>
              <p:nvPr/>
            </p:nvSpPr>
            <p:spPr bwMode="auto">
              <a:xfrm>
                <a:off x="3603" y="297"/>
                <a:ext cx="357" cy="97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06" name="Line 50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07" name="Line 50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08" name="Rectangle 50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2" cy="5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defRPr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109" name="Oval 50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4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110" name="Group 510"/>
              <p:cNvGrpSpPr/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115" name="Line 5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16" name="Line 51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17" name="Line 5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  <p:grpSp>
            <p:nvGrpSpPr>
              <p:cNvPr id="111" name="Group 514"/>
              <p:cNvGrpSpPr/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112" name="Line 51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13" name="Line 516"/>
                <p:cNvSpPr>
                  <a:spLocks noChangeShapeType="1"/>
                </p:cNvSpPr>
                <p:nvPr/>
              </p:nvSpPr>
              <p:spPr bwMode="auto">
                <a:xfrm>
                  <a:off x="2944" y="948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  <p:sp>
              <p:nvSpPr>
                <p:cNvPr id="114" name="Line 51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 sz="2400">
                    <a:latin typeface="+mn-lt"/>
                  </a:endParaRPr>
                </a:p>
              </p:txBody>
            </p:sp>
          </p:grpSp>
        </p:grpSp>
        <p:sp>
          <p:nvSpPr>
            <p:cNvPr id="40" name="Line 518"/>
            <p:cNvSpPr>
              <a:spLocks noChangeShapeType="1"/>
            </p:cNvSpPr>
            <p:nvPr/>
          </p:nvSpPr>
          <p:spPr bwMode="auto">
            <a:xfrm>
              <a:off x="4504" y="3189"/>
              <a:ext cx="226" cy="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1" name="Line 519"/>
            <p:cNvSpPr>
              <a:spLocks noChangeShapeType="1"/>
            </p:cNvSpPr>
            <p:nvPr/>
          </p:nvSpPr>
          <p:spPr bwMode="auto">
            <a:xfrm flipV="1">
              <a:off x="4093" y="3197"/>
              <a:ext cx="175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2" name="Line 520"/>
            <p:cNvSpPr>
              <a:spLocks noChangeShapeType="1"/>
            </p:cNvSpPr>
            <p:nvPr/>
          </p:nvSpPr>
          <p:spPr bwMode="auto">
            <a:xfrm flipV="1">
              <a:off x="4120" y="3325"/>
              <a:ext cx="6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3" name="Line 521"/>
            <p:cNvSpPr>
              <a:spLocks noChangeShapeType="1"/>
            </p:cNvSpPr>
            <p:nvPr/>
          </p:nvSpPr>
          <p:spPr bwMode="auto">
            <a:xfrm flipH="1">
              <a:off x="3676" y="3165"/>
              <a:ext cx="160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4" name="Line 522"/>
            <p:cNvSpPr>
              <a:spLocks noChangeShapeType="1"/>
            </p:cNvSpPr>
            <p:nvPr/>
          </p:nvSpPr>
          <p:spPr bwMode="auto">
            <a:xfrm>
              <a:off x="3692" y="3197"/>
              <a:ext cx="1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5" name="Line 523"/>
            <p:cNvSpPr>
              <a:spLocks noChangeShapeType="1"/>
            </p:cNvSpPr>
            <p:nvPr/>
          </p:nvSpPr>
          <p:spPr bwMode="auto">
            <a:xfrm>
              <a:off x="3604" y="3409"/>
              <a:ext cx="9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6" name="Line 524"/>
            <p:cNvSpPr>
              <a:spLocks noChangeShapeType="1"/>
            </p:cNvSpPr>
            <p:nvPr/>
          </p:nvSpPr>
          <p:spPr bwMode="auto">
            <a:xfrm>
              <a:off x="3763" y="3459"/>
              <a:ext cx="30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7" name="Line 525"/>
            <p:cNvSpPr>
              <a:spLocks noChangeShapeType="1"/>
            </p:cNvSpPr>
            <p:nvPr/>
          </p:nvSpPr>
          <p:spPr bwMode="auto">
            <a:xfrm flipH="1">
              <a:off x="3914" y="3401"/>
              <a:ext cx="34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8" name="Line 526"/>
            <p:cNvSpPr>
              <a:spLocks noChangeShapeType="1"/>
            </p:cNvSpPr>
            <p:nvPr/>
          </p:nvSpPr>
          <p:spPr bwMode="auto">
            <a:xfrm>
              <a:off x="3796" y="3457"/>
              <a:ext cx="1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49" name="Line 527"/>
            <p:cNvSpPr>
              <a:spLocks noChangeShapeType="1"/>
            </p:cNvSpPr>
            <p:nvPr/>
          </p:nvSpPr>
          <p:spPr bwMode="auto">
            <a:xfrm flipH="1" flipV="1">
              <a:off x="4046" y="3462"/>
              <a:ext cx="0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graphicFrame>
          <p:nvGraphicFramePr>
            <p:cNvPr id="50" name="Object 6"/>
            <p:cNvGraphicFramePr>
              <a:graphicFrameLocks noChangeAspect="1"/>
            </p:cNvGraphicFramePr>
            <p:nvPr userDrawn="1"/>
          </p:nvGraphicFramePr>
          <p:xfrm>
            <a:off x="3451" y="3335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668" name="Clip" r:id="rId14" imgW="1307465" imgH="1083945" progId="MS_ClipArt_Gallery.2">
                    <p:embed/>
                  </p:oleObj>
                </mc:Choice>
                <mc:Fallback>
                  <p:oleObj name="Clip" r:id="rId14" imgW="1307465" imgH="1083945" progId="MS_ClipArt_Gallery.2">
                    <p:embed/>
                    <p:pic>
                      <p:nvPicPr>
                        <p:cNvPr id="0" name="图片 2919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1" y="3335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7"/>
            <p:cNvGraphicFramePr>
              <a:graphicFrameLocks noChangeAspect="1"/>
            </p:cNvGraphicFramePr>
            <p:nvPr userDrawn="1"/>
          </p:nvGraphicFramePr>
          <p:xfrm>
            <a:off x="3555" y="3135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669" name="Clip" r:id="rId15" imgW="1307465" imgH="1083945" progId="MS_ClipArt_Gallery.2">
                    <p:embed/>
                  </p:oleObj>
                </mc:Choice>
                <mc:Fallback>
                  <p:oleObj name="Clip" r:id="rId15" imgW="1307465" imgH="1083945" progId="MS_ClipArt_Gallery.2">
                    <p:embed/>
                    <p:pic>
                      <p:nvPicPr>
                        <p:cNvPr id="0" name="图片 2919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55" y="3135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8"/>
            <p:cNvGraphicFramePr>
              <a:graphicFrameLocks noChangeAspect="1"/>
            </p:cNvGraphicFramePr>
            <p:nvPr userDrawn="1"/>
          </p:nvGraphicFramePr>
          <p:xfrm>
            <a:off x="3723" y="3495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670" name="Clip" r:id="rId16" imgW="1307465" imgH="1083945" progId="MS_ClipArt_Gallery.2">
                    <p:embed/>
                  </p:oleObj>
                </mc:Choice>
                <mc:Fallback>
                  <p:oleObj name="Clip" r:id="rId16" imgW="1307465" imgH="1083945" progId="MS_ClipArt_Gallery.2">
                    <p:embed/>
                    <p:pic>
                      <p:nvPicPr>
                        <p:cNvPr id="0" name="图片 2919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23" y="3495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9"/>
            <p:cNvGraphicFramePr>
              <a:graphicFrameLocks noChangeAspect="1"/>
            </p:cNvGraphicFramePr>
            <p:nvPr userDrawn="1"/>
          </p:nvGraphicFramePr>
          <p:xfrm>
            <a:off x="3937" y="3497"/>
            <a:ext cx="216" cy="1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671" name="Clip" r:id="rId17" imgW="1307465" imgH="1083945" progId="MS_ClipArt_Gallery.2">
                    <p:embed/>
                  </p:oleObj>
                </mc:Choice>
                <mc:Fallback>
                  <p:oleObj name="Clip" r:id="rId17" imgW="1307465" imgH="1083945" progId="MS_ClipArt_Gallery.2">
                    <p:embed/>
                    <p:pic>
                      <p:nvPicPr>
                        <p:cNvPr id="0" name="图片 29198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7" y="3497"/>
                          <a:ext cx="216" cy="18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4" name="Group 532"/>
            <p:cNvGrpSpPr/>
            <p:nvPr/>
          </p:nvGrpSpPr>
          <p:grpSpPr bwMode="auto">
            <a:xfrm>
              <a:off x="4509" y="3576"/>
              <a:ext cx="172" cy="215"/>
              <a:chOff x="2870" y="1518"/>
              <a:chExt cx="292" cy="320"/>
            </a:xfrm>
          </p:grpSpPr>
          <p:graphicFrame>
            <p:nvGraphicFramePr>
              <p:cNvPr id="103" name="Object 12"/>
              <p:cNvGraphicFramePr>
                <a:graphicFrameLocks noChangeAspect="1"/>
              </p:cNvGraphicFramePr>
              <p:nvPr userDrawn="1"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672" name="Clip" r:id="rId18" imgW="826770" imgH="840105" progId="MS_ClipArt_Gallery.2">
                      <p:embed/>
                    </p:oleObj>
                  </mc:Choice>
                  <mc:Fallback>
                    <p:oleObj name="Clip" r:id="rId18" imgW="826770" imgH="840105" progId="MS_ClipArt_Gallery.2">
                      <p:embed/>
                      <p:pic>
                        <p:nvPicPr>
                          <p:cNvPr id="0" name="图片 29198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4" name="Object 13"/>
              <p:cNvGraphicFramePr>
                <a:graphicFrameLocks noChangeAspect="1"/>
              </p:cNvGraphicFramePr>
              <p:nvPr userDrawn="1"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673" name="Clip" r:id="rId19" imgW="1268095" imgH="1199515" progId="MS_ClipArt_Gallery.2">
                      <p:embed/>
                    </p:oleObj>
                  </mc:Choice>
                  <mc:Fallback>
                    <p:oleObj name="Clip" r:id="rId19" imgW="1268095" imgH="1199515" progId="MS_ClipArt_Gallery.2">
                      <p:embed/>
                      <p:pic>
                        <p:nvPicPr>
                          <p:cNvPr id="0" name="图片 291987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55" name="Group 535"/>
            <p:cNvGrpSpPr/>
            <p:nvPr/>
          </p:nvGrpSpPr>
          <p:grpSpPr bwMode="auto">
            <a:xfrm>
              <a:off x="4225" y="3608"/>
              <a:ext cx="220" cy="203"/>
              <a:chOff x="2870" y="1518"/>
              <a:chExt cx="292" cy="320"/>
            </a:xfrm>
          </p:grpSpPr>
          <p:graphicFrame>
            <p:nvGraphicFramePr>
              <p:cNvPr id="101" name="Object 10"/>
              <p:cNvGraphicFramePr>
                <a:graphicFrameLocks noChangeAspect="1"/>
              </p:cNvGraphicFramePr>
              <p:nvPr userDrawn="1"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674" name="Clip" r:id="rId20" imgW="826770" imgH="840105" progId="MS_ClipArt_Gallery.2">
                      <p:embed/>
                    </p:oleObj>
                  </mc:Choice>
                  <mc:Fallback>
                    <p:oleObj name="Clip" r:id="rId20" imgW="826770" imgH="840105" progId="MS_ClipArt_Gallery.2">
                      <p:embed/>
                      <p:pic>
                        <p:nvPicPr>
                          <p:cNvPr id="0" name="图片 29198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" name="Object 11"/>
              <p:cNvGraphicFramePr>
                <a:graphicFrameLocks noChangeAspect="1"/>
              </p:cNvGraphicFramePr>
              <p:nvPr userDrawn="1"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2675" name="Clip" r:id="rId21" imgW="1268095" imgH="1199515" progId="MS_ClipArt_Gallery.2">
                      <p:embed/>
                    </p:oleObj>
                  </mc:Choice>
                  <mc:Fallback>
                    <p:oleObj name="Clip" r:id="rId21" imgW="1268095" imgH="1199515" progId="MS_ClipArt_Gallery.2">
                      <p:embed/>
                      <p:pic>
                        <p:nvPicPr>
                          <p:cNvPr id="0" name="图片 29198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56" name="Group 538"/>
            <p:cNvGrpSpPr/>
            <p:nvPr/>
          </p:nvGrpSpPr>
          <p:grpSpPr bwMode="auto">
            <a:xfrm>
              <a:off x="4324" y="3364"/>
              <a:ext cx="183" cy="255"/>
              <a:chOff x="2556" y="2689"/>
              <a:chExt cx="183" cy="255"/>
            </a:xfrm>
          </p:grpSpPr>
          <p:pic>
            <p:nvPicPr>
              <p:cNvPr id="84" name="Picture 539" descr="31u_bnrz[1]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9" y="2770"/>
                <a:ext cx="121" cy="1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5" name="Freeform 540"/>
              <p:cNvSpPr/>
              <p:nvPr/>
            </p:nvSpPr>
            <p:spPr bwMode="auto">
              <a:xfrm>
                <a:off x="2605" y="2702"/>
                <a:ext cx="33" cy="39"/>
              </a:xfrm>
              <a:custGeom>
                <a:avLst/>
                <a:gdLst>
                  <a:gd name="T0" fmla="*/ 0 w 199"/>
                  <a:gd name="T1" fmla="*/ 0 h 232"/>
                  <a:gd name="T2" fmla="*/ 0 w 199"/>
                  <a:gd name="T3" fmla="*/ 0 h 232"/>
                  <a:gd name="T4" fmla="*/ 0 w 199"/>
                  <a:gd name="T5" fmla="*/ 0 h 232"/>
                  <a:gd name="T6" fmla="*/ 0 w 199"/>
                  <a:gd name="T7" fmla="*/ 0 h 232"/>
                  <a:gd name="T8" fmla="*/ 0 w 199"/>
                  <a:gd name="T9" fmla="*/ 0 h 232"/>
                  <a:gd name="T10" fmla="*/ 0 w 199"/>
                  <a:gd name="T11" fmla="*/ 0 h 232"/>
                  <a:gd name="T12" fmla="*/ 0 w 199"/>
                  <a:gd name="T13" fmla="*/ 0 h 232"/>
                  <a:gd name="T14" fmla="*/ 0 w 199"/>
                  <a:gd name="T15" fmla="*/ 0 h 232"/>
                  <a:gd name="T16" fmla="*/ 0 w 199"/>
                  <a:gd name="T17" fmla="*/ 0 h 232"/>
                  <a:gd name="T18" fmla="*/ 0 w 199"/>
                  <a:gd name="T19" fmla="*/ 0 h 232"/>
                  <a:gd name="T20" fmla="*/ 0 w 199"/>
                  <a:gd name="T21" fmla="*/ 0 h 232"/>
                  <a:gd name="T22" fmla="*/ 0 w 199"/>
                  <a:gd name="T23" fmla="*/ 0 h 232"/>
                  <a:gd name="T24" fmla="*/ 0 w 199"/>
                  <a:gd name="T25" fmla="*/ 0 h 232"/>
                  <a:gd name="T26" fmla="*/ 0 w 199"/>
                  <a:gd name="T27" fmla="*/ 0 h 232"/>
                  <a:gd name="T28" fmla="*/ 0 w 199"/>
                  <a:gd name="T29" fmla="*/ 0 h 232"/>
                  <a:gd name="T30" fmla="*/ 0 w 199"/>
                  <a:gd name="T31" fmla="*/ 0 h 232"/>
                  <a:gd name="T32" fmla="*/ 0 w 199"/>
                  <a:gd name="T33" fmla="*/ 0 h 232"/>
                  <a:gd name="T34" fmla="*/ 0 w 199"/>
                  <a:gd name="T35" fmla="*/ 0 h 232"/>
                  <a:gd name="T36" fmla="*/ 0 w 199"/>
                  <a:gd name="T37" fmla="*/ 0 h 232"/>
                  <a:gd name="T38" fmla="*/ 0 w 199"/>
                  <a:gd name="T39" fmla="*/ 0 h 232"/>
                  <a:gd name="T40" fmla="*/ 0 w 199"/>
                  <a:gd name="T41" fmla="*/ 0 h 232"/>
                  <a:gd name="T42" fmla="*/ 0 w 199"/>
                  <a:gd name="T43" fmla="*/ 0 h 232"/>
                  <a:gd name="T44" fmla="*/ 0 w 199"/>
                  <a:gd name="T45" fmla="*/ 0 h 232"/>
                  <a:gd name="T46" fmla="*/ 0 w 199"/>
                  <a:gd name="T47" fmla="*/ 0 h 232"/>
                  <a:gd name="T48" fmla="*/ 0 w 199"/>
                  <a:gd name="T49" fmla="*/ 0 h 232"/>
                  <a:gd name="T50" fmla="*/ 0 w 199"/>
                  <a:gd name="T51" fmla="*/ 0 h 232"/>
                  <a:gd name="T52" fmla="*/ 0 w 199"/>
                  <a:gd name="T53" fmla="*/ 0 h 232"/>
                  <a:gd name="T54" fmla="*/ 0 w 199"/>
                  <a:gd name="T55" fmla="*/ 0 h 232"/>
                  <a:gd name="T56" fmla="*/ 0 w 199"/>
                  <a:gd name="T57" fmla="*/ 0 h 232"/>
                  <a:gd name="T58" fmla="*/ 0 w 199"/>
                  <a:gd name="T59" fmla="*/ 0 h 232"/>
                  <a:gd name="T60" fmla="*/ 0 w 199"/>
                  <a:gd name="T61" fmla="*/ 0 h 232"/>
                  <a:gd name="T62" fmla="*/ 0 w 199"/>
                  <a:gd name="T63" fmla="*/ 0 h 232"/>
                  <a:gd name="T64" fmla="*/ 0 w 199"/>
                  <a:gd name="T65" fmla="*/ 0 h 232"/>
                  <a:gd name="T66" fmla="*/ 0 w 199"/>
                  <a:gd name="T67" fmla="*/ 0 h 232"/>
                  <a:gd name="T68" fmla="*/ 0 w 199"/>
                  <a:gd name="T69" fmla="*/ 0 h 232"/>
                  <a:gd name="T70" fmla="*/ 0 w 199"/>
                  <a:gd name="T71" fmla="*/ 0 h 232"/>
                  <a:gd name="T72" fmla="*/ 0 w 199"/>
                  <a:gd name="T73" fmla="*/ 0 h 232"/>
                  <a:gd name="T74" fmla="*/ 0 w 199"/>
                  <a:gd name="T75" fmla="*/ 0 h 232"/>
                  <a:gd name="T76" fmla="*/ 0 w 199"/>
                  <a:gd name="T77" fmla="*/ 0 h 232"/>
                  <a:gd name="T78" fmla="*/ 0 w 199"/>
                  <a:gd name="T79" fmla="*/ 0 h 232"/>
                  <a:gd name="T80" fmla="*/ 0 w 199"/>
                  <a:gd name="T81" fmla="*/ 0 h 232"/>
                  <a:gd name="T82" fmla="*/ 0 w 199"/>
                  <a:gd name="T83" fmla="*/ 0 h 232"/>
                  <a:gd name="T84" fmla="*/ 0 w 199"/>
                  <a:gd name="T85" fmla="*/ 0 h 232"/>
                  <a:gd name="T86" fmla="*/ 0 w 199"/>
                  <a:gd name="T87" fmla="*/ 0 h 232"/>
                  <a:gd name="T88" fmla="*/ 0 w 199"/>
                  <a:gd name="T89" fmla="*/ 0 h 232"/>
                  <a:gd name="T90" fmla="*/ 0 w 199"/>
                  <a:gd name="T91" fmla="*/ 0 h 232"/>
                  <a:gd name="T92" fmla="*/ 0 w 199"/>
                  <a:gd name="T93" fmla="*/ 0 h 232"/>
                  <a:gd name="T94" fmla="*/ 0 w 199"/>
                  <a:gd name="T95" fmla="*/ 0 h 232"/>
                  <a:gd name="T96" fmla="*/ 0 w 199"/>
                  <a:gd name="T97" fmla="*/ 0 h 23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99"/>
                  <a:gd name="T148" fmla="*/ 0 h 232"/>
                  <a:gd name="T149" fmla="*/ 199 w 199"/>
                  <a:gd name="T150" fmla="*/ 232 h 23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99" h="232">
                    <a:moveTo>
                      <a:pt x="70" y="29"/>
                    </a:moveTo>
                    <a:lnTo>
                      <a:pt x="55" y="39"/>
                    </a:lnTo>
                    <a:lnTo>
                      <a:pt x="42" y="50"/>
                    </a:lnTo>
                    <a:lnTo>
                      <a:pt x="30" y="63"/>
                    </a:lnTo>
                    <a:lnTo>
                      <a:pt x="20" y="77"/>
                    </a:lnTo>
                    <a:lnTo>
                      <a:pt x="12" y="91"/>
                    </a:lnTo>
                    <a:lnTo>
                      <a:pt x="6" y="108"/>
                    </a:lnTo>
                    <a:lnTo>
                      <a:pt x="2" y="125"/>
                    </a:lnTo>
                    <a:lnTo>
                      <a:pt x="0" y="142"/>
                    </a:lnTo>
                    <a:lnTo>
                      <a:pt x="2" y="166"/>
                    </a:lnTo>
                    <a:lnTo>
                      <a:pt x="12" y="186"/>
                    </a:lnTo>
                    <a:lnTo>
                      <a:pt x="26" y="203"/>
                    </a:lnTo>
                    <a:lnTo>
                      <a:pt x="45" y="216"/>
                    </a:lnTo>
                    <a:lnTo>
                      <a:pt x="66" y="226"/>
                    </a:lnTo>
                    <a:lnTo>
                      <a:pt x="88" y="230"/>
                    </a:lnTo>
                    <a:lnTo>
                      <a:pt x="111" y="232"/>
                    </a:lnTo>
                    <a:lnTo>
                      <a:pt x="134" y="228"/>
                    </a:lnTo>
                    <a:lnTo>
                      <a:pt x="138" y="228"/>
                    </a:lnTo>
                    <a:lnTo>
                      <a:pt x="143" y="226"/>
                    </a:lnTo>
                    <a:lnTo>
                      <a:pt x="147" y="222"/>
                    </a:lnTo>
                    <a:lnTo>
                      <a:pt x="148" y="218"/>
                    </a:lnTo>
                    <a:lnTo>
                      <a:pt x="145" y="212"/>
                    </a:lnTo>
                    <a:lnTo>
                      <a:pt x="141" y="207"/>
                    </a:lnTo>
                    <a:lnTo>
                      <a:pt x="135" y="203"/>
                    </a:lnTo>
                    <a:lnTo>
                      <a:pt x="129" y="201"/>
                    </a:lnTo>
                    <a:lnTo>
                      <a:pt x="117" y="197"/>
                    </a:lnTo>
                    <a:lnTo>
                      <a:pt x="105" y="195"/>
                    </a:lnTo>
                    <a:lnTo>
                      <a:pt x="94" y="193"/>
                    </a:lnTo>
                    <a:lnTo>
                      <a:pt x="83" y="190"/>
                    </a:lnTo>
                    <a:lnTo>
                      <a:pt x="73" y="187"/>
                    </a:lnTo>
                    <a:lnTo>
                      <a:pt x="62" y="182"/>
                    </a:lnTo>
                    <a:lnTo>
                      <a:pt x="53" y="176"/>
                    </a:lnTo>
                    <a:lnTo>
                      <a:pt x="43" y="167"/>
                    </a:lnTo>
                    <a:lnTo>
                      <a:pt x="40" y="128"/>
                    </a:lnTo>
                    <a:lnTo>
                      <a:pt x="49" y="96"/>
                    </a:lnTo>
                    <a:lnTo>
                      <a:pt x="68" y="71"/>
                    </a:lnTo>
                    <a:lnTo>
                      <a:pt x="94" y="50"/>
                    </a:lnTo>
                    <a:lnTo>
                      <a:pt x="122" y="34"/>
                    </a:lnTo>
                    <a:lnTo>
                      <a:pt x="151" y="21"/>
                    </a:lnTo>
                    <a:lnTo>
                      <a:pt x="178" y="12"/>
                    </a:lnTo>
                    <a:lnTo>
                      <a:pt x="199" y="4"/>
                    </a:lnTo>
                    <a:lnTo>
                      <a:pt x="186" y="1"/>
                    </a:lnTo>
                    <a:lnTo>
                      <a:pt x="172" y="0"/>
                    </a:lnTo>
                    <a:lnTo>
                      <a:pt x="156" y="2"/>
                    </a:lnTo>
                    <a:lnTo>
                      <a:pt x="138" y="4"/>
                    </a:lnTo>
                    <a:lnTo>
                      <a:pt x="121" y="10"/>
                    </a:lnTo>
                    <a:lnTo>
                      <a:pt x="103" y="16"/>
                    </a:lnTo>
                    <a:lnTo>
                      <a:pt x="86" y="23"/>
                    </a:lnTo>
                    <a:lnTo>
                      <a:pt x="70" y="2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6" name="Freeform 541"/>
              <p:cNvSpPr/>
              <p:nvPr/>
            </p:nvSpPr>
            <p:spPr bwMode="auto">
              <a:xfrm>
                <a:off x="2661" y="2701"/>
                <a:ext cx="22" cy="30"/>
              </a:xfrm>
              <a:custGeom>
                <a:avLst/>
                <a:gdLst>
                  <a:gd name="T0" fmla="*/ 0 w 128"/>
                  <a:gd name="T1" fmla="*/ 0 h 180"/>
                  <a:gd name="T2" fmla="*/ 0 w 128"/>
                  <a:gd name="T3" fmla="*/ 0 h 180"/>
                  <a:gd name="T4" fmla="*/ 0 w 128"/>
                  <a:gd name="T5" fmla="*/ 0 h 180"/>
                  <a:gd name="T6" fmla="*/ 0 w 128"/>
                  <a:gd name="T7" fmla="*/ 0 h 180"/>
                  <a:gd name="T8" fmla="*/ 0 w 128"/>
                  <a:gd name="T9" fmla="*/ 0 h 180"/>
                  <a:gd name="T10" fmla="*/ 0 w 128"/>
                  <a:gd name="T11" fmla="*/ 0 h 180"/>
                  <a:gd name="T12" fmla="*/ 0 w 128"/>
                  <a:gd name="T13" fmla="*/ 0 h 180"/>
                  <a:gd name="T14" fmla="*/ 0 w 128"/>
                  <a:gd name="T15" fmla="*/ 0 h 180"/>
                  <a:gd name="T16" fmla="*/ 0 w 128"/>
                  <a:gd name="T17" fmla="*/ 0 h 180"/>
                  <a:gd name="T18" fmla="*/ 0 w 128"/>
                  <a:gd name="T19" fmla="*/ 0 h 180"/>
                  <a:gd name="T20" fmla="*/ 0 w 128"/>
                  <a:gd name="T21" fmla="*/ 0 h 180"/>
                  <a:gd name="T22" fmla="*/ 0 w 128"/>
                  <a:gd name="T23" fmla="*/ 0 h 180"/>
                  <a:gd name="T24" fmla="*/ 0 w 128"/>
                  <a:gd name="T25" fmla="*/ 0 h 180"/>
                  <a:gd name="T26" fmla="*/ 0 w 128"/>
                  <a:gd name="T27" fmla="*/ 0 h 180"/>
                  <a:gd name="T28" fmla="*/ 0 w 128"/>
                  <a:gd name="T29" fmla="*/ 0 h 180"/>
                  <a:gd name="T30" fmla="*/ 0 w 128"/>
                  <a:gd name="T31" fmla="*/ 0 h 180"/>
                  <a:gd name="T32" fmla="*/ 0 w 128"/>
                  <a:gd name="T33" fmla="*/ 0 h 180"/>
                  <a:gd name="T34" fmla="*/ 0 w 128"/>
                  <a:gd name="T35" fmla="*/ 0 h 180"/>
                  <a:gd name="T36" fmla="*/ 0 w 128"/>
                  <a:gd name="T37" fmla="*/ 0 h 180"/>
                  <a:gd name="T38" fmla="*/ 0 w 128"/>
                  <a:gd name="T39" fmla="*/ 0 h 180"/>
                  <a:gd name="T40" fmla="*/ 0 w 128"/>
                  <a:gd name="T41" fmla="*/ 0 h 180"/>
                  <a:gd name="T42" fmla="*/ 0 w 128"/>
                  <a:gd name="T43" fmla="*/ 0 h 180"/>
                  <a:gd name="T44" fmla="*/ 0 w 128"/>
                  <a:gd name="T45" fmla="*/ 0 h 180"/>
                  <a:gd name="T46" fmla="*/ 0 w 128"/>
                  <a:gd name="T47" fmla="*/ 0 h 180"/>
                  <a:gd name="T48" fmla="*/ 0 w 128"/>
                  <a:gd name="T49" fmla="*/ 0 h 180"/>
                  <a:gd name="T50" fmla="*/ 0 w 128"/>
                  <a:gd name="T51" fmla="*/ 0 h 180"/>
                  <a:gd name="T52" fmla="*/ 0 w 128"/>
                  <a:gd name="T53" fmla="*/ 0 h 180"/>
                  <a:gd name="T54" fmla="*/ 0 w 128"/>
                  <a:gd name="T55" fmla="*/ 0 h 180"/>
                  <a:gd name="T56" fmla="*/ 0 w 128"/>
                  <a:gd name="T57" fmla="*/ 0 h 180"/>
                  <a:gd name="T58" fmla="*/ 0 w 128"/>
                  <a:gd name="T59" fmla="*/ 0 h 180"/>
                  <a:gd name="T60" fmla="*/ 0 w 128"/>
                  <a:gd name="T61" fmla="*/ 0 h 180"/>
                  <a:gd name="T62" fmla="*/ 0 w 128"/>
                  <a:gd name="T63" fmla="*/ 0 h 180"/>
                  <a:gd name="T64" fmla="*/ 0 w 128"/>
                  <a:gd name="T65" fmla="*/ 0 h 180"/>
                  <a:gd name="T66" fmla="*/ 0 w 128"/>
                  <a:gd name="T67" fmla="*/ 0 h 180"/>
                  <a:gd name="T68" fmla="*/ 0 w 128"/>
                  <a:gd name="T69" fmla="*/ 0 h 180"/>
                  <a:gd name="T70" fmla="*/ 0 w 128"/>
                  <a:gd name="T71" fmla="*/ 0 h 180"/>
                  <a:gd name="T72" fmla="*/ 0 w 128"/>
                  <a:gd name="T73" fmla="*/ 0 h 180"/>
                  <a:gd name="T74" fmla="*/ 0 w 128"/>
                  <a:gd name="T75" fmla="*/ 0 h 180"/>
                  <a:gd name="T76" fmla="*/ 0 w 128"/>
                  <a:gd name="T77" fmla="*/ 0 h 180"/>
                  <a:gd name="T78" fmla="*/ 0 w 128"/>
                  <a:gd name="T79" fmla="*/ 0 h 180"/>
                  <a:gd name="T80" fmla="*/ 0 w 128"/>
                  <a:gd name="T81" fmla="*/ 0 h 18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0"/>
                  <a:gd name="T125" fmla="*/ 128 w 128"/>
                  <a:gd name="T126" fmla="*/ 180 h 18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0">
                    <a:moveTo>
                      <a:pt x="108" y="59"/>
                    </a:moveTo>
                    <a:lnTo>
                      <a:pt x="113" y="77"/>
                    </a:lnTo>
                    <a:lnTo>
                      <a:pt x="111" y="94"/>
                    </a:lnTo>
                    <a:lnTo>
                      <a:pt x="103" y="108"/>
                    </a:lnTo>
                    <a:lnTo>
                      <a:pt x="91" y="121"/>
                    </a:lnTo>
                    <a:lnTo>
                      <a:pt x="77" y="132"/>
                    </a:lnTo>
                    <a:lnTo>
                      <a:pt x="61" y="144"/>
                    </a:lnTo>
                    <a:lnTo>
                      <a:pt x="45" y="154"/>
                    </a:lnTo>
                    <a:lnTo>
                      <a:pt x="30" y="164"/>
                    </a:lnTo>
                    <a:lnTo>
                      <a:pt x="28" y="168"/>
                    </a:lnTo>
                    <a:lnTo>
                      <a:pt x="27" y="170"/>
                    </a:lnTo>
                    <a:lnTo>
                      <a:pt x="27" y="174"/>
                    </a:lnTo>
                    <a:lnTo>
                      <a:pt x="28" y="177"/>
                    </a:lnTo>
                    <a:lnTo>
                      <a:pt x="32" y="179"/>
                    </a:lnTo>
                    <a:lnTo>
                      <a:pt x="35" y="180"/>
                    </a:lnTo>
                    <a:lnTo>
                      <a:pt x="37" y="180"/>
                    </a:lnTo>
                    <a:lnTo>
                      <a:pt x="41" y="179"/>
                    </a:lnTo>
                    <a:lnTo>
                      <a:pt x="60" y="169"/>
                    </a:lnTo>
                    <a:lnTo>
                      <a:pt x="77" y="158"/>
                    </a:lnTo>
                    <a:lnTo>
                      <a:pt x="94" y="145"/>
                    </a:lnTo>
                    <a:lnTo>
                      <a:pt x="109" y="130"/>
                    </a:lnTo>
                    <a:lnTo>
                      <a:pt x="120" y="114"/>
                    </a:lnTo>
                    <a:lnTo>
                      <a:pt x="127" y="95"/>
                    </a:lnTo>
                    <a:lnTo>
                      <a:pt x="128" y="76"/>
                    </a:lnTo>
                    <a:lnTo>
                      <a:pt x="123" y="55"/>
                    </a:lnTo>
                    <a:lnTo>
                      <a:pt x="113" y="39"/>
                    </a:lnTo>
                    <a:lnTo>
                      <a:pt x="97" y="25"/>
                    </a:lnTo>
                    <a:lnTo>
                      <a:pt x="79" y="15"/>
                    </a:lnTo>
                    <a:lnTo>
                      <a:pt x="57" y="7"/>
                    </a:lnTo>
                    <a:lnTo>
                      <a:pt x="36" y="2"/>
                    </a:lnTo>
                    <a:lnTo>
                      <a:pt x="19" y="0"/>
                    </a:lnTo>
                    <a:lnTo>
                      <a:pt x="6" y="0"/>
                    </a:lnTo>
                    <a:lnTo>
                      <a:pt x="0" y="4"/>
                    </a:lnTo>
                    <a:lnTo>
                      <a:pt x="14" y="9"/>
                    </a:lnTo>
                    <a:lnTo>
                      <a:pt x="29" y="14"/>
                    </a:lnTo>
                    <a:lnTo>
                      <a:pt x="46" y="19"/>
                    </a:lnTo>
                    <a:lnTo>
                      <a:pt x="61" y="23"/>
                    </a:lnTo>
                    <a:lnTo>
                      <a:pt x="76" y="29"/>
                    </a:lnTo>
                    <a:lnTo>
                      <a:pt x="89" y="37"/>
                    </a:lnTo>
                    <a:lnTo>
                      <a:pt x="100" y="46"/>
                    </a:lnTo>
                    <a:lnTo>
                      <a:pt x="108" y="5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7" name="Freeform 542"/>
              <p:cNvSpPr/>
              <p:nvPr/>
            </p:nvSpPr>
            <p:spPr bwMode="auto">
              <a:xfrm>
                <a:off x="2584" y="2694"/>
                <a:ext cx="54" cy="63"/>
              </a:xfrm>
              <a:custGeom>
                <a:avLst/>
                <a:gdLst>
                  <a:gd name="T0" fmla="*/ 0 w 322"/>
                  <a:gd name="T1" fmla="*/ 0 h 378"/>
                  <a:gd name="T2" fmla="*/ 0 w 322"/>
                  <a:gd name="T3" fmla="*/ 0 h 378"/>
                  <a:gd name="T4" fmla="*/ 0 w 322"/>
                  <a:gd name="T5" fmla="*/ 0 h 378"/>
                  <a:gd name="T6" fmla="*/ 0 w 322"/>
                  <a:gd name="T7" fmla="*/ 0 h 378"/>
                  <a:gd name="T8" fmla="*/ 0 w 322"/>
                  <a:gd name="T9" fmla="*/ 0 h 378"/>
                  <a:gd name="T10" fmla="*/ 0 w 322"/>
                  <a:gd name="T11" fmla="*/ 0 h 378"/>
                  <a:gd name="T12" fmla="*/ 0 w 322"/>
                  <a:gd name="T13" fmla="*/ 0 h 378"/>
                  <a:gd name="T14" fmla="*/ 0 w 322"/>
                  <a:gd name="T15" fmla="*/ 0 h 378"/>
                  <a:gd name="T16" fmla="*/ 0 w 322"/>
                  <a:gd name="T17" fmla="*/ 0 h 378"/>
                  <a:gd name="T18" fmla="*/ 0 w 322"/>
                  <a:gd name="T19" fmla="*/ 0 h 378"/>
                  <a:gd name="T20" fmla="*/ 0 w 322"/>
                  <a:gd name="T21" fmla="*/ 0 h 378"/>
                  <a:gd name="T22" fmla="*/ 0 w 322"/>
                  <a:gd name="T23" fmla="*/ 0 h 378"/>
                  <a:gd name="T24" fmla="*/ 0 w 322"/>
                  <a:gd name="T25" fmla="*/ 0 h 378"/>
                  <a:gd name="T26" fmla="*/ 0 w 322"/>
                  <a:gd name="T27" fmla="*/ 0 h 378"/>
                  <a:gd name="T28" fmla="*/ 0 w 322"/>
                  <a:gd name="T29" fmla="*/ 0 h 378"/>
                  <a:gd name="T30" fmla="*/ 0 w 322"/>
                  <a:gd name="T31" fmla="*/ 0 h 378"/>
                  <a:gd name="T32" fmla="*/ 0 w 322"/>
                  <a:gd name="T33" fmla="*/ 0 h 378"/>
                  <a:gd name="T34" fmla="*/ 0 w 322"/>
                  <a:gd name="T35" fmla="*/ 0 h 378"/>
                  <a:gd name="T36" fmla="*/ 0 w 322"/>
                  <a:gd name="T37" fmla="*/ 0 h 378"/>
                  <a:gd name="T38" fmla="*/ 0 w 322"/>
                  <a:gd name="T39" fmla="*/ 0 h 378"/>
                  <a:gd name="T40" fmla="*/ 0 w 322"/>
                  <a:gd name="T41" fmla="*/ 0 h 378"/>
                  <a:gd name="T42" fmla="*/ 0 w 322"/>
                  <a:gd name="T43" fmla="*/ 0 h 378"/>
                  <a:gd name="T44" fmla="*/ 0 w 322"/>
                  <a:gd name="T45" fmla="*/ 0 h 378"/>
                  <a:gd name="T46" fmla="*/ 0 w 322"/>
                  <a:gd name="T47" fmla="*/ 0 h 378"/>
                  <a:gd name="T48" fmla="*/ 0 w 322"/>
                  <a:gd name="T49" fmla="*/ 0 h 378"/>
                  <a:gd name="T50" fmla="*/ 0 w 322"/>
                  <a:gd name="T51" fmla="*/ 0 h 378"/>
                  <a:gd name="T52" fmla="*/ 0 w 322"/>
                  <a:gd name="T53" fmla="*/ 0 h 378"/>
                  <a:gd name="T54" fmla="*/ 0 w 322"/>
                  <a:gd name="T55" fmla="*/ 0 h 378"/>
                  <a:gd name="T56" fmla="*/ 0 w 322"/>
                  <a:gd name="T57" fmla="*/ 0 h 378"/>
                  <a:gd name="T58" fmla="*/ 0 w 322"/>
                  <a:gd name="T59" fmla="*/ 0 h 378"/>
                  <a:gd name="T60" fmla="*/ 0 w 322"/>
                  <a:gd name="T61" fmla="*/ 0 h 378"/>
                  <a:gd name="T62" fmla="*/ 0 w 322"/>
                  <a:gd name="T63" fmla="*/ 0 h 378"/>
                  <a:gd name="T64" fmla="*/ 0 w 322"/>
                  <a:gd name="T65" fmla="*/ 0 h 378"/>
                  <a:gd name="T66" fmla="*/ 0 w 322"/>
                  <a:gd name="T67" fmla="*/ 0 h 378"/>
                  <a:gd name="T68" fmla="*/ 0 w 322"/>
                  <a:gd name="T69" fmla="*/ 0 h 378"/>
                  <a:gd name="T70" fmla="*/ 0 w 322"/>
                  <a:gd name="T71" fmla="*/ 0 h 378"/>
                  <a:gd name="T72" fmla="*/ 0 w 322"/>
                  <a:gd name="T73" fmla="*/ 0 h 378"/>
                  <a:gd name="T74" fmla="*/ 0 w 322"/>
                  <a:gd name="T75" fmla="*/ 0 h 378"/>
                  <a:gd name="T76" fmla="*/ 0 w 322"/>
                  <a:gd name="T77" fmla="*/ 0 h 378"/>
                  <a:gd name="T78" fmla="*/ 0 w 322"/>
                  <a:gd name="T79" fmla="*/ 0 h 378"/>
                  <a:gd name="T80" fmla="*/ 0 w 322"/>
                  <a:gd name="T81" fmla="*/ 0 h 378"/>
                  <a:gd name="T82" fmla="*/ 0 w 322"/>
                  <a:gd name="T83" fmla="*/ 0 h 378"/>
                  <a:gd name="T84" fmla="*/ 0 w 322"/>
                  <a:gd name="T85" fmla="*/ 0 h 378"/>
                  <a:gd name="T86" fmla="*/ 0 w 322"/>
                  <a:gd name="T87" fmla="*/ 0 h 37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2"/>
                  <a:gd name="T133" fmla="*/ 0 h 378"/>
                  <a:gd name="T134" fmla="*/ 322 w 322"/>
                  <a:gd name="T135" fmla="*/ 378 h 37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2" h="378">
                    <a:moveTo>
                      <a:pt x="125" y="49"/>
                    </a:moveTo>
                    <a:lnTo>
                      <a:pt x="100" y="70"/>
                    </a:lnTo>
                    <a:lnTo>
                      <a:pt x="76" y="90"/>
                    </a:lnTo>
                    <a:lnTo>
                      <a:pt x="53" y="115"/>
                    </a:lnTo>
                    <a:lnTo>
                      <a:pt x="34" y="140"/>
                    </a:lnTo>
                    <a:lnTo>
                      <a:pt x="17" y="166"/>
                    </a:lnTo>
                    <a:lnTo>
                      <a:pt x="5" y="195"/>
                    </a:lnTo>
                    <a:lnTo>
                      <a:pt x="0" y="226"/>
                    </a:lnTo>
                    <a:lnTo>
                      <a:pt x="1" y="258"/>
                    </a:lnTo>
                    <a:lnTo>
                      <a:pt x="3" y="266"/>
                    </a:lnTo>
                    <a:lnTo>
                      <a:pt x="5" y="275"/>
                    </a:lnTo>
                    <a:lnTo>
                      <a:pt x="9" y="282"/>
                    </a:lnTo>
                    <a:lnTo>
                      <a:pt x="14" y="290"/>
                    </a:lnTo>
                    <a:lnTo>
                      <a:pt x="19" y="297"/>
                    </a:lnTo>
                    <a:lnTo>
                      <a:pt x="26" y="304"/>
                    </a:lnTo>
                    <a:lnTo>
                      <a:pt x="32" y="310"/>
                    </a:lnTo>
                    <a:lnTo>
                      <a:pt x="41" y="314"/>
                    </a:lnTo>
                    <a:lnTo>
                      <a:pt x="56" y="324"/>
                    </a:lnTo>
                    <a:lnTo>
                      <a:pt x="71" y="332"/>
                    </a:lnTo>
                    <a:lnTo>
                      <a:pt x="86" y="338"/>
                    </a:lnTo>
                    <a:lnTo>
                      <a:pt x="103" y="344"/>
                    </a:lnTo>
                    <a:lnTo>
                      <a:pt x="119" y="350"/>
                    </a:lnTo>
                    <a:lnTo>
                      <a:pt x="136" y="355"/>
                    </a:lnTo>
                    <a:lnTo>
                      <a:pt x="152" y="359"/>
                    </a:lnTo>
                    <a:lnTo>
                      <a:pt x="168" y="363"/>
                    </a:lnTo>
                    <a:lnTo>
                      <a:pt x="186" y="366"/>
                    </a:lnTo>
                    <a:lnTo>
                      <a:pt x="202" y="368"/>
                    </a:lnTo>
                    <a:lnTo>
                      <a:pt x="220" y="371"/>
                    </a:lnTo>
                    <a:lnTo>
                      <a:pt x="238" y="373"/>
                    </a:lnTo>
                    <a:lnTo>
                      <a:pt x="254" y="374"/>
                    </a:lnTo>
                    <a:lnTo>
                      <a:pt x="272" y="375"/>
                    </a:lnTo>
                    <a:lnTo>
                      <a:pt x="289" y="376"/>
                    </a:lnTo>
                    <a:lnTo>
                      <a:pt x="306" y="378"/>
                    </a:lnTo>
                    <a:lnTo>
                      <a:pt x="311" y="378"/>
                    </a:lnTo>
                    <a:lnTo>
                      <a:pt x="316" y="375"/>
                    </a:lnTo>
                    <a:lnTo>
                      <a:pt x="320" y="371"/>
                    </a:lnTo>
                    <a:lnTo>
                      <a:pt x="322" y="366"/>
                    </a:lnTo>
                    <a:lnTo>
                      <a:pt x="322" y="360"/>
                    </a:lnTo>
                    <a:lnTo>
                      <a:pt x="320" y="356"/>
                    </a:lnTo>
                    <a:lnTo>
                      <a:pt x="315" y="352"/>
                    </a:lnTo>
                    <a:lnTo>
                      <a:pt x="309" y="350"/>
                    </a:lnTo>
                    <a:lnTo>
                      <a:pt x="294" y="347"/>
                    </a:lnTo>
                    <a:lnTo>
                      <a:pt x="279" y="344"/>
                    </a:lnTo>
                    <a:lnTo>
                      <a:pt x="263" y="341"/>
                    </a:lnTo>
                    <a:lnTo>
                      <a:pt x="247" y="338"/>
                    </a:lnTo>
                    <a:lnTo>
                      <a:pt x="232" y="336"/>
                    </a:lnTo>
                    <a:lnTo>
                      <a:pt x="216" y="334"/>
                    </a:lnTo>
                    <a:lnTo>
                      <a:pt x="200" y="332"/>
                    </a:lnTo>
                    <a:lnTo>
                      <a:pt x="185" y="328"/>
                    </a:lnTo>
                    <a:lnTo>
                      <a:pt x="170" y="326"/>
                    </a:lnTo>
                    <a:lnTo>
                      <a:pt x="154" y="322"/>
                    </a:lnTo>
                    <a:lnTo>
                      <a:pt x="139" y="318"/>
                    </a:lnTo>
                    <a:lnTo>
                      <a:pt x="124" y="314"/>
                    </a:lnTo>
                    <a:lnTo>
                      <a:pt x="110" y="309"/>
                    </a:lnTo>
                    <a:lnTo>
                      <a:pt x="94" y="303"/>
                    </a:lnTo>
                    <a:lnTo>
                      <a:pt x="80" y="297"/>
                    </a:lnTo>
                    <a:lnTo>
                      <a:pt x="66" y="289"/>
                    </a:lnTo>
                    <a:lnTo>
                      <a:pt x="55" y="281"/>
                    </a:lnTo>
                    <a:lnTo>
                      <a:pt x="45" y="271"/>
                    </a:lnTo>
                    <a:lnTo>
                      <a:pt x="38" y="259"/>
                    </a:lnTo>
                    <a:lnTo>
                      <a:pt x="35" y="245"/>
                    </a:lnTo>
                    <a:lnTo>
                      <a:pt x="34" y="232"/>
                    </a:lnTo>
                    <a:lnTo>
                      <a:pt x="35" y="216"/>
                    </a:lnTo>
                    <a:lnTo>
                      <a:pt x="38" y="200"/>
                    </a:lnTo>
                    <a:lnTo>
                      <a:pt x="43" y="187"/>
                    </a:lnTo>
                    <a:lnTo>
                      <a:pt x="51" y="170"/>
                    </a:lnTo>
                    <a:lnTo>
                      <a:pt x="60" y="152"/>
                    </a:lnTo>
                    <a:lnTo>
                      <a:pt x="71" y="137"/>
                    </a:lnTo>
                    <a:lnTo>
                      <a:pt x="83" y="124"/>
                    </a:lnTo>
                    <a:lnTo>
                      <a:pt x="94" y="110"/>
                    </a:lnTo>
                    <a:lnTo>
                      <a:pt x="107" y="96"/>
                    </a:lnTo>
                    <a:lnTo>
                      <a:pt x="123" y="82"/>
                    </a:lnTo>
                    <a:lnTo>
                      <a:pt x="138" y="69"/>
                    </a:lnTo>
                    <a:lnTo>
                      <a:pt x="153" y="57"/>
                    </a:lnTo>
                    <a:lnTo>
                      <a:pt x="173" y="47"/>
                    </a:lnTo>
                    <a:lnTo>
                      <a:pt x="195" y="38"/>
                    </a:lnTo>
                    <a:lnTo>
                      <a:pt x="218" y="28"/>
                    </a:lnTo>
                    <a:lnTo>
                      <a:pt x="238" y="20"/>
                    </a:lnTo>
                    <a:lnTo>
                      <a:pt x="254" y="13"/>
                    </a:lnTo>
                    <a:lnTo>
                      <a:pt x="264" y="7"/>
                    </a:lnTo>
                    <a:lnTo>
                      <a:pt x="268" y="2"/>
                    </a:lnTo>
                    <a:lnTo>
                      <a:pt x="256" y="0"/>
                    </a:lnTo>
                    <a:lnTo>
                      <a:pt x="240" y="1"/>
                    </a:lnTo>
                    <a:lnTo>
                      <a:pt x="221" y="4"/>
                    </a:lnTo>
                    <a:lnTo>
                      <a:pt x="201" y="10"/>
                    </a:lnTo>
                    <a:lnTo>
                      <a:pt x="180" y="18"/>
                    </a:lnTo>
                    <a:lnTo>
                      <a:pt x="160" y="27"/>
                    </a:lnTo>
                    <a:lnTo>
                      <a:pt x="141" y="38"/>
                    </a:lnTo>
                    <a:lnTo>
                      <a:pt x="125" y="49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8" name="Freeform 543"/>
              <p:cNvSpPr/>
              <p:nvPr/>
            </p:nvSpPr>
            <p:spPr bwMode="auto">
              <a:xfrm>
                <a:off x="2660" y="2692"/>
                <a:ext cx="47" cy="42"/>
              </a:xfrm>
              <a:custGeom>
                <a:avLst/>
                <a:gdLst>
                  <a:gd name="T0" fmla="*/ 0 w 283"/>
                  <a:gd name="T1" fmla="*/ 0 h 252"/>
                  <a:gd name="T2" fmla="*/ 0 w 283"/>
                  <a:gd name="T3" fmla="*/ 0 h 252"/>
                  <a:gd name="T4" fmla="*/ 0 w 283"/>
                  <a:gd name="T5" fmla="*/ 0 h 252"/>
                  <a:gd name="T6" fmla="*/ 0 w 283"/>
                  <a:gd name="T7" fmla="*/ 0 h 252"/>
                  <a:gd name="T8" fmla="*/ 0 w 283"/>
                  <a:gd name="T9" fmla="*/ 0 h 252"/>
                  <a:gd name="T10" fmla="*/ 0 w 283"/>
                  <a:gd name="T11" fmla="*/ 0 h 252"/>
                  <a:gd name="T12" fmla="*/ 0 w 283"/>
                  <a:gd name="T13" fmla="*/ 0 h 252"/>
                  <a:gd name="T14" fmla="*/ 0 w 283"/>
                  <a:gd name="T15" fmla="*/ 0 h 252"/>
                  <a:gd name="T16" fmla="*/ 0 w 283"/>
                  <a:gd name="T17" fmla="*/ 0 h 252"/>
                  <a:gd name="T18" fmla="*/ 0 w 283"/>
                  <a:gd name="T19" fmla="*/ 0 h 252"/>
                  <a:gd name="T20" fmla="*/ 0 w 283"/>
                  <a:gd name="T21" fmla="*/ 0 h 252"/>
                  <a:gd name="T22" fmla="*/ 0 w 283"/>
                  <a:gd name="T23" fmla="*/ 0 h 252"/>
                  <a:gd name="T24" fmla="*/ 0 w 283"/>
                  <a:gd name="T25" fmla="*/ 0 h 252"/>
                  <a:gd name="T26" fmla="*/ 0 w 283"/>
                  <a:gd name="T27" fmla="*/ 0 h 252"/>
                  <a:gd name="T28" fmla="*/ 0 w 283"/>
                  <a:gd name="T29" fmla="*/ 0 h 252"/>
                  <a:gd name="T30" fmla="*/ 0 w 283"/>
                  <a:gd name="T31" fmla="*/ 0 h 252"/>
                  <a:gd name="T32" fmla="*/ 0 w 283"/>
                  <a:gd name="T33" fmla="*/ 0 h 252"/>
                  <a:gd name="T34" fmla="*/ 0 w 283"/>
                  <a:gd name="T35" fmla="*/ 0 h 252"/>
                  <a:gd name="T36" fmla="*/ 0 w 283"/>
                  <a:gd name="T37" fmla="*/ 0 h 252"/>
                  <a:gd name="T38" fmla="*/ 0 w 283"/>
                  <a:gd name="T39" fmla="*/ 0 h 252"/>
                  <a:gd name="T40" fmla="*/ 0 w 283"/>
                  <a:gd name="T41" fmla="*/ 0 h 252"/>
                  <a:gd name="T42" fmla="*/ 0 w 283"/>
                  <a:gd name="T43" fmla="*/ 0 h 252"/>
                  <a:gd name="T44" fmla="*/ 0 w 283"/>
                  <a:gd name="T45" fmla="*/ 0 h 252"/>
                  <a:gd name="T46" fmla="*/ 0 w 283"/>
                  <a:gd name="T47" fmla="*/ 0 h 252"/>
                  <a:gd name="T48" fmla="*/ 0 w 283"/>
                  <a:gd name="T49" fmla="*/ 0 h 252"/>
                  <a:gd name="T50" fmla="*/ 0 w 283"/>
                  <a:gd name="T51" fmla="*/ 0 h 252"/>
                  <a:gd name="T52" fmla="*/ 0 w 283"/>
                  <a:gd name="T53" fmla="*/ 0 h 252"/>
                  <a:gd name="T54" fmla="*/ 0 w 283"/>
                  <a:gd name="T55" fmla="*/ 0 h 252"/>
                  <a:gd name="T56" fmla="*/ 0 w 283"/>
                  <a:gd name="T57" fmla="*/ 0 h 252"/>
                  <a:gd name="T58" fmla="*/ 0 w 283"/>
                  <a:gd name="T59" fmla="*/ 0 h 252"/>
                  <a:gd name="T60" fmla="*/ 0 w 283"/>
                  <a:gd name="T61" fmla="*/ 0 h 252"/>
                  <a:gd name="T62" fmla="*/ 0 w 283"/>
                  <a:gd name="T63" fmla="*/ 0 h 252"/>
                  <a:gd name="T64" fmla="*/ 0 w 283"/>
                  <a:gd name="T65" fmla="*/ 0 h 252"/>
                  <a:gd name="T66" fmla="*/ 0 w 283"/>
                  <a:gd name="T67" fmla="*/ 0 h 252"/>
                  <a:gd name="T68" fmla="*/ 0 w 283"/>
                  <a:gd name="T69" fmla="*/ 0 h 252"/>
                  <a:gd name="T70" fmla="*/ 0 w 283"/>
                  <a:gd name="T71" fmla="*/ 0 h 252"/>
                  <a:gd name="T72" fmla="*/ 0 w 283"/>
                  <a:gd name="T73" fmla="*/ 0 h 252"/>
                  <a:gd name="T74" fmla="*/ 0 w 283"/>
                  <a:gd name="T75" fmla="*/ 0 h 252"/>
                  <a:gd name="T76" fmla="*/ 0 w 283"/>
                  <a:gd name="T77" fmla="*/ 0 h 252"/>
                  <a:gd name="T78" fmla="*/ 0 w 283"/>
                  <a:gd name="T79" fmla="*/ 0 h 252"/>
                  <a:gd name="T80" fmla="*/ 0 w 283"/>
                  <a:gd name="T81" fmla="*/ 0 h 252"/>
                  <a:gd name="T82" fmla="*/ 0 w 283"/>
                  <a:gd name="T83" fmla="*/ 0 h 252"/>
                  <a:gd name="T84" fmla="*/ 0 w 283"/>
                  <a:gd name="T85" fmla="*/ 0 h 252"/>
                  <a:gd name="T86" fmla="*/ 0 w 283"/>
                  <a:gd name="T87" fmla="*/ 0 h 252"/>
                  <a:gd name="T88" fmla="*/ 0 w 283"/>
                  <a:gd name="T89" fmla="*/ 0 h 252"/>
                  <a:gd name="T90" fmla="*/ 0 w 283"/>
                  <a:gd name="T91" fmla="*/ 0 h 252"/>
                  <a:gd name="T92" fmla="*/ 0 w 283"/>
                  <a:gd name="T93" fmla="*/ 0 h 252"/>
                  <a:gd name="T94" fmla="*/ 0 w 283"/>
                  <a:gd name="T95" fmla="*/ 0 h 252"/>
                  <a:gd name="T96" fmla="*/ 0 w 283"/>
                  <a:gd name="T97" fmla="*/ 0 h 252"/>
                  <a:gd name="T98" fmla="*/ 0 w 283"/>
                  <a:gd name="T99" fmla="*/ 0 h 252"/>
                  <a:gd name="T100" fmla="*/ 0 w 283"/>
                  <a:gd name="T101" fmla="*/ 0 h 252"/>
                  <a:gd name="T102" fmla="*/ 0 w 283"/>
                  <a:gd name="T103" fmla="*/ 0 h 252"/>
                  <a:gd name="T104" fmla="*/ 0 w 283"/>
                  <a:gd name="T105" fmla="*/ 0 h 252"/>
                  <a:gd name="T106" fmla="*/ 0 w 283"/>
                  <a:gd name="T107" fmla="*/ 0 h 252"/>
                  <a:gd name="T108" fmla="*/ 0 w 283"/>
                  <a:gd name="T109" fmla="*/ 0 h 252"/>
                  <a:gd name="T110" fmla="*/ 0 w 283"/>
                  <a:gd name="T111" fmla="*/ 0 h 252"/>
                  <a:gd name="T112" fmla="*/ 0 w 283"/>
                  <a:gd name="T113" fmla="*/ 0 h 252"/>
                  <a:gd name="T114" fmla="*/ 0 w 283"/>
                  <a:gd name="T115" fmla="*/ 0 h 252"/>
                  <a:gd name="T116" fmla="*/ 0 w 283"/>
                  <a:gd name="T117" fmla="*/ 0 h 252"/>
                  <a:gd name="T118" fmla="*/ 0 w 283"/>
                  <a:gd name="T119" fmla="*/ 0 h 252"/>
                  <a:gd name="T120" fmla="*/ 0 w 283"/>
                  <a:gd name="T121" fmla="*/ 0 h 25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3"/>
                  <a:gd name="T184" fmla="*/ 0 h 252"/>
                  <a:gd name="T185" fmla="*/ 283 w 283"/>
                  <a:gd name="T186" fmla="*/ 252 h 25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3" h="252">
                    <a:moveTo>
                      <a:pt x="235" y="77"/>
                    </a:moveTo>
                    <a:lnTo>
                      <a:pt x="248" y="91"/>
                    </a:lnTo>
                    <a:lnTo>
                      <a:pt x="256" y="107"/>
                    </a:lnTo>
                    <a:lnTo>
                      <a:pt x="259" y="124"/>
                    </a:lnTo>
                    <a:lnTo>
                      <a:pt x="259" y="142"/>
                    </a:lnTo>
                    <a:lnTo>
                      <a:pt x="257" y="157"/>
                    </a:lnTo>
                    <a:lnTo>
                      <a:pt x="252" y="170"/>
                    </a:lnTo>
                    <a:lnTo>
                      <a:pt x="244" y="183"/>
                    </a:lnTo>
                    <a:lnTo>
                      <a:pt x="236" y="193"/>
                    </a:lnTo>
                    <a:lnTo>
                      <a:pt x="225" y="204"/>
                    </a:lnTo>
                    <a:lnTo>
                      <a:pt x="215" y="214"/>
                    </a:lnTo>
                    <a:lnTo>
                      <a:pt x="204" y="224"/>
                    </a:lnTo>
                    <a:lnTo>
                      <a:pt x="194" y="234"/>
                    </a:lnTo>
                    <a:lnTo>
                      <a:pt x="191" y="238"/>
                    </a:lnTo>
                    <a:lnTo>
                      <a:pt x="191" y="241"/>
                    </a:lnTo>
                    <a:lnTo>
                      <a:pt x="191" y="245"/>
                    </a:lnTo>
                    <a:lnTo>
                      <a:pt x="194" y="248"/>
                    </a:lnTo>
                    <a:lnTo>
                      <a:pt x="197" y="250"/>
                    </a:lnTo>
                    <a:lnTo>
                      <a:pt x="202" y="252"/>
                    </a:lnTo>
                    <a:lnTo>
                      <a:pt x="205" y="250"/>
                    </a:lnTo>
                    <a:lnTo>
                      <a:pt x="209" y="248"/>
                    </a:lnTo>
                    <a:lnTo>
                      <a:pt x="232" y="233"/>
                    </a:lnTo>
                    <a:lnTo>
                      <a:pt x="252" y="214"/>
                    </a:lnTo>
                    <a:lnTo>
                      <a:pt x="268" y="192"/>
                    </a:lnTo>
                    <a:lnTo>
                      <a:pt x="278" y="167"/>
                    </a:lnTo>
                    <a:lnTo>
                      <a:pt x="283" y="141"/>
                    </a:lnTo>
                    <a:lnTo>
                      <a:pt x="280" y="115"/>
                    </a:lnTo>
                    <a:lnTo>
                      <a:pt x="271" y="91"/>
                    </a:lnTo>
                    <a:lnTo>
                      <a:pt x="252" y="69"/>
                    </a:lnTo>
                    <a:lnTo>
                      <a:pt x="238" y="57"/>
                    </a:lnTo>
                    <a:lnTo>
                      <a:pt x="222" y="48"/>
                    </a:lnTo>
                    <a:lnTo>
                      <a:pt x="204" y="39"/>
                    </a:lnTo>
                    <a:lnTo>
                      <a:pt x="184" y="31"/>
                    </a:lnTo>
                    <a:lnTo>
                      <a:pt x="164" y="23"/>
                    </a:lnTo>
                    <a:lnTo>
                      <a:pt x="144" y="17"/>
                    </a:lnTo>
                    <a:lnTo>
                      <a:pt x="123" y="13"/>
                    </a:lnTo>
                    <a:lnTo>
                      <a:pt x="103" y="8"/>
                    </a:lnTo>
                    <a:lnTo>
                      <a:pt x="83" y="5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34" y="0"/>
                    </a:lnTo>
                    <a:lnTo>
                      <a:pt x="21" y="0"/>
                    </a:lnTo>
                    <a:lnTo>
                      <a:pt x="11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12" y="7"/>
                    </a:lnTo>
                    <a:lnTo>
                      <a:pt x="24" y="8"/>
                    </a:lnTo>
                    <a:lnTo>
                      <a:pt x="38" y="10"/>
                    </a:lnTo>
                    <a:lnTo>
                      <a:pt x="52" y="13"/>
                    </a:lnTo>
                    <a:lnTo>
                      <a:pt x="66" y="16"/>
                    </a:lnTo>
                    <a:lnTo>
                      <a:pt x="82" y="18"/>
                    </a:lnTo>
                    <a:lnTo>
                      <a:pt x="98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4"/>
                    </a:lnTo>
                    <a:lnTo>
                      <a:pt x="162" y="39"/>
                    </a:lnTo>
                    <a:lnTo>
                      <a:pt x="177" y="45"/>
                    </a:lnTo>
                    <a:lnTo>
                      <a:pt x="193" y="52"/>
                    </a:lnTo>
                    <a:lnTo>
                      <a:pt x="208" y="60"/>
                    </a:lnTo>
                    <a:lnTo>
                      <a:pt x="222" y="68"/>
                    </a:lnTo>
                    <a:lnTo>
                      <a:pt x="235" y="77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9" name="Freeform 544"/>
              <p:cNvSpPr/>
              <p:nvPr/>
            </p:nvSpPr>
            <p:spPr bwMode="auto">
              <a:xfrm>
                <a:off x="2564" y="2712"/>
                <a:ext cx="19" cy="39"/>
              </a:xfrm>
              <a:custGeom>
                <a:avLst/>
                <a:gdLst>
                  <a:gd name="T0" fmla="*/ 0 w 114"/>
                  <a:gd name="T1" fmla="*/ 0 h 238"/>
                  <a:gd name="T2" fmla="*/ 0 w 114"/>
                  <a:gd name="T3" fmla="*/ 0 h 238"/>
                  <a:gd name="T4" fmla="*/ 0 w 114"/>
                  <a:gd name="T5" fmla="*/ 0 h 238"/>
                  <a:gd name="T6" fmla="*/ 0 w 114"/>
                  <a:gd name="T7" fmla="*/ 0 h 238"/>
                  <a:gd name="T8" fmla="*/ 0 w 114"/>
                  <a:gd name="T9" fmla="*/ 0 h 238"/>
                  <a:gd name="T10" fmla="*/ 0 w 114"/>
                  <a:gd name="T11" fmla="*/ 0 h 238"/>
                  <a:gd name="T12" fmla="*/ 0 w 114"/>
                  <a:gd name="T13" fmla="*/ 0 h 238"/>
                  <a:gd name="T14" fmla="*/ 0 w 114"/>
                  <a:gd name="T15" fmla="*/ 0 h 238"/>
                  <a:gd name="T16" fmla="*/ 0 w 114"/>
                  <a:gd name="T17" fmla="*/ 0 h 238"/>
                  <a:gd name="T18" fmla="*/ 0 w 114"/>
                  <a:gd name="T19" fmla="*/ 0 h 238"/>
                  <a:gd name="T20" fmla="*/ 0 w 114"/>
                  <a:gd name="T21" fmla="*/ 0 h 238"/>
                  <a:gd name="T22" fmla="*/ 0 w 114"/>
                  <a:gd name="T23" fmla="*/ 0 h 238"/>
                  <a:gd name="T24" fmla="*/ 0 w 114"/>
                  <a:gd name="T25" fmla="*/ 0 h 238"/>
                  <a:gd name="T26" fmla="*/ 0 w 114"/>
                  <a:gd name="T27" fmla="*/ 0 h 238"/>
                  <a:gd name="T28" fmla="*/ 0 w 114"/>
                  <a:gd name="T29" fmla="*/ 0 h 238"/>
                  <a:gd name="T30" fmla="*/ 0 w 114"/>
                  <a:gd name="T31" fmla="*/ 0 h 238"/>
                  <a:gd name="T32" fmla="*/ 0 w 114"/>
                  <a:gd name="T33" fmla="*/ 0 h 238"/>
                  <a:gd name="T34" fmla="*/ 0 w 114"/>
                  <a:gd name="T35" fmla="*/ 0 h 238"/>
                  <a:gd name="T36" fmla="*/ 0 w 114"/>
                  <a:gd name="T37" fmla="*/ 0 h 238"/>
                  <a:gd name="T38" fmla="*/ 0 w 114"/>
                  <a:gd name="T39" fmla="*/ 0 h 238"/>
                  <a:gd name="T40" fmla="*/ 0 w 114"/>
                  <a:gd name="T41" fmla="*/ 0 h 238"/>
                  <a:gd name="T42" fmla="*/ 0 w 114"/>
                  <a:gd name="T43" fmla="*/ 0 h 238"/>
                  <a:gd name="T44" fmla="*/ 0 w 114"/>
                  <a:gd name="T45" fmla="*/ 0 h 238"/>
                  <a:gd name="T46" fmla="*/ 0 w 114"/>
                  <a:gd name="T47" fmla="*/ 0 h 238"/>
                  <a:gd name="T48" fmla="*/ 0 w 114"/>
                  <a:gd name="T49" fmla="*/ 0 h 238"/>
                  <a:gd name="T50" fmla="*/ 0 w 114"/>
                  <a:gd name="T51" fmla="*/ 0 h 238"/>
                  <a:gd name="T52" fmla="*/ 0 w 114"/>
                  <a:gd name="T53" fmla="*/ 0 h 238"/>
                  <a:gd name="T54" fmla="*/ 0 w 114"/>
                  <a:gd name="T55" fmla="*/ 0 h 238"/>
                  <a:gd name="T56" fmla="*/ 0 w 114"/>
                  <a:gd name="T57" fmla="*/ 0 h 238"/>
                  <a:gd name="T58" fmla="*/ 0 w 114"/>
                  <a:gd name="T59" fmla="*/ 0 h 238"/>
                  <a:gd name="T60" fmla="*/ 0 w 114"/>
                  <a:gd name="T61" fmla="*/ 0 h 238"/>
                  <a:gd name="T62" fmla="*/ 0 w 114"/>
                  <a:gd name="T63" fmla="*/ 0 h 238"/>
                  <a:gd name="T64" fmla="*/ 0 w 114"/>
                  <a:gd name="T65" fmla="*/ 0 h 238"/>
                  <a:gd name="T66" fmla="*/ 0 w 114"/>
                  <a:gd name="T67" fmla="*/ 0 h 238"/>
                  <a:gd name="T68" fmla="*/ 0 w 114"/>
                  <a:gd name="T69" fmla="*/ 0 h 238"/>
                  <a:gd name="T70" fmla="*/ 0 w 114"/>
                  <a:gd name="T71" fmla="*/ 0 h 238"/>
                  <a:gd name="T72" fmla="*/ 0 w 114"/>
                  <a:gd name="T73" fmla="*/ 0 h 238"/>
                  <a:gd name="T74" fmla="*/ 0 w 114"/>
                  <a:gd name="T75" fmla="*/ 0 h 238"/>
                  <a:gd name="T76" fmla="*/ 0 w 114"/>
                  <a:gd name="T77" fmla="*/ 0 h 238"/>
                  <a:gd name="T78" fmla="*/ 0 w 114"/>
                  <a:gd name="T79" fmla="*/ 0 h 238"/>
                  <a:gd name="T80" fmla="*/ 0 w 114"/>
                  <a:gd name="T81" fmla="*/ 0 h 23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238"/>
                  <a:gd name="T125" fmla="*/ 114 w 114"/>
                  <a:gd name="T126" fmla="*/ 238 h 23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238">
                    <a:moveTo>
                      <a:pt x="0" y="130"/>
                    </a:moveTo>
                    <a:lnTo>
                      <a:pt x="0" y="149"/>
                    </a:lnTo>
                    <a:lnTo>
                      <a:pt x="4" y="168"/>
                    </a:lnTo>
                    <a:lnTo>
                      <a:pt x="12" y="185"/>
                    </a:lnTo>
                    <a:lnTo>
                      <a:pt x="24" y="200"/>
                    </a:lnTo>
                    <a:lnTo>
                      <a:pt x="38" y="213"/>
                    </a:lnTo>
                    <a:lnTo>
                      <a:pt x="55" y="224"/>
                    </a:lnTo>
                    <a:lnTo>
                      <a:pt x="73" y="232"/>
                    </a:lnTo>
                    <a:lnTo>
                      <a:pt x="92" y="237"/>
                    </a:lnTo>
                    <a:lnTo>
                      <a:pt x="98" y="238"/>
                    </a:lnTo>
                    <a:lnTo>
                      <a:pt x="104" y="235"/>
                    </a:lnTo>
                    <a:lnTo>
                      <a:pt x="109" y="232"/>
                    </a:lnTo>
                    <a:lnTo>
                      <a:pt x="111" y="227"/>
                    </a:lnTo>
                    <a:lnTo>
                      <a:pt x="111" y="222"/>
                    </a:lnTo>
                    <a:lnTo>
                      <a:pt x="110" y="216"/>
                    </a:lnTo>
                    <a:lnTo>
                      <a:pt x="106" y="211"/>
                    </a:lnTo>
                    <a:lnTo>
                      <a:pt x="100" y="209"/>
                    </a:lnTo>
                    <a:lnTo>
                      <a:pt x="82" y="202"/>
                    </a:lnTo>
                    <a:lnTo>
                      <a:pt x="64" y="193"/>
                    </a:lnTo>
                    <a:lnTo>
                      <a:pt x="50" y="180"/>
                    </a:lnTo>
                    <a:lnTo>
                      <a:pt x="39" y="167"/>
                    </a:lnTo>
                    <a:lnTo>
                      <a:pt x="32" y="149"/>
                    </a:lnTo>
                    <a:lnTo>
                      <a:pt x="29" y="131"/>
                    </a:lnTo>
                    <a:lnTo>
                      <a:pt x="29" y="111"/>
                    </a:lnTo>
                    <a:lnTo>
                      <a:pt x="35" y="91"/>
                    </a:lnTo>
                    <a:lnTo>
                      <a:pt x="42" y="76"/>
                    </a:lnTo>
                    <a:lnTo>
                      <a:pt x="51" y="62"/>
                    </a:lnTo>
                    <a:lnTo>
                      <a:pt x="62" y="49"/>
                    </a:lnTo>
                    <a:lnTo>
                      <a:pt x="73" y="38"/>
                    </a:lnTo>
                    <a:lnTo>
                      <a:pt x="84" y="28"/>
                    </a:lnTo>
                    <a:lnTo>
                      <a:pt x="96" y="18"/>
                    </a:lnTo>
                    <a:lnTo>
                      <a:pt x="106" y="9"/>
                    </a:lnTo>
                    <a:lnTo>
                      <a:pt x="114" y="1"/>
                    </a:lnTo>
                    <a:lnTo>
                      <a:pt x="106" y="0"/>
                    </a:lnTo>
                    <a:lnTo>
                      <a:pt x="93" y="6"/>
                    </a:lnTo>
                    <a:lnTo>
                      <a:pt x="76" y="18"/>
                    </a:lnTo>
                    <a:lnTo>
                      <a:pt x="56" y="36"/>
                    </a:lnTo>
                    <a:lnTo>
                      <a:pt x="37" y="57"/>
                    </a:lnTo>
                    <a:lnTo>
                      <a:pt x="20" y="80"/>
                    </a:lnTo>
                    <a:lnTo>
                      <a:pt x="7" y="106"/>
                    </a:lnTo>
                    <a:lnTo>
                      <a:pt x="0" y="130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0" name="Freeform 545"/>
              <p:cNvSpPr/>
              <p:nvPr/>
            </p:nvSpPr>
            <p:spPr bwMode="auto">
              <a:xfrm>
                <a:off x="2698" y="2689"/>
                <a:ext cx="41" cy="52"/>
              </a:xfrm>
              <a:custGeom>
                <a:avLst/>
                <a:gdLst>
                  <a:gd name="T0" fmla="*/ 0 w 246"/>
                  <a:gd name="T1" fmla="*/ 0 h 310"/>
                  <a:gd name="T2" fmla="*/ 0 w 246"/>
                  <a:gd name="T3" fmla="*/ 0 h 310"/>
                  <a:gd name="T4" fmla="*/ 0 w 246"/>
                  <a:gd name="T5" fmla="*/ 0 h 310"/>
                  <a:gd name="T6" fmla="*/ 0 w 246"/>
                  <a:gd name="T7" fmla="*/ 0 h 310"/>
                  <a:gd name="T8" fmla="*/ 0 w 246"/>
                  <a:gd name="T9" fmla="*/ 0 h 310"/>
                  <a:gd name="T10" fmla="*/ 0 w 246"/>
                  <a:gd name="T11" fmla="*/ 0 h 310"/>
                  <a:gd name="T12" fmla="*/ 0 w 246"/>
                  <a:gd name="T13" fmla="*/ 0 h 310"/>
                  <a:gd name="T14" fmla="*/ 0 w 246"/>
                  <a:gd name="T15" fmla="*/ 0 h 310"/>
                  <a:gd name="T16" fmla="*/ 0 w 246"/>
                  <a:gd name="T17" fmla="*/ 0 h 310"/>
                  <a:gd name="T18" fmla="*/ 0 w 246"/>
                  <a:gd name="T19" fmla="*/ 0 h 310"/>
                  <a:gd name="T20" fmla="*/ 0 w 246"/>
                  <a:gd name="T21" fmla="*/ 0 h 310"/>
                  <a:gd name="T22" fmla="*/ 0 w 246"/>
                  <a:gd name="T23" fmla="*/ 0 h 310"/>
                  <a:gd name="T24" fmla="*/ 0 w 246"/>
                  <a:gd name="T25" fmla="*/ 0 h 310"/>
                  <a:gd name="T26" fmla="*/ 0 w 246"/>
                  <a:gd name="T27" fmla="*/ 0 h 310"/>
                  <a:gd name="T28" fmla="*/ 0 w 246"/>
                  <a:gd name="T29" fmla="*/ 0 h 310"/>
                  <a:gd name="T30" fmla="*/ 0 w 246"/>
                  <a:gd name="T31" fmla="*/ 0 h 310"/>
                  <a:gd name="T32" fmla="*/ 0 w 246"/>
                  <a:gd name="T33" fmla="*/ 0 h 310"/>
                  <a:gd name="T34" fmla="*/ 0 w 246"/>
                  <a:gd name="T35" fmla="*/ 0 h 310"/>
                  <a:gd name="T36" fmla="*/ 0 w 246"/>
                  <a:gd name="T37" fmla="*/ 0 h 310"/>
                  <a:gd name="T38" fmla="*/ 0 w 246"/>
                  <a:gd name="T39" fmla="*/ 0 h 310"/>
                  <a:gd name="T40" fmla="*/ 0 w 246"/>
                  <a:gd name="T41" fmla="*/ 0 h 310"/>
                  <a:gd name="T42" fmla="*/ 0 w 246"/>
                  <a:gd name="T43" fmla="*/ 0 h 310"/>
                  <a:gd name="T44" fmla="*/ 0 w 246"/>
                  <a:gd name="T45" fmla="*/ 0 h 310"/>
                  <a:gd name="T46" fmla="*/ 0 w 246"/>
                  <a:gd name="T47" fmla="*/ 0 h 310"/>
                  <a:gd name="T48" fmla="*/ 0 w 246"/>
                  <a:gd name="T49" fmla="*/ 0 h 310"/>
                  <a:gd name="T50" fmla="*/ 0 w 246"/>
                  <a:gd name="T51" fmla="*/ 0 h 310"/>
                  <a:gd name="T52" fmla="*/ 0 w 246"/>
                  <a:gd name="T53" fmla="*/ 0 h 310"/>
                  <a:gd name="T54" fmla="*/ 0 w 246"/>
                  <a:gd name="T55" fmla="*/ 0 h 310"/>
                  <a:gd name="T56" fmla="*/ 0 w 246"/>
                  <a:gd name="T57" fmla="*/ 0 h 310"/>
                  <a:gd name="T58" fmla="*/ 0 w 246"/>
                  <a:gd name="T59" fmla="*/ 0 h 310"/>
                  <a:gd name="T60" fmla="*/ 0 w 246"/>
                  <a:gd name="T61" fmla="*/ 0 h 310"/>
                  <a:gd name="T62" fmla="*/ 0 w 246"/>
                  <a:gd name="T63" fmla="*/ 0 h 310"/>
                  <a:gd name="T64" fmla="*/ 0 w 246"/>
                  <a:gd name="T65" fmla="*/ 0 h 310"/>
                  <a:gd name="T66" fmla="*/ 0 w 246"/>
                  <a:gd name="T67" fmla="*/ 0 h 310"/>
                  <a:gd name="T68" fmla="*/ 0 w 246"/>
                  <a:gd name="T69" fmla="*/ 0 h 310"/>
                  <a:gd name="T70" fmla="*/ 0 w 246"/>
                  <a:gd name="T71" fmla="*/ 0 h 310"/>
                  <a:gd name="T72" fmla="*/ 0 w 246"/>
                  <a:gd name="T73" fmla="*/ 0 h 310"/>
                  <a:gd name="T74" fmla="*/ 0 w 246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6"/>
                  <a:gd name="T115" fmla="*/ 0 h 310"/>
                  <a:gd name="T116" fmla="*/ 246 w 246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6" h="310">
                    <a:moveTo>
                      <a:pt x="199" y="116"/>
                    </a:moveTo>
                    <a:lnTo>
                      <a:pt x="207" y="124"/>
                    </a:lnTo>
                    <a:lnTo>
                      <a:pt x="214" y="133"/>
                    </a:lnTo>
                    <a:lnTo>
                      <a:pt x="219" y="143"/>
                    </a:lnTo>
                    <a:lnTo>
                      <a:pt x="223" y="154"/>
                    </a:lnTo>
                    <a:lnTo>
                      <a:pt x="225" y="164"/>
                    </a:lnTo>
                    <a:lnTo>
                      <a:pt x="225" y="176"/>
                    </a:lnTo>
                    <a:lnTo>
                      <a:pt x="221" y="187"/>
                    </a:lnTo>
                    <a:lnTo>
                      <a:pt x="216" y="197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8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3" y="264"/>
                    </a:lnTo>
                    <a:lnTo>
                      <a:pt x="132" y="274"/>
                    </a:lnTo>
                    <a:lnTo>
                      <a:pt x="129" y="278"/>
                    </a:lnTo>
                    <a:lnTo>
                      <a:pt x="126" y="282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1" y="305"/>
                    </a:lnTo>
                    <a:lnTo>
                      <a:pt x="125" y="309"/>
                    </a:lnTo>
                    <a:lnTo>
                      <a:pt x="130" y="310"/>
                    </a:lnTo>
                    <a:lnTo>
                      <a:pt x="134" y="310"/>
                    </a:lnTo>
                    <a:lnTo>
                      <a:pt x="139" y="309"/>
                    </a:lnTo>
                    <a:lnTo>
                      <a:pt x="143" y="305"/>
                    </a:lnTo>
                    <a:lnTo>
                      <a:pt x="154" y="293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19" y="233"/>
                    </a:lnTo>
                    <a:lnTo>
                      <a:pt x="231" y="219"/>
                    </a:lnTo>
                    <a:lnTo>
                      <a:pt x="239" y="204"/>
                    </a:lnTo>
                    <a:lnTo>
                      <a:pt x="245" y="187"/>
                    </a:lnTo>
                    <a:lnTo>
                      <a:pt x="246" y="170"/>
                    </a:lnTo>
                    <a:lnTo>
                      <a:pt x="242" y="153"/>
                    </a:lnTo>
                    <a:lnTo>
                      <a:pt x="236" y="136"/>
                    </a:lnTo>
                    <a:lnTo>
                      <a:pt x="227" y="120"/>
                    </a:lnTo>
                    <a:lnTo>
                      <a:pt x="215" y="107"/>
                    </a:lnTo>
                    <a:lnTo>
                      <a:pt x="201" y="94"/>
                    </a:lnTo>
                    <a:lnTo>
                      <a:pt x="187" y="82"/>
                    </a:lnTo>
                    <a:lnTo>
                      <a:pt x="177" y="74"/>
                    </a:lnTo>
                    <a:lnTo>
                      <a:pt x="165" y="68"/>
                    </a:lnTo>
                    <a:lnTo>
                      <a:pt x="152" y="60"/>
                    </a:lnTo>
                    <a:lnTo>
                      <a:pt x="139" y="51"/>
                    </a:lnTo>
                    <a:lnTo>
                      <a:pt x="126" y="43"/>
                    </a:lnTo>
                    <a:lnTo>
                      <a:pt x="112" y="35"/>
                    </a:lnTo>
                    <a:lnTo>
                      <a:pt x="98" y="28"/>
                    </a:lnTo>
                    <a:lnTo>
                      <a:pt x="85" y="22"/>
                    </a:lnTo>
                    <a:lnTo>
                      <a:pt x="72" y="16"/>
                    </a:lnTo>
                    <a:lnTo>
                      <a:pt x="59" y="10"/>
                    </a:lnTo>
                    <a:lnTo>
                      <a:pt x="46" y="7"/>
                    </a:lnTo>
                    <a:lnTo>
                      <a:pt x="35" y="3"/>
                    </a:lnTo>
                    <a:lnTo>
                      <a:pt x="24" y="1"/>
                    </a:lnTo>
                    <a:lnTo>
                      <a:pt x="15" y="0"/>
                    </a:lnTo>
                    <a:lnTo>
                      <a:pt x="7" y="1"/>
                    </a:lnTo>
                    <a:lnTo>
                      <a:pt x="0" y="3"/>
                    </a:lnTo>
                    <a:lnTo>
                      <a:pt x="8" y="6"/>
                    </a:lnTo>
                    <a:lnTo>
                      <a:pt x="17" y="9"/>
                    </a:lnTo>
                    <a:lnTo>
                      <a:pt x="28" y="14"/>
                    </a:lnTo>
                    <a:lnTo>
                      <a:pt x="38" y="18"/>
                    </a:lnTo>
                    <a:lnTo>
                      <a:pt x="51" y="24"/>
                    </a:lnTo>
                    <a:lnTo>
                      <a:pt x="64" y="30"/>
                    </a:lnTo>
                    <a:lnTo>
                      <a:pt x="78" y="37"/>
                    </a:lnTo>
                    <a:lnTo>
                      <a:pt x="92" y="43"/>
                    </a:lnTo>
                    <a:lnTo>
                      <a:pt x="106" y="51"/>
                    </a:lnTo>
                    <a:lnTo>
                      <a:pt x="120" y="60"/>
                    </a:lnTo>
                    <a:lnTo>
                      <a:pt x="134" y="69"/>
                    </a:lnTo>
                    <a:lnTo>
                      <a:pt x="148" y="78"/>
                    </a:lnTo>
                    <a:lnTo>
                      <a:pt x="163" y="87"/>
                    </a:lnTo>
                    <a:lnTo>
                      <a:pt x="175" y="96"/>
                    </a:lnTo>
                    <a:lnTo>
                      <a:pt x="187" y="105"/>
                    </a:lnTo>
                    <a:lnTo>
                      <a:pt x="199" y="116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1" name="Freeform 546"/>
              <p:cNvSpPr/>
              <p:nvPr/>
            </p:nvSpPr>
            <p:spPr bwMode="auto">
              <a:xfrm>
                <a:off x="2653" y="2750"/>
                <a:ext cx="14" cy="31"/>
              </a:xfrm>
              <a:custGeom>
                <a:avLst/>
                <a:gdLst>
                  <a:gd name="T0" fmla="*/ 0 w 83"/>
                  <a:gd name="T1" fmla="*/ 0 h 187"/>
                  <a:gd name="T2" fmla="*/ 0 w 83"/>
                  <a:gd name="T3" fmla="*/ 0 h 187"/>
                  <a:gd name="T4" fmla="*/ 0 w 83"/>
                  <a:gd name="T5" fmla="*/ 0 h 187"/>
                  <a:gd name="T6" fmla="*/ 0 w 83"/>
                  <a:gd name="T7" fmla="*/ 0 h 187"/>
                  <a:gd name="T8" fmla="*/ 0 w 83"/>
                  <a:gd name="T9" fmla="*/ 0 h 187"/>
                  <a:gd name="T10" fmla="*/ 0 w 83"/>
                  <a:gd name="T11" fmla="*/ 0 h 187"/>
                  <a:gd name="T12" fmla="*/ 0 w 83"/>
                  <a:gd name="T13" fmla="*/ 0 h 187"/>
                  <a:gd name="T14" fmla="*/ 0 w 83"/>
                  <a:gd name="T15" fmla="*/ 0 h 187"/>
                  <a:gd name="T16" fmla="*/ 0 w 83"/>
                  <a:gd name="T17" fmla="*/ 0 h 187"/>
                  <a:gd name="T18" fmla="*/ 0 w 83"/>
                  <a:gd name="T19" fmla="*/ 0 h 187"/>
                  <a:gd name="T20" fmla="*/ 0 w 83"/>
                  <a:gd name="T21" fmla="*/ 0 h 187"/>
                  <a:gd name="T22" fmla="*/ 0 w 83"/>
                  <a:gd name="T23" fmla="*/ 0 h 187"/>
                  <a:gd name="T24" fmla="*/ 0 w 83"/>
                  <a:gd name="T25" fmla="*/ 0 h 187"/>
                  <a:gd name="T26" fmla="*/ 0 w 83"/>
                  <a:gd name="T27" fmla="*/ 0 h 187"/>
                  <a:gd name="T28" fmla="*/ 0 w 83"/>
                  <a:gd name="T29" fmla="*/ 0 h 187"/>
                  <a:gd name="T30" fmla="*/ 0 w 83"/>
                  <a:gd name="T31" fmla="*/ 0 h 187"/>
                  <a:gd name="T32" fmla="*/ 0 w 83"/>
                  <a:gd name="T33" fmla="*/ 0 h 187"/>
                  <a:gd name="T34" fmla="*/ 0 w 83"/>
                  <a:gd name="T35" fmla="*/ 0 h 187"/>
                  <a:gd name="T36" fmla="*/ 0 w 83"/>
                  <a:gd name="T37" fmla="*/ 0 h 187"/>
                  <a:gd name="T38" fmla="*/ 0 w 83"/>
                  <a:gd name="T39" fmla="*/ 0 h 187"/>
                  <a:gd name="T40" fmla="*/ 0 w 83"/>
                  <a:gd name="T41" fmla="*/ 0 h 187"/>
                  <a:gd name="T42" fmla="*/ 0 w 83"/>
                  <a:gd name="T43" fmla="*/ 0 h 187"/>
                  <a:gd name="T44" fmla="*/ 0 w 83"/>
                  <a:gd name="T45" fmla="*/ 0 h 187"/>
                  <a:gd name="T46" fmla="*/ 0 w 83"/>
                  <a:gd name="T47" fmla="*/ 0 h 187"/>
                  <a:gd name="T48" fmla="*/ 0 w 83"/>
                  <a:gd name="T49" fmla="*/ 0 h 1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3"/>
                  <a:gd name="T76" fmla="*/ 0 h 187"/>
                  <a:gd name="T77" fmla="*/ 83 w 83"/>
                  <a:gd name="T78" fmla="*/ 187 h 18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3" h="187">
                    <a:moveTo>
                      <a:pt x="31" y="14"/>
                    </a:moveTo>
                    <a:lnTo>
                      <a:pt x="29" y="8"/>
                    </a:lnTo>
                    <a:lnTo>
                      <a:pt x="25" y="3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3" y="5"/>
                    </a:lnTo>
                    <a:lnTo>
                      <a:pt x="0" y="11"/>
                    </a:lnTo>
                    <a:lnTo>
                      <a:pt x="0" y="17"/>
                    </a:lnTo>
                    <a:lnTo>
                      <a:pt x="5" y="42"/>
                    </a:lnTo>
                    <a:lnTo>
                      <a:pt x="15" y="71"/>
                    </a:lnTo>
                    <a:lnTo>
                      <a:pt x="27" y="100"/>
                    </a:lnTo>
                    <a:lnTo>
                      <a:pt x="41" y="127"/>
                    </a:lnTo>
                    <a:lnTo>
                      <a:pt x="55" y="151"/>
                    </a:lnTo>
                    <a:lnTo>
                      <a:pt x="68" y="171"/>
                    </a:lnTo>
                    <a:lnTo>
                      <a:pt x="77" y="184"/>
                    </a:lnTo>
                    <a:lnTo>
                      <a:pt x="83" y="187"/>
                    </a:lnTo>
                    <a:lnTo>
                      <a:pt x="80" y="174"/>
                    </a:lnTo>
                    <a:lnTo>
                      <a:pt x="75" y="158"/>
                    </a:lnTo>
                    <a:lnTo>
                      <a:pt x="68" y="138"/>
                    </a:lnTo>
                    <a:lnTo>
                      <a:pt x="59" y="113"/>
                    </a:lnTo>
                    <a:lnTo>
                      <a:pt x="51" y="88"/>
                    </a:lnTo>
                    <a:lnTo>
                      <a:pt x="43" y="63"/>
                    </a:lnTo>
                    <a:lnTo>
                      <a:pt x="36" y="38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2" name="Freeform 547"/>
              <p:cNvSpPr/>
              <p:nvPr/>
            </p:nvSpPr>
            <p:spPr bwMode="auto">
              <a:xfrm>
                <a:off x="2647" y="2733"/>
                <a:ext cx="7" cy="16"/>
              </a:xfrm>
              <a:custGeom>
                <a:avLst/>
                <a:gdLst>
                  <a:gd name="T0" fmla="*/ 0 w 44"/>
                  <a:gd name="T1" fmla="*/ 0 h 94"/>
                  <a:gd name="T2" fmla="*/ 0 w 44"/>
                  <a:gd name="T3" fmla="*/ 0 h 94"/>
                  <a:gd name="T4" fmla="*/ 0 w 44"/>
                  <a:gd name="T5" fmla="*/ 0 h 94"/>
                  <a:gd name="T6" fmla="*/ 0 w 44"/>
                  <a:gd name="T7" fmla="*/ 0 h 94"/>
                  <a:gd name="T8" fmla="*/ 0 w 44"/>
                  <a:gd name="T9" fmla="*/ 0 h 94"/>
                  <a:gd name="T10" fmla="*/ 0 w 44"/>
                  <a:gd name="T11" fmla="*/ 0 h 94"/>
                  <a:gd name="T12" fmla="*/ 0 w 44"/>
                  <a:gd name="T13" fmla="*/ 0 h 94"/>
                  <a:gd name="T14" fmla="*/ 0 w 44"/>
                  <a:gd name="T15" fmla="*/ 0 h 94"/>
                  <a:gd name="T16" fmla="*/ 0 w 44"/>
                  <a:gd name="T17" fmla="*/ 0 h 94"/>
                  <a:gd name="T18" fmla="*/ 0 w 44"/>
                  <a:gd name="T19" fmla="*/ 0 h 94"/>
                  <a:gd name="T20" fmla="*/ 0 w 44"/>
                  <a:gd name="T21" fmla="*/ 0 h 94"/>
                  <a:gd name="T22" fmla="*/ 0 w 44"/>
                  <a:gd name="T23" fmla="*/ 0 h 94"/>
                  <a:gd name="T24" fmla="*/ 0 w 44"/>
                  <a:gd name="T25" fmla="*/ 0 h 94"/>
                  <a:gd name="T26" fmla="*/ 0 w 44"/>
                  <a:gd name="T27" fmla="*/ 0 h 94"/>
                  <a:gd name="T28" fmla="*/ 0 w 44"/>
                  <a:gd name="T29" fmla="*/ 0 h 94"/>
                  <a:gd name="T30" fmla="*/ 0 w 44"/>
                  <a:gd name="T31" fmla="*/ 0 h 94"/>
                  <a:gd name="T32" fmla="*/ 0 w 44"/>
                  <a:gd name="T33" fmla="*/ 0 h 94"/>
                  <a:gd name="T34" fmla="*/ 0 w 44"/>
                  <a:gd name="T35" fmla="*/ 0 h 94"/>
                  <a:gd name="T36" fmla="*/ 0 w 44"/>
                  <a:gd name="T37" fmla="*/ 0 h 94"/>
                  <a:gd name="T38" fmla="*/ 0 w 44"/>
                  <a:gd name="T39" fmla="*/ 0 h 94"/>
                  <a:gd name="T40" fmla="*/ 0 w 44"/>
                  <a:gd name="T41" fmla="*/ 0 h 9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44"/>
                  <a:gd name="T64" fmla="*/ 0 h 94"/>
                  <a:gd name="T65" fmla="*/ 44 w 44"/>
                  <a:gd name="T66" fmla="*/ 94 h 94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44" h="94">
                    <a:moveTo>
                      <a:pt x="22" y="10"/>
                    </a:moveTo>
                    <a:lnTo>
                      <a:pt x="21" y="6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4"/>
                    </a:lnTo>
                    <a:lnTo>
                      <a:pt x="4" y="38"/>
                    </a:lnTo>
                    <a:lnTo>
                      <a:pt x="8" y="52"/>
                    </a:lnTo>
                    <a:lnTo>
                      <a:pt x="14" y="65"/>
                    </a:lnTo>
                    <a:lnTo>
                      <a:pt x="21" y="78"/>
                    </a:lnTo>
                    <a:lnTo>
                      <a:pt x="28" y="87"/>
                    </a:lnTo>
                    <a:lnTo>
                      <a:pt x="37" y="93"/>
                    </a:lnTo>
                    <a:lnTo>
                      <a:pt x="42" y="94"/>
                    </a:lnTo>
                    <a:lnTo>
                      <a:pt x="44" y="76"/>
                    </a:lnTo>
                    <a:lnTo>
                      <a:pt x="38" y="54"/>
                    </a:lnTo>
                    <a:lnTo>
                      <a:pt x="31" y="32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3" name="Freeform 548"/>
              <p:cNvSpPr/>
              <p:nvPr/>
            </p:nvSpPr>
            <p:spPr bwMode="auto">
              <a:xfrm>
                <a:off x="2641" y="2722"/>
                <a:ext cx="6" cy="9"/>
              </a:xfrm>
              <a:custGeom>
                <a:avLst/>
                <a:gdLst>
                  <a:gd name="T0" fmla="*/ 0 w 38"/>
                  <a:gd name="T1" fmla="*/ 0 h 54"/>
                  <a:gd name="T2" fmla="*/ 0 w 38"/>
                  <a:gd name="T3" fmla="*/ 0 h 54"/>
                  <a:gd name="T4" fmla="*/ 0 w 38"/>
                  <a:gd name="T5" fmla="*/ 0 h 54"/>
                  <a:gd name="T6" fmla="*/ 0 w 38"/>
                  <a:gd name="T7" fmla="*/ 0 h 54"/>
                  <a:gd name="T8" fmla="*/ 0 w 38"/>
                  <a:gd name="T9" fmla="*/ 0 h 54"/>
                  <a:gd name="T10" fmla="*/ 0 w 38"/>
                  <a:gd name="T11" fmla="*/ 0 h 54"/>
                  <a:gd name="T12" fmla="*/ 0 w 38"/>
                  <a:gd name="T13" fmla="*/ 0 h 54"/>
                  <a:gd name="T14" fmla="*/ 0 w 38"/>
                  <a:gd name="T15" fmla="*/ 0 h 54"/>
                  <a:gd name="T16" fmla="*/ 0 w 38"/>
                  <a:gd name="T17" fmla="*/ 0 h 54"/>
                  <a:gd name="T18" fmla="*/ 0 w 38"/>
                  <a:gd name="T19" fmla="*/ 0 h 54"/>
                  <a:gd name="T20" fmla="*/ 0 w 38"/>
                  <a:gd name="T21" fmla="*/ 0 h 54"/>
                  <a:gd name="T22" fmla="*/ 0 w 38"/>
                  <a:gd name="T23" fmla="*/ 0 h 54"/>
                  <a:gd name="T24" fmla="*/ 0 w 38"/>
                  <a:gd name="T25" fmla="*/ 0 h 54"/>
                  <a:gd name="T26" fmla="*/ 0 w 38"/>
                  <a:gd name="T27" fmla="*/ 0 h 54"/>
                  <a:gd name="T28" fmla="*/ 0 w 38"/>
                  <a:gd name="T29" fmla="*/ 0 h 54"/>
                  <a:gd name="T30" fmla="*/ 0 w 38"/>
                  <a:gd name="T31" fmla="*/ 0 h 54"/>
                  <a:gd name="T32" fmla="*/ 0 w 38"/>
                  <a:gd name="T33" fmla="*/ 0 h 54"/>
                  <a:gd name="T34" fmla="*/ 0 w 38"/>
                  <a:gd name="T35" fmla="*/ 0 h 54"/>
                  <a:gd name="T36" fmla="*/ 0 w 38"/>
                  <a:gd name="T37" fmla="*/ 0 h 54"/>
                  <a:gd name="T38" fmla="*/ 0 w 38"/>
                  <a:gd name="T39" fmla="*/ 0 h 54"/>
                  <a:gd name="T40" fmla="*/ 0 w 38"/>
                  <a:gd name="T41" fmla="*/ 0 h 54"/>
                  <a:gd name="T42" fmla="*/ 0 w 38"/>
                  <a:gd name="T43" fmla="*/ 0 h 54"/>
                  <a:gd name="T44" fmla="*/ 0 w 38"/>
                  <a:gd name="T45" fmla="*/ 0 h 54"/>
                  <a:gd name="T46" fmla="*/ 0 w 38"/>
                  <a:gd name="T47" fmla="*/ 0 h 54"/>
                  <a:gd name="T48" fmla="*/ 0 w 38"/>
                  <a:gd name="T49" fmla="*/ 0 h 5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"/>
                  <a:gd name="T76" fmla="*/ 0 h 54"/>
                  <a:gd name="T77" fmla="*/ 38 w 38"/>
                  <a:gd name="T78" fmla="*/ 54 h 5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" h="54">
                    <a:moveTo>
                      <a:pt x="20" y="7"/>
                    </a:moveTo>
                    <a:lnTo>
                      <a:pt x="20" y="8"/>
                    </a:lnTo>
                    <a:lnTo>
                      <a:pt x="19" y="4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1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1" y="17"/>
                    </a:lnTo>
                    <a:lnTo>
                      <a:pt x="4" y="24"/>
                    </a:lnTo>
                    <a:lnTo>
                      <a:pt x="8" y="32"/>
                    </a:lnTo>
                    <a:lnTo>
                      <a:pt x="14" y="39"/>
                    </a:lnTo>
                    <a:lnTo>
                      <a:pt x="20" y="46"/>
                    </a:lnTo>
                    <a:lnTo>
                      <a:pt x="27" y="50"/>
                    </a:lnTo>
                    <a:lnTo>
                      <a:pt x="33" y="54"/>
                    </a:lnTo>
                    <a:lnTo>
                      <a:pt x="38" y="54"/>
                    </a:lnTo>
                    <a:lnTo>
                      <a:pt x="36" y="42"/>
                    </a:lnTo>
                    <a:lnTo>
                      <a:pt x="32" y="29"/>
                    </a:lnTo>
                    <a:lnTo>
                      <a:pt x="25" y="16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4" name="Freeform 549"/>
              <p:cNvSpPr/>
              <p:nvPr/>
            </p:nvSpPr>
            <p:spPr bwMode="auto">
              <a:xfrm>
                <a:off x="2636" y="2714"/>
                <a:ext cx="8" cy="6"/>
              </a:xfrm>
              <a:custGeom>
                <a:avLst/>
                <a:gdLst>
                  <a:gd name="T0" fmla="*/ 0 w 52"/>
                  <a:gd name="T1" fmla="*/ 0 h 36"/>
                  <a:gd name="T2" fmla="*/ 0 w 52"/>
                  <a:gd name="T3" fmla="*/ 0 h 36"/>
                  <a:gd name="T4" fmla="*/ 0 w 52"/>
                  <a:gd name="T5" fmla="*/ 0 h 36"/>
                  <a:gd name="T6" fmla="*/ 0 w 52"/>
                  <a:gd name="T7" fmla="*/ 0 h 36"/>
                  <a:gd name="T8" fmla="*/ 0 w 52"/>
                  <a:gd name="T9" fmla="*/ 0 h 36"/>
                  <a:gd name="T10" fmla="*/ 0 w 52"/>
                  <a:gd name="T11" fmla="*/ 0 h 36"/>
                  <a:gd name="T12" fmla="*/ 0 w 52"/>
                  <a:gd name="T13" fmla="*/ 0 h 36"/>
                  <a:gd name="T14" fmla="*/ 0 w 52"/>
                  <a:gd name="T15" fmla="*/ 0 h 36"/>
                  <a:gd name="T16" fmla="*/ 0 w 52"/>
                  <a:gd name="T17" fmla="*/ 0 h 36"/>
                  <a:gd name="T18" fmla="*/ 0 w 52"/>
                  <a:gd name="T19" fmla="*/ 0 h 36"/>
                  <a:gd name="T20" fmla="*/ 0 w 52"/>
                  <a:gd name="T21" fmla="*/ 0 h 36"/>
                  <a:gd name="T22" fmla="*/ 0 w 52"/>
                  <a:gd name="T23" fmla="*/ 0 h 36"/>
                  <a:gd name="T24" fmla="*/ 0 w 52"/>
                  <a:gd name="T25" fmla="*/ 0 h 36"/>
                  <a:gd name="T26" fmla="*/ 0 w 52"/>
                  <a:gd name="T27" fmla="*/ 0 h 36"/>
                  <a:gd name="T28" fmla="*/ 0 w 52"/>
                  <a:gd name="T29" fmla="*/ 0 h 36"/>
                  <a:gd name="T30" fmla="*/ 0 w 52"/>
                  <a:gd name="T31" fmla="*/ 0 h 36"/>
                  <a:gd name="T32" fmla="*/ 0 w 52"/>
                  <a:gd name="T33" fmla="*/ 0 h 36"/>
                  <a:gd name="T34" fmla="*/ 0 w 52"/>
                  <a:gd name="T35" fmla="*/ 0 h 36"/>
                  <a:gd name="T36" fmla="*/ 0 w 52"/>
                  <a:gd name="T37" fmla="*/ 0 h 36"/>
                  <a:gd name="T38" fmla="*/ 0 w 52"/>
                  <a:gd name="T39" fmla="*/ 0 h 36"/>
                  <a:gd name="T40" fmla="*/ 0 w 52"/>
                  <a:gd name="T41" fmla="*/ 0 h 36"/>
                  <a:gd name="T42" fmla="*/ 0 w 52"/>
                  <a:gd name="T43" fmla="*/ 0 h 36"/>
                  <a:gd name="T44" fmla="*/ 0 w 52"/>
                  <a:gd name="T45" fmla="*/ 0 h 36"/>
                  <a:gd name="T46" fmla="*/ 0 w 52"/>
                  <a:gd name="T47" fmla="*/ 0 h 36"/>
                  <a:gd name="T48" fmla="*/ 0 w 5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2"/>
                  <a:gd name="T76" fmla="*/ 0 h 36"/>
                  <a:gd name="T77" fmla="*/ 52 w 52"/>
                  <a:gd name="T78" fmla="*/ 36 h 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2" h="36">
                    <a:moveTo>
                      <a:pt x="41" y="27"/>
                    </a:moveTo>
                    <a:lnTo>
                      <a:pt x="46" y="24"/>
                    </a:lnTo>
                    <a:lnTo>
                      <a:pt x="51" y="21"/>
                    </a:lnTo>
                    <a:lnTo>
                      <a:pt x="52" y="16"/>
                    </a:lnTo>
                    <a:lnTo>
                      <a:pt x="52" y="12"/>
                    </a:lnTo>
                    <a:lnTo>
                      <a:pt x="50" y="6"/>
                    </a:lnTo>
                    <a:lnTo>
                      <a:pt x="46" y="2"/>
                    </a:lnTo>
                    <a:lnTo>
                      <a:pt x="41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29" y="1"/>
                    </a:lnTo>
                    <a:lnTo>
                      <a:pt x="21" y="4"/>
                    </a:lnTo>
                    <a:lnTo>
                      <a:pt x="13" y="8"/>
                    </a:lnTo>
                    <a:lnTo>
                      <a:pt x="6" y="15"/>
                    </a:lnTo>
                    <a:lnTo>
                      <a:pt x="3" y="22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4" y="33"/>
                    </a:lnTo>
                    <a:lnTo>
                      <a:pt x="9" y="36"/>
                    </a:lnTo>
                    <a:lnTo>
                      <a:pt x="13" y="36"/>
                    </a:lnTo>
                    <a:lnTo>
                      <a:pt x="18" y="36"/>
                    </a:lnTo>
                    <a:lnTo>
                      <a:pt x="24" y="33"/>
                    </a:lnTo>
                    <a:lnTo>
                      <a:pt x="30" y="32"/>
                    </a:lnTo>
                    <a:lnTo>
                      <a:pt x="36" y="3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5" name="Freeform 550"/>
              <p:cNvSpPr/>
              <p:nvPr/>
            </p:nvSpPr>
            <p:spPr bwMode="auto">
              <a:xfrm>
                <a:off x="2596" y="2704"/>
                <a:ext cx="33" cy="39"/>
              </a:xfrm>
              <a:custGeom>
                <a:avLst/>
                <a:gdLst>
                  <a:gd name="T0" fmla="*/ 0 w 198"/>
                  <a:gd name="T1" fmla="*/ 0 h 236"/>
                  <a:gd name="T2" fmla="*/ 0 w 198"/>
                  <a:gd name="T3" fmla="*/ 0 h 236"/>
                  <a:gd name="T4" fmla="*/ 0 w 198"/>
                  <a:gd name="T5" fmla="*/ 0 h 236"/>
                  <a:gd name="T6" fmla="*/ 0 w 198"/>
                  <a:gd name="T7" fmla="*/ 0 h 236"/>
                  <a:gd name="T8" fmla="*/ 0 w 198"/>
                  <a:gd name="T9" fmla="*/ 0 h 236"/>
                  <a:gd name="T10" fmla="*/ 0 w 198"/>
                  <a:gd name="T11" fmla="*/ 0 h 236"/>
                  <a:gd name="T12" fmla="*/ 0 w 198"/>
                  <a:gd name="T13" fmla="*/ 0 h 236"/>
                  <a:gd name="T14" fmla="*/ 0 w 198"/>
                  <a:gd name="T15" fmla="*/ 0 h 236"/>
                  <a:gd name="T16" fmla="*/ 0 w 198"/>
                  <a:gd name="T17" fmla="*/ 0 h 236"/>
                  <a:gd name="T18" fmla="*/ 0 w 198"/>
                  <a:gd name="T19" fmla="*/ 0 h 236"/>
                  <a:gd name="T20" fmla="*/ 0 w 198"/>
                  <a:gd name="T21" fmla="*/ 0 h 236"/>
                  <a:gd name="T22" fmla="*/ 0 w 198"/>
                  <a:gd name="T23" fmla="*/ 0 h 236"/>
                  <a:gd name="T24" fmla="*/ 0 w 198"/>
                  <a:gd name="T25" fmla="*/ 0 h 236"/>
                  <a:gd name="T26" fmla="*/ 0 w 198"/>
                  <a:gd name="T27" fmla="*/ 0 h 236"/>
                  <a:gd name="T28" fmla="*/ 0 w 198"/>
                  <a:gd name="T29" fmla="*/ 0 h 236"/>
                  <a:gd name="T30" fmla="*/ 0 w 198"/>
                  <a:gd name="T31" fmla="*/ 0 h 236"/>
                  <a:gd name="T32" fmla="*/ 0 w 198"/>
                  <a:gd name="T33" fmla="*/ 0 h 236"/>
                  <a:gd name="T34" fmla="*/ 0 w 198"/>
                  <a:gd name="T35" fmla="*/ 0 h 236"/>
                  <a:gd name="T36" fmla="*/ 0 w 198"/>
                  <a:gd name="T37" fmla="*/ 0 h 236"/>
                  <a:gd name="T38" fmla="*/ 0 w 198"/>
                  <a:gd name="T39" fmla="*/ 0 h 236"/>
                  <a:gd name="T40" fmla="*/ 0 w 198"/>
                  <a:gd name="T41" fmla="*/ 0 h 236"/>
                  <a:gd name="T42" fmla="*/ 0 w 198"/>
                  <a:gd name="T43" fmla="*/ 0 h 236"/>
                  <a:gd name="T44" fmla="*/ 0 w 198"/>
                  <a:gd name="T45" fmla="*/ 0 h 236"/>
                  <a:gd name="T46" fmla="*/ 0 w 198"/>
                  <a:gd name="T47" fmla="*/ 0 h 236"/>
                  <a:gd name="T48" fmla="*/ 0 w 198"/>
                  <a:gd name="T49" fmla="*/ 0 h 236"/>
                  <a:gd name="T50" fmla="*/ 0 w 198"/>
                  <a:gd name="T51" fmla="*/ 0 h 236"/>
                  <a:gd name="T52" fmla="*/ 0 w 198"/>
                  <a:gd name="T53" fmla="*/ 0 h 236"/>
                  <a:gd name="T54" fmla="*/ 0 w 198"/>
                  <a:gd name="T55" fmla="*/ 0 h 236"/>
                  <a:gd name="T56" fmla="*/ 0 w 198"/>
                  <a:gd name="T57" fmla="*/ 0 h 236"/>
                  <a:gd name="T58" fmla="*/ 0 w 198"/>
                  <a:gd name="T59" fmla="*/ 0 h 236"/>
                  <a:gd name="T60" fmla="*/ 0 w 198"/>
                  <a:gd name="T61" fmla="*/ 0 h 236"/>
                  <a:gd name="T62" fmla="*/ 0 w 198"/>
                  <a:gd name="T63" fmla="*/ 0 h 236"/>
                  <a:gd name="T64" fmla="*/ 0 w 198"/>
                  <a:gd name="T65" fmla="*/ 0 h 236"/>
                  <a:gd name="T66" fmla="*/ 0 w 198"/>
                  <a:gd name="T67" fmla="*/ 0 h 236"/>
                  <a:gd name="T68" fmla="*/ 0 w 198"/>
                  <a:gd name="T69" fmla="*/ 0 h 236"/>
                  <a:gd name="T70" fmla="*/ 0 w 198"/>
                  <a:gd name="T71" fmla="*/ 0 h 236"/>
                  <a:gd name="T72" fmla="*/ 0 w 198"/>
                  <a:gd name="T73" fmla="*/ 0 h 236"/>
                  <a:gd name="T74" fmla="*/ 0 w 198"/>
                  <a:gd name="T75" fmla="*/ 0 h 236"/>
                  <a:gd name="T76" fmla="*/ 0 w 198"/>
                  <a:gd name="T77" fmla="*/ 0 h 236"/>
                  <a:gd name="T78" fmla="*/ 0 w 198"/>
                  <a:gd name="T79" fmla="*/ 0 h 236"/>
                  <a:gd name="T80" fmla="*/ 0 w 198"/>
                  <a:gd name="T81" fmla="*/ 0 h 236"/>
                  <a:gd name="T82" fmla="*/ 0 w 198"/>
                  <a:gd name="T83" fmla="*/ 0 h 236"/>
                  <a:gd name="T84" fmla="*/ 0 w 198"/>
                  <a:gd name="T85" fmla="*/ 0 h 236"/>
                  <a:gd name="T86" fmla="*/ 0 w 198"/>
                  <a:gd name="T87" fmla="*/ 0 h 236"/>
                  <a:gd name="T88" fmla="*/ 0 w 198"/>
                  <a:gd name="T89" fmla="*/ 0 h 236"/>
                  <a:gd name="T90" fmla="*/ 0 w 198"/>
                  <a:gd name="T91" fmla="*/ 0 h 236"/>
                  <a:gd name="T92" fmla="*/ 0 w 198"/>
                  <a:gd name="T93" fmla="*/ 0 h 236"/>
                  <a:gd name="T94" fmla="*/ 0 w 198"/>
                  <a:gd name="T95" fmla="*/ 0 h 236"/>
                  <a:gd name="T96" fmla="*/ 0 w 198"/>
                  <a:gd name="T97" fmla="*/ 0 h 236"/>
                  <a:gd name="T98" fmla="*/ 0 w 198"/>
                  <a:gd name="T99" fmla="*/ 0 h 236"/>
                  <a:gd name="T100" fmla="*/ 0 w 198"/>
                  <a:gd name="T101" fmla="*/ 0 h 236"/>
                  <a:gd name="T102" fmla="*/ 0 w 198"/>
                  <a:gd name="T103" fmla="*/ 0 h 236"/>
                  <a:gd name="T104" fmla="*/ 0 w 198"/>
                  <a:gd name="T105" fmla="*/ 0 h 236"/>
                  <a:gd name="T106" fmla="*/ 0 w 198"/>
                  <a:gd name="T107" fmla="*/ 0 h 236"/>
                  <a:gd name="T108" fmla="*/ 0 w 198"/>
                  <a:gd name="T109" fmla="*/ 0 h 236"/>
                  <a:gd name="T110" fmla="*/ 0 w 198"/>
                  <a:gd name="T111" fmla="*/ 0 h 236"/>
                  <a:gd name="T112" fmla="*/ 0 w 198"/>
                  <a:gd name="T113" fmla="*/ 0 h 236"/>
                  <a:gd name="T114" fmla="*/ 0 w 198"/>
                  <a:gd name="T115" fmla="*/ 0 h 236"/>
                  <a:gd name="T116" fmla="*/ 0 w 198"/>
                  <a:gd name="T117" fmla="*/ 0 h 236"/>
                  <a:gd name="T118" fmla="*/ 0 w 198"/>
                  <a:gd name="T119" fmla="*/ 0 h 236"/>
                  <a:gd name="T120" fmla="*/ 0 w 198"/>
                  <a:gd name="T121" fmla="*/ 0 h 2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98"/>
                  <a:gd name="T184" fmla="*/ 0 h 236"/>
                  <a:gd name="T185" fmla="*/ 198 w 198"/>
                  <a:gd name="T186" fmla="*/ 236 h 2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98" h="236">
                    <a:moveTo>
                      <a:pt x="73" y="36"/>
                    </a:moveTo>
                    <a:lnTo>
                      <a:pt x="58" y="46"/>
                    </a:lnTo>
                    <a:lnTo>
                      <a:pt x="46" y="58"/>
                    </a:lnTo>
                    <a:lnTo>
                      <a:pt x="33" y="72"/>
                    </a:lnTo>
                    <a:lnTo>
                      <a:pt x="22" y="85"/>
                    </a:lnTo>
                    <a:lnTo>
                      <a:pt x="14" y="100"/>
                    </a:lnTo>
                    <a:lnTo>
                      <a:pt x="7" y="115"/>
                    </a:lnTo>
                    <a:lnTo>
                      <a:pt x="2" y="130"/>
                    </a:lnTo>
                    <a:lnTo>
                      <a:pt x="0" y="146"/>
                    </a:lnTo>
                    <a:lnTo>
                      <a:pt x="2" y="170"/>
                    </a:lnTo>
                    <a:lnTo>
                      <a:pt x="12" y="190"/>
                    </a:lnTo>
                    <a:lnTo>
                      <a:pt x="26" y="207"/>
                    </a:lnTo>
                    <a:lnTo>
                      <a:pt x="43" y="220"/>
                    </a:lnTo>
                    <a:lnTo>
                      <a:pt x="64" y="229"/>
                    </a:lnTo>
                    <a:lnTo>
                      <a:pt x="88" y="235"/>
                    </a:lnTo>
                    <a:lnTo>
                      <a:pt x="110" y="236"/>
                    </a:lnTo>
                    <a:lnTo>
                      <a:pt x="132" y="232"/>
                    </a:lnTo>
                    <a:lnTo>
                      <a:pt x="137" y="232"/>
                    </a:lnTo>
                    <a:lnTo>
                      <a:pt x="142" y="230"/>
                    </a:lnTo>
                    <a:lnTo>
                      <a:pt x="145" y="226"/>
                    </a:lnTo>
                    <a:lnTo>
                      <a:pt x="146" y="221"/>
                    </a:lnTo>
                    <a:lnTo>
                      <a:pt x="145" y="219"/>
                    </a:lnTo>
                    <a:lnTo>
                      <a:pt x="142" y="219"/>
                    </a:lnTo>
                    <a:lnTo>
                      <a:pt x="137" y="217"/>
                    </a:lnTo>
                    <a:lnTo>
                      <a:pt x="131" y="217"/>
                    </a:lnTo>
                    <a:lnTo>
                      <a:pt x="124" y="217"/>
                    </a:lnTo>
                    <a:lnTo>
                      <a:pt x="118" y="217"/>
                    </a:lnTo>
                    <a:lnTo>
                      <a:pt x="112" y="217"/>
                    </a:lnTo>
                    <a:lnTo>
                      <a:pt x="109" y="217"/>
                    </a:lnTo>
                    <a:lnTo>
                      <a:pt x="97" y="216"/>
                    </a:lnTo>
                    <a:lnTo>
                      <a:pt x="87" y="215"/>
                    </a:lnTo>
                    <a:lnTo>
                      <a:pt x="75" y="214"/>
                    </a:lnTo>
                    <a:lnTo>
                      <a:pt x="63" y="211"/>
                    </a:lnTo>
                    <a:lnTo>
                      <a:pt x="51" y="207"/>
                    </a:lnTo>
                    <a:lnTo>
                      <a:pt x="40" y="199"/>
                    </a:lnTo>
                    <a:lnTo>
                      <a:pt x="29" y="189"/>
                    </a:lnTo>
                    <a:lnTo>
                      <a:pt x="17" y="174"/>
                    </a:lnTo>
                    <a:lnTo>
                      <a:pt x="15" y="157"/>
                    </a:lnTo>
                    <a:lnTo>
                      <a:pt x="16" y="141"/>
                    </a:lnTo>
                    <a:lnTo>
                      <a:pt x="21" y="124"/>
                    </a:lnTo>
                    <a:lnTo>
                      <a:pt x="28" y="109"/>
                    </a:lnTo>
                    <a:lnTo>
                      <a:pt x="39" y="96"/>
                    </a:lnTo>
                    <a:lnTo>
                      <a:pt x="50" y="82"/>
                    </a:lnTo>
                    <a:lnTo>
                      <a:pt x="63" y="70"/>
                    </a:lnTo>
                    <a:lnTo>
                      <a:pt x="78" y="59"/>
                    </a:lnTo>
                    <a:lnTo>
                      <a:pt x="94" y="49"/>
                    </a:lnTo>
                    <a:lnTo>
                      <a:pt x="110" y="39"/>
                    </a:lnTo>
                    <a:lnTo>
                      <a:pt x="126" y="31"/>
                    </a:lnTo>
                    <a:lnTo>
                      <a:pt x="142" y="24"/>
                    </a:lnTo>
                    <a:lnTo>
                      <a:pt x="158" y="19"/>
                    </a:lnTo>
                    <a:lnTo>
                      <a:pt x="172" y="13"/>
                    </a:lnTo>
                    <a:lnTo>
                      <a:pt x="186" y="10"/>
                    </a:lnTo>
                    <a:lnTo>
                      <a:pt x="198" y="7"/>
                    </a:lnTo>
                    <a:lnTo>
                      <a:pt x="190" y="3"/>
                    </a:lnTo>
                    <a:lnTo>
                      <a:pt x="177" y="0"/>
                    </a:lnTo>
                    <a:lnTo>
                      <a:pt x="162" y="3"/>
                    </a:lnTo>
                    <a:lnTo>
                      <a:pt x="144" y="6"/>
                    </a:lnTo>
                    <a:lnTo>
                      <a:pt x="124" y="12"/>
                    </a:lnTo>
                    <a:lnTo>
                      <a:pt x="105" y="19"/>
                    </a:lnTo>
                    <a:lnTo>
                      <a:pt x="88" y="28"/>
                    </a:lnTo>
                    <a:lnTo>
                      <a:pt x="73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6" name="Freeform 551"/>
              <p:cNvSpPr/>
              <p:nvPr/>
            </p:nvSpPr>
            <p:spPr bwMode="auto">
              <a:xfrm>
                <a:off x="2652" y="2704"/>
                <a:ext cx="22" cy="30"/>
              </a:xfrm>
              <a:custGeom>
                <a:avLst/>
                <a:gdLst>
                  <a:gd name="T0" fmla="*/ 0 w 128"/>
                  <a:gd name="T1" fmla="*/ 0 h 183"/>
                  <a:gd name="T2" fmla="*/ 0 w 128"/>
                  <a:gd name="T3" fmla="*/ 0 h 183"/>
                  <a:gd name="T4" fmla="*/ 0 w 128"/>
                  <a:gd name="T5" fmla="*/ 0 h 183"/>
                  <a:gd name="T6" fmla="*/ 0 w 128"/>
                  <a:gd name="T7" fmla="*/ 0 h 183"/>
                  <a:gd name="T8" fmla="*/ 0 w 128"/>
                  <a:gd name="T9" fmla="*/ 0 h 183"/>
                  <a:gd name="T10" fmla="*/ 0 w 128"/>
                  <a:gd name="T11" fmla="*/ 0 h 183"/>
                  <a:gd name="T12" fmla="*/ 0 w 128"/>
                  <a:gd name="T13" fmla="*/ 0 h 183"/>
                  <a:gd name="T14" fmla="*/ 0 w 128"/>
                  <a:gd name="T15" fmla="*/ 0 h 183"/>
                  <a:gd name="T16" fmla="*/ 0 w 128"/>
                  <a:gd name="T17" fmla="*/ 0 h 183"/>
                  <a:gd name="T18" fmla="*/ 0 w 128"/>
                  <a:gd name="T19" fmla="*/ 0 h 183"/>
                  <a:gd name="T20" fmla="*/ 0 w 128"/>
                  <a:gd name="T21" fmla="*/ 0 h 183"/>
                  <a:gd name="T22" fmla="*/ 0 w 128"/>
                  <a:gd name="T23" fmla="*/ 0 h 183"/>
                  <a:gd name="T24" fmla="*/ 0 w 128"/>
                  <a:gd name="T25" fmla="*/ 0 h 183"/>
                  <a:gd name="T26" fmla="*/ 0 w 128"/>
                  <a:gd name="T27" fmla="*/ 0 h 183"/>
                  <a:gd name="T28" fmla="*/ 0 w 128"/>
                  <a:gd name="T29" fmla="*/ 0 h 183"/>
                  <a:gd name="T30" fmla="*/ 0 w 128"/>
                  <a:gd name="T31" fmla="*/ 0 h 183"/>
                  <a:gd name="T32" fmla="*/ 0 w 128"/>
                  <a:gd name="T33" fmla="*/ 0 h 183"/>
                  <a:gd name="T34" fmla="*/ 0 w 128"/>
                  <a:gd name="T35" fmla="*/ 0 h 183"/>
                  <a:gd name="T36" fmla="*/ 0 w 128"/>
                  <a:gd name="T37" fmla="*/ 0 h 183"/>
                  <a:gd name="T38" fmla="*/ 0 w 128"/>
                  <a:gd name="T39" fmla="*/ 0 h 183"/>
                  <a:gd name="T40" fmla="*/ 0 w 128"/>
                  <a:gd name="T41" fmla="*/ 0 h 183"/>
                  <a:gd name="T42" fmla="*/ 0 w 128"/>
                  <a:gd name="T43" fmla="*/ 0 h 183"/>
                  <a:gd name="T44" fmla="*/ 0 w 128"/>
                  <a:gd name="T45" fmla="*/ 0 h 183"/>
                  <a:gd name="T46" fmla="*/ 0 w 128"/>
                  <a:gd name="T47" fmla="*/ 0 h 183"/>
                  <a:gd name="T48" fmla="*/ 0 w 128"/>
                  <a:gd name="T49" fmla="*/ 0 h 183"/>
                  <a:gd name="T50" fmla="*/ 0 w 128"/>
                  <a:gd name="T51" fmla="*/ 0 h 183"/>
                  <a:gd name="T52" fmla="*/ 0 w 128"/>
                  <a:gd name="T53" fmla="*/ 0 h 183"/>
                  <a:gd name="T54" fmla="*/ 0 w 128"/>
                  <a:gd name="T55" fmla="*/ 0 h 183"/>
                  <a:gd name="T56" fmla="*/ 0 w 128"/>
                  <a:gd name="T57" fmla="*/ 0 h 183"/>
                  <a:gd name="T58" fmla="*/ 0 w 128"/>
                  <a:gd name="T59" fmla="*/ 0 h 183"/>
                  <a:gd name="T60" fmla="*/ 0 w 128"/>
                  <a:gd name="T61" fmla="*/ 0 h 183"/>
                  <a:gd name="T62" fmla="*/ 0 w 128"/>
                  <a:gd name="T63" fmla="*/ 0 h 183"/>
                  <a:gd name="T64" fmla="*/ 0 w 128"/>
                  <a:gd name="T65" fmla="*/ 0 h 183"/>
                  <a:gd name="T66" fmla="*/ 0 w 128"/>
                  <a:gd name="T67" fmla="*/ 0 h 183"/>
                  <a:gd name="T68" fmla="*/ 0 w 128"/>
                  <a:gd name="T69" fmla="*/ 0 h 183"/>
                  <a:gd name="T70" fmla="*/ 0 w 128"/>
                  <a:gd name="T71" fmla="*/ 0 h 183"/>
                  <a:gd name="T72" fmla="*/ 0 w 128"/>
                  <a:gd name="T73" fmla="*/ 0 h 183"/>
                  <a:gd name="T74" fmla="*/ 0 w 128"/>
                  <a:gd name="T75" fmla="*/ 0 h 183"/>
                  <a:gd name="T76" fmla="*/ 0 w 128"/>
                  <a:gd name="T77" fmla="*/ 0 h 183"/>
                  <a:gd name="T78" fmla="*/ 0 w 128"/>
                  <a:gd name="T79" fmla="*/ 0 h 183"/>
                  <a:gd name="T80" fmla="*/ 0 w 128"/>
                  <a:gd name="T81" fmla="*/ 0 h 18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28"/>
                  <a:gd name="T124" fmla="*/ 0 h 183"/>
                  <a:gd name="T125" fmla="*/ 128 w 128"/>
                  <a:gd name="T126" fmla="*/ 183 h 18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28" h="183">
                    <a:moveTo>
                      <a:pt x="108" y="61"/>
                    </a:moveTo>
                    <a:lnTo>
                      <a:pt x="111" y="80"/>
                    </a:lnTo>
                    <a:lnTo>
                      <a:pt x="109" y="97"/>
                    </a:lnTo>
                    <a:lnTo>
                      <a:pt x="101" y="110"/>
                    </a:lnTo>
                    <a:lnTo>
                      <a:pt x="89" y="123"/>
                    </a:lnTo>
                    <a:lnTo>
                      <a:pt x="75" y="134"/>
                    </a:lnTo>
                    <a:lnTo>
                      <a:pt x="60" y="145"/>
                    </a:lnTo>
                    <a:lnTo>
                      <a:pt x="43" y="156"/>
                    </a:lnTo>
                    <a:lnTo>
                      <a:pt x="29" y="167"/>
                    </a:lnTo>
                    <a:lnTo>
                      <a:pt x="27" y="170"/>
                    </a:lnTo>
                    <a:lnTo>
                      <a:pt x="26" y="172"/>
                    </a:lnTo>
                    <a:lnTo>
                      <a:pt x="26" y="176"/>
                    </a:lnTo>
                    <a:lnTo>
                      <a:pt x="28" y="179"/>
                    </a:lnTo>
                    <a:lnTo>
                      <a:pt x="30" y="182"/>
                    </a:lnTo>
                    <a:lnTo>
                      <a:pt x="34" y="183"/>
                    </a:lnTo>
                    <a:lnTo>
                      <a:pt x="37" y="183"/>
                    </a:lnTo>
                    <a:lnTo>
                      <a:pt x="41" y="182"/>
                    </a:lnTo>
                    <a:lnTo>
                      <a:pt x="58" y="171"/>
                    </a:lnTo>
                    <a:lnTo>
                      <a:pt x="76" y="160"/>
                    </a:lnTo>
                    <a:lnTo>
                      <a:pt x="92" y="147"/>
                    </a:lnTo>
                    <a:lnTo>
                      <a:pt x="108" y="132"/>
                    </a:lnTo>
                    <a:lnTo>
                      <a:pt x="118" y="116"/>
                    </a:lnTo>
                    <a:lnTo>
                      <a:pt x="125" y="98"/>
                    </a:lnTo>
                    <a:lnTo>
                      <a:pt x="128" y="78"/>
                    </a:lnTo>
                    <a:lnTo>
                      <a:pt x="123" y="58"/>
                    </a:lnTo>
                    <a:lnTo>
                      <a:pt x="112" y="41"/>
                    </a:lnTo>
                    <a:lnTo>
                      <a:pt x="98" y="28"/>
                    </a:lnTo>
                    <a:lnTo>
                      <a:pt x="80" y="16"/>
                    </a:lnTo>
                    <a:lnTo>
                      <a:pt x="61" y="8"/>
                    </a:lnTo>
                    <a:lnTo>
                      <a:pt x="41" y="2"/>
                    </a:lnTo>
                    <a:lnTo>
                      <a:pt x="23" y="0"/>
                    </a:lnTo>
                    <a:lnTo>
                      <a:pt x="9" y="1"/>
                    </a:lnTo>
                    <a:lnTo>
                      <a:pt x="0" y="6"/>
                    </a:lnTo>
                    <a:lnTo>
                      <a:pt x="16" y="10"/>
                    </a:lnTo>
                    <a:lnTo>
                      <a:pt x="33" y="14"/>
                    </a:lnTo>
                    <a:lnTo>
                      <a:pt x="48" y="17"/>
                    </a:lnTo>
                    <a:lnTo>
                      <a:pt x="63" y="22"/>
                    </a:lnTo>
                    <a:lnTo>
                      <a:pt x="77" y="28"/>
                    </a:lnTo>
                    <a:lnTo>
                      <a:pt x="90" y="36"/>
                    </a:lnTo>
                    <a:lnTo>
                      <a:pt x="101" y="46"/>
                    </a:lnTo>
                    <a:lnTo>
                      <a:pt x="108" y="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7" name="Freeform 552"/>
              <p:cNvSpPr/>
              <p:nvPr/>
            </p:nvSpPr>
            <p:spPr bwMode="auto">
              <a:xfrm>
                <a:off x="2575" y="2697"/>
                <a:ext cx="53" cy="63"/>
              </a:xfrm>
              <a:custGeom>
                <a:avLst/>
                <a:gdLst>
                  <a:gd name="T0" fmla="*/ 0 w 323"/>
                  <a:gd name="T1" fmla="*/ 0 h 379"/>
                  <a:gd name="T2" fmla="*/ 0 w 323"/>
                  <a:gd name="T3" fmla="*/ 0 h 379"/>
                  <a:gd name="T4" fmla="*/ 0 w 323"/>
                  <a:gd name="T5" fmla="*/ 0 h 379"/>
                  <a:gd name="T6" fmla="*/ 0 w 323"/>
                  <a:gd name="T7" fmla="*/ 0 h 379"/>
                  <a:gd name="T8" fmla="*/ 0 w 323"/>
                  <a:gd name="T9" fmla="*/ 0 h 379"/>
                  <a:gd name="T10" fmla="*/ 0 w 323"/>
                  <a:gd name="T11" fmla="*/ 0 h 379"/>
                  <a:gd name="T12" fmla="*/ 0 w 323"/>
                  <a:gd name="T13" fmla="*/ 0 h 379"/>
                  <a:gd name="T14" fmla="*/ 0 w 323"/>
                  <a:gd name="T15" fmla="*/ 0 h 379"/>
                  <a:gd name="T16" fmla="*/ 0 w 323"/>
                  <a:gd name="T17" fmla="*/ 0 h 379"/>
                  <a:gd name="T18" fmla="*/ 0 w 323"/>
                  <a:gd name="T19" fmla="*/ 0 h 379"/>
                  <a:gd name="T20" fmla="*/ 0 w 323"/>
                  <a:gd name="T21" fmla="*/ 0 h 379"/>
                  <a:gd name="T22" fmla="*/ 0 w 323"/>
                  <a:gd name="T23" fmla="*/ 0 h 379"/>
                  <a:gd name="T24" fmla="*/ 0 w 323"/>
                  <a:gd name="T25" fmla="*/ 0 h 379"/>
                  <a:gd name="T26" fmla="*/ 0 w 323"/>
                  <a:gd name="T27" fmla="*/ 0 h 379"/>
                  <a:gd name="T28" fmla="*/ 0 w 323"/>
                  <a:gd name="T29" fmla="*/ 0 h 379"/>
                  <a:gd name="T30" fmla="*/ 0 w 323"/>
                  <a:gd name="T31" fmla="*/ 0 h 379"/>
                  <a:gd name="T32" fmla="*/ 0 w 323"/>
                  <a:gd name="T33" fmla="*/ 0 h 379"/>
                  <a:gd name="T34" fmla="*/ 0 w 323"/>
                  <a:gd name="T35" fmla="*/ 0 h 379"/>
                  <a:gd name="T36" fmla="*/ 0 w 323"/>
                  <a:gd name="T37" fmla="*/ 0 h 379"/>
                  <a:gd name="T38" fmla="*/ 0 w 323"/>
                  <a:gd name="T39" fmla="*/ 0 h 379"/>
                  <a:gd name="T40" fmla="*/ 0 w 323"/>
                  <a:gd name="T41" fmla="*/ 0 h 379"/>
                  <a:gd name="T42" fmla="*/ 0 w 323"/>
                  <a:gd name="T43" fmla="*/ 0 h 379"/>
                  <a:gd name="T44" fmla="*/ 0 w 323"/>
                  <a:gd name="T45" fmla="*/ 0 h 379"/>
                  <a:gd name="T46" fmla="*/ 0 w 323"/>
                  <a:gd name="T47" fmla="*/ 0 h 379"/>
                  <a:gd name="T48" fmla="*/ 0 w 323"/>
                  <a:gd name="T49" fmla="*/ 0 h 379"/>
                  <a:gd name="T50" fmla="*/ 0 w 323"/>
                  <a:gd name="T51" fmla="*/ 0 h 379"/>
                  <a:gd name="T52" fmla="*/ 0 w 323"/>
                  <a:gd name="T53" fmla="*/ 0 h 379"/>
                  <a:gd name="T54" fmla="*/ 0 w 323"/>
                  <a:gd name="T55" fmla="*/ 0 h 379"/>
                  <a:gd name="T56" fmla="*/ 0 w 323"/>
                  <a:gd name="T57" fmla="*/ 0 h 379"/>
                  <a:gd name="T58" fmla="*/ 0 w 323"/>
                  <a:gd name="T59" fmla="*/ 0 h 379"/>
                  <a:gd name="T60" fmla="*/ 0 w 323"/>
                  <a:gd name="T61" fmla="*/ 0 h 379"/>
                  <a:gd name="T62" fmla="*/ 0 w 323"/>
                  <a:gd name="T63" fmla="*/ 0 h 379"/>
                  <a:gd name="T64" fmla="*/ 0 w 323"/>
                  <a:gd name="T65" fmla="*/ 0 h 379"/>
                  <a:gd name="T66" fmla="*/ 0 w 323"/>
                  <a:gd name="T67" fmla="*/ 0 h 379"/>
                  <a:gd name="T68" fmla="*/ 0 w 323"/>
                  <a:gd name="T69" fmla="*/ 0 h 379"/>
                  <a:gd name="T70" fmla="*/ 0 w 323"/>
                  <a:gd name="T71" fmla="*/ 0 h 379"/>
                  <a:gd name="T72" fmla="*/ 0 w 323"/>
                  <a:gd name="T73" fmla="*/ 0 h 379"/>
                  <a:gd name="T74" fmla="*/ 0 w 323"/>
                  <a:gd name="T75" fmla="*/ 0 h 379"/>
                  <a:gd name="T76" fmla="*/ 0 w 323"/>
                  <a:gd name="T77" fmla="*/ 0 h 379"/>
                  <a:gd name="T78" fmla="*/ 0 w 323"/>
                  <a:gd name="T79" fmla="*/ 0 h 379"/>
                  <a:gd name="T80" fmla="*/ 0 w 323"/>
                  <a:gd name="T81" fmla="*/ 0 h 379"/>
                  <a:gd name="T82" fmla="*/ 0 w 323"/>
                  <a:gd name="T83" fmla="*/ 0 h 379"/>
                  <a:gd name="T84" fmla="*/ 0 w 323"/>
                  <a:gd name="T85" fmla="*/ 0 h 379"/>
                  <a:gd name="T86" fmla="*/ 0 w 323"/>
                  <a:gd name="T87" fmla="*/ 0 h 37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23"/>
                  <a:gd name="T133" fmla="*/ 0 h 379"/>
                  <a:gd name="T134" fmla="*/ 323 w 323"/>
                  <a:gd name="T135" fmla="*/ 379 h 37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23" h="379">
                    <a:moveTo>
                      <a:pt x="126" y="50"/>
                    </a:moveTo>
                    <a:lnTo>
                      <a:pt x="101" y="70"/>
                    </a:lnTo>
                    <a:lnTo>
                      <a:pt x="76" y="92"/>
                    </a:lnTo>
                    <a:lnTo>
                      <a:pt x="54" y="115"/>
                    </a:lnTo>
                    <a:lnTo>
                      <a:pt x="34" y="140"/>
                    </a:lnTo>
                    <a:lnTo>
                      <a:pt x="18" y="167"/>
                    </a:lnTo>
                    <a:lnTo>
                      <a:pt x="6" y="196"/>
                    </a:lnTo>
                    <a:lnTo>
                      <a:pt x="0" y="227"/>
                    </a:lnTo>
                    <a:lnTo>
                      <a:pt x="1" y="259"/>
                    </a:lnTo>
                    <a:lnTo>
                      <a:pt x="4" y="267"/>
                    </a:lnTo>
                    <a:lnTo>
                      <a:pt x="7" y="277"/>
                    </a:lnTo>
                    <a:lnTo>
                      <a:pt x="11" y="283"/>
                    </a:lnTo>
                    <a:lnTo>
                      <a:pt x="15" y="291"/>
                    </a:lnTo>
                    <a:lnTo>
                      <a:pt x="21" y="298"/>
                    </a:lnTo>
                    <a:lnTo>
                      <a:pt x="27" y="305"/>
                    </a:lnTo>
                    <a:lnTo>
                      <a:pt x="34" y="311"/>
                    </a:lnTo>
                    <a:lnTo>
                      <a:pt x="41" y="316"/>
                    </a:lnTo>
                    <a:lnTo>
                      <a:pt x="57" y="325"/>
                    </a:lnTo>
                    <a:lnTo>
                      <a:pt x="72" y="333"/>
                    </a:lnTo>
                    <a:lnTo>
                      <a:pt x="87" y="340"/>
                    </a:lnTo>
                    <a:lnTo>
                      <a:pt x="103" y="345"/>
                    </a:lnTo>
                    <a:lnTo>
                      <a:pt x="120" y="351"/>
                    </a:lnTo>
                    <a:lnTo>
                      <a:pt x="136" y="356"/>
                    </a:lnTo>
                    <a:lnTo>
                      <a:pt x="153" y="360"/>
                    </a:lnTo>
                    <a:lnTo>
                      <a:pt x="169" y="364"/>
                    </a:lnTo>
                    <a:lnTo>
                      <a:pt x="187" y="367"/>
                    </a:lnTo>
                    <a:lnTo>
                      <a:pt x="204" y="370"/>
                    </a:lnTo>
                    <a:lnTo>
                      <a:pt x="221" y="372"/>
                    </a:lnTo>
                    <a:lnTo>
                      <a:pt x="238" y="374"/>
                    </a:lnTo>
                    <a:lnTo>
                      <a:pt x="256" y="375"/>
                    </a:lnTo>
                    <a:lnTo>
                      <a:pt x="273" y="376"/>
                    </a:lnTo>
                    <a:lnTo>
                      <a:pt x="290" y="378"/>
                    </a:lnTo>
                    <a:lnTo>
                      <a:pt x="307" y="379"/>
                    </a:lnTo>
                    <a:lnTo>
                      <a:pt x="312" y="379"/>
                    </a:lnTo>
                    <a:lnTo>
                      <a:pt x="317" y="375"/>
                    </a:lnTo>
                    <a:lnTo>
                      <a:pt x="320" y="372"/>
                    </a:lnTo>
                    <a:lnTo>
                      <a:pt x="323" y="366"/>
                    </a:lnTo>
                    <a:lnTo>
                      <a:pt x="323" y="360"/>
                    </a:lnTo>
                    <a:lnTo>
                      <a:pt x="320" y="356"/>
                    </a:lnTo>
                    <a:lnTo>
                      <a:pt x="316" y="352"/>
                    </a:lnTo>
                    <a:lnTo>
                      <a:pt x="311" y="351"/>
                    </a:lnTo>
                    <a:lnTo>
                      <a:pt x="295" y="351"/>
                    </a:lnTo>
                    <a:lnTo>
                      <a:pt x="279" y="351"/>
                    </a:lnTo>
                    <a:lnTo>
                      <a:pt x="263" y="350"/>
                    </a:lnTo>
                    <a:lnTo>
                      <a:pt x="248" y="349"/>
                    </a:lnTo>
                    <a:lnTo>
                      <a:pt x="231" y="348"/>
                    </a:lnTo>
                    <a:lnTo>
                      <a:pt x="215" y="345"/>
                    </a:lnTo>
                    <a:lnTo>
                      <a:pt x="200" y="343"/>
                    </a:lnTo>
                    <a:lnTo>
                      <a:pt x="183" y="341"/>
                    </a:lnTo>
                    <a:lnTo>
                      <a:pt x="168" y="337"/>
                    </a:lnTo>
                    <a:lnTo>
                      <a:pt x="151" y="334"/>
                    </a:lnTo>
                    <a:lnTo>
                      <a:pt x="136" y="329"/>
                    </a:lnTo>
                    <a:lnTo>
                      <a:pt x="121" y="325"/>
                    </a:lnTo>
                    <a:lnTo>
                      <a:pt x="106" y="320"/>
                    </a:lnTo>
                    <a:lnTo>
                      <a:pt x="92" y="313"/>
                    </a:lnTo>
                    <a:lnTo>
                      <a:pt x="76" y="306"/>
                    </a:lnTo>
                    <a:lnTo>
                      <a:pt x="62" y="300"/>
                    </a:lnTo>
                    <a:lnTo>
                      <a:pt x="51" y="291"/>
                    </a:lnTo>
                    <a:lnTo>
                      <a:pt x="41" y="280"/>
                    </a:lnTo>
                    <a:lnTo>
                      <a:pt x="35" y="269"/>
                    </a:lnTo>
                    <a:lnTo>
                      <a:pt x="31" y="255"/>
                    </a:lnTo>
                    <a:lnTo>
                      <a:pt x="31" y="239"/>
                    </a:lnTo>
                    <a:lnTo>
                      <a:pt x="33" y="218"/>
                    </a:lnTo>
                    <a:lnTo>
                      <a:pt x="38" y="197"/>
                    </a:lnTo>
                    <a:lnTo>
                      <a:pt x="42" y="182"/>
                    </a:lnTo>
                    <a:lnTo>
                      <a:pt x="51" y="165"/>
                    </a:lnTo>
                    <a:lnTo>
                      <a:pt x="60" y="150"/>
                    </a:lnTo>
                    <a:lnTo>
                      <a:pt x="68" y="136"/>
                    </a:lnTo>
                    <a:lnTo>
                      <a:pt x="79" y="124"/>
                    </a:lnTo>
                    <a:lnTo>
                      <a:pt x="89" y="111"/>
                    </a:lnTo>
                    <a:lnTo>
                      <a:pt x="101" y="100"/>
                    </a:lnTo>
                    <a:lnTo>
                      <a:pt x="114" y="88"/>
                    </a:lnTo>
                    <a:lnTo>
                      <a:pt x="129" y="76"/>
                    </a:lnTo>
                    <a:lnTo>
                      <a:pt x="144" y="64"/>
                    </a:lnTo>
                    <a:lnTo>
                      <a:pt x="162" y="53"/>
                    </a:lnTo>
                    <a:lnTo>
                      <a:pt x="181" y="41"/>
                    </a:lnTo>
                    <a:lnTo>
                      <a:pt x="201" y="31"/>
                    </a:lnTo>
                    <a:lnTo>
                      <a:pt x="219" y="22"/>
                    </a:lnTo>
                    <a:lnTo>
                      <a:pt x="237" y="14"/>
                    </a:lnTo>
                    <a:lnTo>
                      <a:pt x="253" y="7"/>
                    </a:lnTo>
                    <a:lnTo>
                      <a:pt x="268" y="1"/>
                    </a:lnTo>
                    <a:lnTo>
                      <a:pt x="255" y="0"/>
                    </a:lnTo>
                    <a:lnTo>
                      <a:pt x="238" y="1"/>
                    </a:lnTo>
                    <a:lnTo>
                      <a:pt x="221" y="5"/>
                    </a:lnTo>
                    <a:lnTo>
                      <a:pt x="201" y="11"/>
                    </a:lnTo>
                    <a:lnTo>
                      <a:pt x="181" y="19"/>
                    </a:lnTo>
                    <a:lnTo>
                      <a:pt x="161" y="28"/>
                    </a:lnTo>
                    <a:lnTo>
                      <a:pt x="142" y="39"/>
                    </a:lnTo>
                    <a:lnTo>
                      <a:pt x="126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8" name="Freeform 553"/>
              <p:cNvSpPr/>
              <p:nvPr/>
            </p:nvSpPr>
            <p:spPr bwMode="auto">
              <a:xfrm>
                <a:off x="2650" y="2695"/>
                <a:ext cx="47" cy="42"/>
              </a:xfrm>
              <a:custGeom>
                <a:avLst/>
                <a:gdLst>
                  <a:gd name="T0" fmla="*/ 0 w 282"/>
                  <a:gd name="T1" fmla="*/ 0 h 253"/>
                  <a:gd name="T2" fmla="*/ 0 w 282"/>
                  <a:gd name="T3" fmla="*/ 0 h 253"/>
                  <a:gd name="T4" fmla="*/ 0 w 282"/>
                  <a:gd name="T5" fmla="*/ 0 h 253"/>
                  <a:gd name="T6" fmla="*/ 0 w 282"/>
                  <a:gd name="T7" fmla="*/ 0 h 253"/>
                  <a:gd name="T8" fmla="*/ 0 w 282"/>
                  <a:gd name="T9" fmla="*/ 0 h 253"/>
                  <a:gd name="T10" fmla="*/ 0 w 282"/>
                  <a:gd name="T11" fmla="*/ 0 h 253"/>
                  <a:gd name="T12" fmla="*/ 0 w 282"/>
                  <a:gd name="T13" fmla="*/ 0 h 253"/>
                  <a:gd name="T14" fmla="*/ 0 w 282"/>
                  <a:gd name="T15" fmla="*/ 0 h 253"/>
                  <a:gd name="T16" fmla="*/ 0 w 282"/>
                  <a:gd name="T17" fmla="*/ 0 h 253"/>
                  <a:gd name="T18" fmla="*/ 0 w 282"/>
                  <a:gd name="T19" fmla="*/ 0 h 253"/>
                  <a:gd name="T20" fmla="*/ 0 w 282"/>
                  <a:gd name="T21" fmla="*/ 0 h 253"/>
                  <a:gd name="T22" fmla="*/ 0 w 282"/>
                  <a:gd name="T23" fmla="*/ 0 h 253"/>
                  <a:gd name="T24" fmla="*/ 0 w 282"/>
                  <a:gd name="T25" fmla="*/ 0 h 253"/>
                  <a:gd name="T26" fmla="*/ 0 w 282"/>
                  <a:gd name="T27" fmla="*/ 0 h 253"/>
                  <a:gd name="T28" fmla="*/ 0 w 282"/>
                  <a:gd name="T29" fmla="*/ 0 h 253"/>
                  <a:gd name="T30" fmla="*/ 0 w 282"/>
                  <a:gd name="T31" fmla="*/ 0 h 253"/>
                  <a:gd name="T32" fmla="*/ 0 w 282"/>
                  <a:gd name="T33" fmla="*/ 0 h 253"/>
                  <a:gd name="T34" fmla="*/ 0 w 282"/>
                  <a:gd name="T35" fmla="*/ 0 h 253"/>
                  <a:gd name="T36" fmla="*/ 0 w 282"/>
                  <a:gd name="T37" fmla="*/ 0 h 253"/>
                  <a:gd name="T38" fmla="*/ 0 w 282"/>
                  <a:gd name="T39" fmla="*/ 0 h 253"/>
                  <a:gd name="T40" fmla="*/ 0 w 282"/>
                  <a:gd name="T41" fmla="*/ 0 h 253"/>
                  <a:gd name="T42" fmla="*/ 0 w 282"/>
                  <a:gd name="T43" fmla="*/ 0 h 253"/>
                  <a:gd name="T44" fmla="*/ 0 w 282"/>
                  <a:gd name="T45" fmla="*/ 0 h 253"/>
                  <a:gd name="T46" fmla="*/ 0 w 282"/>
                  <a:gd name="T47" fmla="*/ 0 h 253"/>
                  <a:gd name="T48" fmla="*/ 0 w 282"/>
                  <a:gd name="T49" fmla="*/ 0 h 253"/>
                  <a:gd name="T50" fmla="*/ 0 w 282"/>
                  <a:gd name="T51" fmla="*/ 0 h 253"/>
                  <a:gd name="T52" fmla="*/ 0 w 282"/>
                  <a:gd name="T53" fmla="*/ 0 h 253"/>
                  <a:gd name="T54" fmla="*/ 0 w 282"/>
                  <a:gd name="T55" fmla="*/ 0 h 253"/>
                  <a:gd name="T56" fmla="*/ 0 w 282"/>
                  <a:gd name="T57" fmla="*/ 0 h 253"/>
                  <a:gd name="T58" fmla="*/ 0 w 282"/>
                  <a:gd name="T59" fmla="*/ 0 h 253"/>
                  <a:gd name="T60" fmla="*/ 0 w 282"/>
                  <a:gd name="T61" fmla="*/ 0 h 253"/>
                  <a:gd name="T62" fmla="*/ 0 w 282"/>
                  <a:gd name="T63" fmla="*/ 0 h 253"/>
                  <a:gd name="T64" fmla="*/ 0 w 282"/>
                  <a:gd name="T65" fmla="*/ 0 h 253"/>
                  <a:gd name="T66" fmla="*/ 0 w 282"/>
                  <a:gd name="T67" fmla="*/ 0 h 253"/>
                  <a:gd name="T68" fmla="*/ 0 w 282"/>
                  <a:gd name="T69" fmla="*/ 0 h 253"/>
                  <a:gd name="T70" fmla="*/ 0 w 282"/>
                  <a:gd name="T71" fmla="*/ 0 h 253"/>
                  <a:gd name="T72" fmla="*/ 0 w 282"/>
                  <a:gd name="T73" fmla="*/ 0 h 253"/>
                  <a:gd name="T74" fmla="*/ 0 w 282"/>
                  <a:gd name="T75" fmla="*/ 0 h 253"/>
                  <a:gd name="T76" fmla="*/ 0 w 282"/>
                  <a:gd name="T77" fmla="*/ 0 h 253"/>
                  <a:gd name="T78" fmla="*/ 0 w 282"/>
                  <a:gd name="T79" fmla="*/ 0 h 253"/>
                  <a:gd name="T80" fmla="*/ 0 w 282"/>
                  <a:gd name="T81" fmla="*/ 0 h 253"/>
                  <a:gd name="T82" fmla="*/ 0 w 282"/>
                  <a:gd name="T83" fmla="*/ 0 h 253"/>
                  <a:gd name="T84" fmla="*/ 0 w 282"/>
                  <a:gd name="T85" fmla="*/ 0 h 253"/>
                  <a:gd name="T86" fmla="*/ 0 w 282"/>
                  <a:gd name="T87" fmla="*/ 0 h 253"/>
                  <a:gd name="T88" fmla="*/ 0 w 282"/>
                  <a:gd name="T89" fmla="*/ 0 h 253"/>
                  <a:gd name="T90" fmla="*/ 0 w 282"/>
                  <a:gd name="T91" fmla="*/ 0 h 253"/>
                  <a:gd name="T92" fmla="*/ 0 w 282"/>
                  <a:gd name="T93" fmla="*/ 0 h 253"/>
                  <a:gd name="T94" fmla="*/ 0 w 282"/>
                  <a:gd name="T95" fmla="*/ 0 h 253"/>
                  <a:gd name="T96" fmla="*/ 0 w 282"/>
                  <a:gd name="T97" fmla="*/ 0 h 253"/>
                  <a:gd name="T98" fmla="*/ 0 w 282"/>
                  <a:gd name="T99" fmla="*/ 0 h 253"/>
                  <a:gd name="T100" fmla="*/ 0 w 282"/>
                  <a:gd name="T101" fmla="*/ 0 h 253"/>
                  <a:gd name="T102" fmla="*/ 0 w 282"/>
                  <a:gd name="T103" fmla="*/ 0 h 253"/>
                  <a:gd name="T104" fmla="*/ 0 w 282"/>
                  <a:gd name="T105" fmla="*/ 0 h 253"/>
                  <a:gd name="T106" fmla="*/ 0 w 282"/>
                  <a:gd name="T107" fmla="*/ 0 h 253"/>
                  <a:gd name="T108" fmla="*/ 0 w 282"/>
                  <a:gd name="T109" fmla="*/ 0 h 253"/>
                  <a:gd name="T110" fmla="*/ 0 w 282"/>
                  <a:gd name="T111" fmla="*/ 0 h 253"/>
                  <a:gd name="T112" fmla="*/ 0 w 282"/>
                  <a:gd name="T113" fmla="*/ 0 h 253"/>
                  <a:gd name="T114" fmla="*/ 0 w 282"/>
                  <a:gd name="T115" fmla="*/ 0 h 253"/>
                  <a:gd name="T116" fmla="*/ 0 w 282"/>
                  <a:gd name="T117" fmla="*/ 0 h 253"/>
                  <a:gd name="T118" fmla="*/ 0 w 282"/>
                  <a:gd name="T119" fmla="*/ 0 h 253"/>
                  <a:gd name="T120" fmla="*/ 0 w 282"/>
                  <a:gd name="T121" fmla="*/ 0 h 25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82"/>
                  <a:gd name="T184" fmla="*/ 0 h 253"/>
                  <a:gd name="T185" fmla="*/ 282 w 282"/>
                  <a:gd name="T186" fmla="*/ 253 h 253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82" h="253">
                    <a:moveTo>
                      <a:pt x="235" y="78"/>
                    </a:moveTo>
                    <a:lnTo>
                      <a:pt x="248" y="92"/>
                    </a:lnTo>
                    <a:lnTo>
                      <a:pt x="255" y="108"/>
                    </a:lnTo>
                    <a:lnTo>
                      <a:pt x="259" y="125"/>
                    </a:lnTo>
                    <a:lnTo>
                      <a:pt x="259" y="144"/>
                    </a:lnTo>
                    <a:lnTo>
                      <a:pt x="257" y="159"/>
                    </a:lnTo>
                    <a:lnTo>
                      <a:pt x="252" y="171"/>
                    </a:lnTo>
                    <a:lnTo>
                      <a:pt x="244" y="184"/>
                    </a:lnTo>
                    <a:lnTo>
                      <a:pt x="236" y="194"/>
                    </a:lnTo>
                    <a:lnTo>
                      <a:pt x="225" y="206"/>
                    </a:lnTo>
                    <a:lnTo>
                      <a:pt x="215" y="215"/>
                    </a:lnTo>
                    <a:lnTo>
                      <a:pt x="204" y="225"/>
                    </a:lnTo>
                    <a:lnTo>
                      <a:pt x="194" y="236"/>
                    </a:lnTo>
                    <a:lnTo>
                      <a:pt x="191" y="239"/>
                    </a:lnTo>
                    <a:lnTo>
                      <a:pt x="190" y="242"/>
                    </a:lnTo>
                    <a:lnTo>
                      <a:pt x="191" y="246"/>
                    </a:lnTo>
                    <a:lnTo>
                      <a:pt x="194" y="249"/>
                    </a:lnTo>
                    <a:lnTo>
                      <a:pt x="197" y="252"/>
                    </a:lnTo>
                    <a:lnTo>
                      <a:pt x="201" y="253"/>
                    </a:lnTo>
                    <a:lnTo>
                      <a:pt x="205" y="252"/>
                    </a:lnTo>
                    <a:lnTo>
                      <a:pt x="209" y="249"/>
                    </a:lnTo>
                    <a:lnTo>
                      <a:pt x="232" y="234"/>
                    </a:lnTo>
                    <a:lnTo>
                      <a:pt x="251" y="215"/>
                    </a:lnTo>
                    <a:lnTo>
                      <a:pt x="267" y="192"/>
                    </a:lnTo>
                    <a:lnTo>
                      <a:pt x="278" y="168"/>
                    </a:lnTo>
                    <a:lnTo>
                      <a:pt x="282" y="141"/>
                    </a:lnTo>
                    <a:lnTo>
                      <a:pt x="279" y="116"/>
                    </a:lnTo>
                    <a:lnTo>
                      <a:pt x="270" y="92"/>
                    </a:lnTo>
                    <a:lnTo>
                      <a:pt x="251" y="70"/>
                    </a:lnTo>
                    <a:lnTo>
                      <a:pt x="237" y="59"/>
                    </a:lnTo>
                    <a:lnTo>
                      <a:pt x="221" y="48"/>
                    </a:lnTo>
                    <a:lnTo>
                      <a:pt x="202" y="39"/>
                    </a:lnTo>
                    <a:lnTo>
                      <a:pt x="183" y="31"/>
                    </a:lnTo>
                    <a:lnTo>
                      <a:pt x="163" y="24"/>
                    </a:lnTo>
                    <a:lnTo>
                      <a:pt x="142" y="18"/>
                    </a:lnTo>
                    <a:lnTo>
                      <a:pt x="122" y="13"/>
                    </a:lnTo>
                    <a:lnTo>
                      <a:pt x="101" y="8"/>
                    </a:lnTo>
                    <a:lnTo>
                      <a:pt x="82" y="5"/>
                    </a:lnTo>
                    <a:lnTo>
                      <a:pt x="63" y="2"/>
                    </a:lnTo>
                    <a:lnTo>
                      <a:pt x="47" y="0"/>
                    </a:lnTo>
                    <a:lnTo>
                      <a:pt x="32" y="0"/>
                    </a:lnTo>
                    <a:lnTo>
                      <a:pt x="19" y="0"/>
                    </a:lnTo>
                    <a:lnTo>
                      <a:pt x="10" y="1"/>
                    </a:lnTo>
                    <a:lnTo>
                      <a:pt x="4" y="4"/>
                    </a:lnTo>
                    <a:lnTo>
                      <a:pt x="0" y="6"/>
                    </a:lnTo>
                    <a:lnTo>
                      <a:pt x="12" y="8"/>
                    </a:lnTo>
                    <a:lnTo>
                      <a:pt x="25" y="9"/>
                    </a:lnTo>
                    <a:lnTo>
                      <a:pt x="38" y="12"/>
                    </a:lnTo>
                    <a:lnTo>
                      <a:pt x="52" y="14"/>
                    </a:lnTo>
                    <a:lnTo>
                      <a:pt x="67" y="16"/>
                    </a:lnTo>
                    <a:lnTo>
                      <a:pt x="82" y="18"/>
                    </a:lnTo>
                    <a:lnTo>
                      <a:pt x="97" y="22"/>
                    </a:lnTo>
                    <a:lnTo>
                      <a:pt x="114" y="25"/>
                    </a:lnTo>
                    <a:lnTo>
                      <a:pt x="129" y="30"/>
                    </a:lnTo>
                    <a:lnTo>
                      <a:pt x="146" y="35"/>
                    </a:lnTo>
                    <a:lnTo>
                      <a:pt x="162" y="40"/>
                    </a:lnTo>
                    <a:lnTo>
                      <a:pt x="177" y="46"/>
                    </a:lnTo>
                    <a:lnTo>
                      <a:pt x="192" y="53"/>
                    </a:lnTo>
                    <a:lnTo>
                      <a:pt x="208" y="60"/>
                    </a:lnTo>
                    <a:lnTo>
                      <a:pt x="222" y="69"/>
                    </a:lnTo>
                    <a:lnTo>
                      <a:pt x="235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99" name="Freeform 554"/>
              <p:cNvSpPr/>
              <p:nvPr/>
            </p:nvSpPr>
            <p:spPr bwMode="auto">
              <a:xfrm>
                <a:off x="2556" y="2718"/>
                <a:ext cx="19" cy="39"/>
              </a:xfrm>
              <a:custGeom>
                <a:avLst/>
                <a:gdLst>
                  <a:gd name="T0" fmla="*/ 0 w 115"/>
                  <a:gd name="T1" fmla="*/ 0 h 236"/>
                  <a:gd name="T2" fmla="*/ 0 w 115"/>
                  <a:gd name="T3" fmla="*/ 0 h 236"/>
                  <a:gd name="T4" fmla="*/ 0 w 115"/>
                  <a:gd name="T5" fmla="*/ 0 h 236"/>
                  <a:gd name="T6" fmla="*/ 0 w 115"/>
                  <a:gd name="T7" fmla="*/ 0 h 236"/>
                  <a:gd name="T8" fmla="*/ 0 w 115"/>
                  <a:gd name="T9" fmla="*/ 0 h 236"/>
                  <a:gd name="T10" fmla="*/ 0 w 115"/>
                  <a:gd name="T11" fmla="*/ 0 h 236"/>
                  <a:gd name="T12" fmla="*/ 0 w 115"/>
                  <a:gd name="T13" fmla="*/ 0 h 236"/>
                  <a:gd name="T14" fmla="*/ 0 w 115"/>
                  <a:gd name="T15" fmla="*/ 0 h 236"/>
                  <a:gd name="T16" fmla="*/ 0 w 115"/>
                  <a:gd name="T17" fmla="*/ 0 h 236"/>
                  <a:gd name="T18" fmla="*/ 0 w 115"/>
                  <a:gd name="T19" fmla="*/ 0 h 236"/>
                  <a:gd name="T20" fmla="*/ 0 w 115"/>
                  <a:gd name="T21" fmla="*/ 0 h 236"/>
                  <a:gd name="T22" fmla="*/ 0 w 115"/>
                  <a:gd name="T23" fmla="*/ 0 h 236"/>
                  <a:gd name="T24" fmla="*/ 0 w 115"/>
                  <a:gd name="T25" fmla="*/ 0 h 236"/>
                  <a:gd name="T26" fmla="*/ 0 w 115"/>
                  <a:gd name="T27" fmla="*/ 0 h 236"/>
                  <a:gd name="T28" fmla="*/ 0 w 115"/>
                  <a:gd name="T29" fmla="*/ 0 h 236"/>
                  <a:gd name="T30" fmla="*/ 0 w 115"/>
                  <a:gd name="T31" fmla="*/ 0 h 236"/>
                  <a:gd name="T32" fmla="*/ 0 w 115"/>
                  <a:gd name="T33" fmla="*/ 0 h 236"/>
                  <a:gd name="T34" fmla="*/ 0 w 115"/>
                  <a:gd name="T35" fmla="*/ 0 h 236"/>
                  <a:gd name="T36" fmla="*/ 0 w 115"/>
                  <a:gd name="T37" fmla="*/ 0 h 236"/>
                  <a:gd name="T38" fmla="*/ 0 w 115"/>
                  <a:gd name="T39" fmla="*/ 0 h 236"/>
                  <a:gd name="T40" fmla="*/ 0 w 115"/>
                  <a:gd name="T41" fmla="*/ 0 h 236"/>
                  <a:gd name="T42" fmla="*/ 0 w 115"/>
                  <a:gd name="T43" fmla="*/ 0 h 236"/>
                  <a:gd name="T44" fmla="*/ 0 w 115"/>
                  <a:gd name="T45" fmla="*/ 0 h 236"/>
                  <a:gd name="T46" fmla="*/ 0 w 115"/>
                  <a:gd name="T47" fmla="*/ 0 h 236"/>
                  <a:gd name="T48" fmla="*/ 0 w 115"/>
                  <a:gd name="T49" fmla="*/ 0 h 236"/>
                  <a:gd name="T50" fmla="*/ 0 w 115"/>
                  <a:gd name="T51" fmla="*/ 0 h 236"/>
                  <a:gd name="T52" fmla="*/ 0 w 115"/>
                  <a:gd name="T53" fmla="*/ 0 h 236"/>
                  <a:gd name="T54" fmla="*/ 0 w 115"/>
                  <a:gd name="T55" fmla="*/ 0 h 236"/>
                  <a:gd name="T56" fmla="*/ 0 w 115"/>
                  <a:gd name="T57" fmla="*/ 0 h 236"/>
                  <a:gd name="T58" fmla="*/ 0 w 115"/>
                  <a:gd name="T59" fmla="*/ 0 h 236"/>
                  <a:gd name="T60" fmla="*/ 0 w 115"/>
                  <a:gd name="T61" fmla="*/ 0 h 236"/>
                  <a:gd name="T62" fmla="*/ 0 w 115"/>
                  <a:gd name="T63" fmla="*/ 0 h 236"/>
                  <a:gd name="T64" fmla="*/ 0 w 115"/>
                  <a:gd name="T65" fmla="*/ 0 h 236"/>
                  <a:gd name="T66" fmla="*/ 0 w 115"/>
                  <a:gd name="T67" fmla="*/ 0 h 236"/>
                  <a:gd name="T68" fmla="*/ 0 w 115"/>
                  <a:gd name="T69" fmla="*/ 0 h 236"/>
                  <a:gd name="T70" fmla="*/ 0 w 115"/>
                  <a:gd name="T71" fmla="*/ 0 h 236"/>
                  <a:gd name="T72" fmla="*/ 0 w 115"/>
                  <a:gd name="T73" fmla="*/ 0 h 236"/>
                  <a:gd name="T74" fmla="*/ 0 w 115"/>
                  <a:gd name="T75" fmla="*/ 0 h 236"/>
                  <a:gd name="T76" fmla="*/ 0 w 115"/>
                  <a:gd name="T77" fmla="*/ 0 h 236"/>
                  <a:gd name="T78" fmla="*/ 0 w 115"/>
                  <a:gd name="T79" fmla="*/ 0 h 236"/>
                  <a:gd name="T80" fmla="*/ 0 w 115"/>
                  <a:gd name="T81" fmla="*/ 0 h 2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5"/>
                  <a:gd name="T124" fmla="*/ 0 h 236"/>
                  <a:gd name="T125" fmla="*/ 115 w 115"/>
                  <a:gd name="T126" fmla="*/ 236 h 2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5" h="236">
                    <a:moveTo>
                      <a:pt x="0" y="128"/>
                    </a:moveTo>
                    <a:lnTo>
                      <a:pt x="0" y="148"/>
                    </a:lnTo>
                    <a:lnTo>
                      <a:pt x="5" y="166"/>
                    </a:lnTo>
                    <a:lnTo>
                      <a:pt x="13" y="184"/>
                    </a:lnTo>
                    <a:lnTo>
                      <a:pt x="24" y="198"/>
                    </a:lnTo>
                    <a:lnTo>
                      <a:pt x="39" y="211"/>
                    </a:lnTo>
                    <a:lnTo>
                      <a:pt x="55" y="223"/>
                    </a:lnTo>
                    <a:lnTo>
                      <a:pt x="74" y="231"/>
                    </a:lnTo>
                    <a:lnTo>
                      <a:pt x="92" y="235"/>
                    </a:lnTo>
                    <a:lnTo>
                      <a:pt x="98" y="236"/>
                    </a:lnTo>
                    <a:lnTo>
                      <a:pt x="104" y="234"/>
                    </a:lnTo>
                    <a:lnTo>
                      <a:pt x="109" y="231"/>
                    </a:lnTo>
                    <a:lnTo>
                      <a:pt x="111" y="226"/>
                    </a:lnTo>
                    <a:lnTo>
                      <a:pt x="111" y="220"/>
                    </a:lnTo>
                    <a:lnTo>
                      <a:pt x="110" y="215"/>
                    </a:lnTo>
                    <a:lnTo>
                      <a:pt x="107" y="210"/>
                    </a:lnTo>
                    <a:lnTo>
                      <a:pt x="101" y="208"/>
                    </a:lnTo>
                    <a:lnTo>
                      <a:pt x="82" y="201"/>
                    </a:lnTo>
                    <a:lnTo>
                      <a:pt x="64" y="192"/>
                    </a:lnTo>
                    <a:lnTo>
                      <a:pt x="50" y="179"/>
                    </a:lnTo>
                    <a:lnTo>
                      <a:pt x="40" y="165"/>
                    </a:lnTo>
                    <a:lnTo>
                      <a:pt x="33" y="148"/>
                    </a:lnTo>
                    <a:lnTo>
                      <a:pt x="29" y="130"/>
                    </a:lnTo>
                    <a:lnTo>
                      <a:pt x="29" y="110"/>
                    </a:lnTo>
                    <a:lnTo>
                      <a:pt x="35" y="89"/>
                    </a:lnTo>
                    <a:lnTo>
                      <a:pt x="43" y="74"/>
                    </a:lnTo>
                    <a:lnTo>
                      <a:pt x="56" y="60"/>
                    </a:lnTo>
                    <a:lnTo>
                      <a:pt x="70" y="46"/>
                    </a:lnTo>
                    <a:lnTo>
                      <a:pt x="85" y="33"/>
                    </a:lnTo>
                    <a:lnTo>
                      <a:pt x="98" y="23"/>
                    </a:lnTo>
                    <a:lnTo>
                      <a:pt x="109" y="12"/>
                    </a:lnTo>
                    <a:lnTo>
                      <a:pt x="115" y="6"/>
                    </a:lnTo>
                    <a:lnTo>
                      <a:pt x="115" y="0"/>
                    </a:lnTo>
                    <a:lnTo>
                      <a:pt x="102" y="4"/>
                    </a:lnTo>
                    <a:lnTo>
                      <a:pt x="85" y="12"/>
                    </a:lnTo>
                    <a:lnTo>
                      <a:pt x="68" y="26"/>
                    </a:lnTo>
                    <a:lnTo>
                      <a:pt x="49" y="42"/>
                    </a:lnTo>
                    <a:lnTo>
                      <a:pt x="32" y="61"/>
                    </a:lnTo>
                    <a:lnTo>
                      <a:pt x="17" y="82"/>
                    </a:lnTo>
                    <a:lnTo>
                      <a:pt x="6" y="105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100" name="Freeform 555"/>
              <p:cNvSpPr/>
              <p:nvPr/>
            </p:nvSpPr>
            <p:spPr bwMode="auto">
              <a:xfrm>
                <a:off x="2689" y="2692"/>
                <a:ext cx="41" cy="52"/>
              </a:xfrm>
              <a:custGeom>
                <a:avLst/>
                <a:gdLst>
                  <a:gd name="T0" fmla="*/ 0 w 245"/>
                  <a:gd name="T1" fmla="*/ 0 h 310"/>
                  <a:gd name="T2" fmla="*/ 0 w 245"/>
                  <a:gd name="T3" fmla="*/ 0 h 310"/>
                  <a:gd name="T4" fmla="*/ 0 w 245"/>
                  <a:gd name="T5" fmla="*/ 0 h 310"/>
                  <a:gd name="T6" fmla="*/ 0 w 245"/>
                  <a:gd name="T7" fmla="*/ 0 h 310"/>
                  <a:gd name="T8" fmla="*/ 0 w 245"/>
                  <a:gd name="T9" fmla="*/ 0 h 310"/>
                  <a:gd name="T10" fmla="*/ 0 w 245"/>
                  <a:gd name="T11" fmla="*/ 0 h 310"/>
                  <a:gd name="T12" fmla="*/ 0 w 245"/>
                  <a:gd name="T13" fmla="*/ 0 h 310"/>
                  <a:gd name="T14" fmla="*/ 0 w 245"/>
                  <a:gd name="T15" fmla="*/ 0 h 310"/>
                  <a:gd name="T16" fmla="*/ 0 w 245"/>
                  <a:gd name="T17" fmla="*/ 0 h 310"/>
                  <a:gd name="T18" fmla="*/ 0 w 245"/>
                  <a:gd name="T19" fmla="*/ 0 h 310"/>
                  <a:gd name="T20" fmla="*/ 0 w 245"/>
                  <a:gd name="T21" fmla="*/ 0 h 310"/>
                  <a:gd name="T22" fmla="*/ 0 w 245"/>
                  <a:gd name="T23" fmla="*/ 0 h 310"/>
                  <a:gd name="T24" fmla="*/ 0 w 245"/>
                  <a:gd name="T25" fmla="*/ 0 h 310"/>
                  <a:gd name="T26" fmla="*/ 0 w 245"/>
                  <a:gd name="T27" fmla="*/ 0 h 310"/>
                  <a:gd name="T28" fmla="*/ 0 w 245"/>
                  <a:gd name="T29" fmla="*/ 0 h 310"/>
                  <a:gd name="T30" fmla="*/ 0 w 245"/>
                  <a:gd name="T31" fmla="*/ 0 h 310"/>
                  <a:gd name="T32" fmla="*/ 0 w 245"/>
                  <a:gd name="T33" fmla="*/ 0 h 310"/>
                  <a:gd name="T34" fmla="*/ 0 w 245"/>
                  <a:gd name="T35" fmla="*/ 0 h 310"/>
                  <a:gd name="T36" fmla="*/ 0 w 245"/>
                  <a:gd name="T37" fmla="*/ 0 h 310"/>
                  <a:gd name="T38" fmla="*/ 0 w 245"/>
                  <a:gd name="T39" fmla="*/ 0 h 310"/>
                  <a:gd name="T40" fmla="*/ 0 w 245"/>
                  <a:gd name="T41" fmla="*/ 0 h 310"/>
                  <a:gd name="T42" fmla="*/ 0 w 245"/>
                  <a:gd name="T43" fmla="*/ 0 h 310"/>
                  <a:gd name="T44" fmla="*/ 0 w 245"/>
                  <a:gd name="T45" fmla="*/ 0 h 310"/>
                  <a:gd name="T46" fmla="*/ 0 w 245"/>
                  <a:gd name="T47" fmla="*/ 0 h 310"/>
                  <a:gd name="T48" fmla="*/ 0 w 245"/>
                  <a:gd name="T49" fmla="*/ 0 h 310"/>
                  <a:gd name="T50" fmla="*/ 0 w 245"/>
                  <a:gd name="T51" fmla="*/ 0 h 310"/>
                  <a:gd name="T52" fmla="*/ 0 w 245"/>
                  <a:gd name="T53" fmla="*/ 0 h 310"/>
                  <a:gd name="T54" fmla="*/ 0 w 245"/>
                  <a:gd name="T55" fmla="*/ 0 h 310"/>
                  <a:gd name="T56" fmla="*/ 0 w 245"/>
                  <a:gd name="T57" fmla="*/ 0 h 310"/>
                  <a:gd name="T58" fmla="*/ 0 w 245"/>
                  <a:gd name="T59" fmla="*/ 0 h 310"/>
                  <a:gd name="T60" fmla="*/ 0 w 245"/>
                  <a:gd name="T61" fmla="*/ 0 h 310"/>
                  <a:gd name="T62" fmla="*/ 0 w 245"/>
                  <a:gd name="T63" fmla="*/ 0 h 310"/>
                  <a:gd name="T64" fmla="*/ 0 w 245"/>
                  <a:gd name="T65" fmla="*/ 0 h 310"/>
                  <a:gd name="T66" fmla="*/ 0 w 245"/>
                  <a:gd name="T67" fmla="*/ 0 h 310"/>
                  <a:gd name="T68" fmla="*/ 0 w 245"/>
                  <a:gd name="T69" fmla="*/ 0 h 310"/>
                  <a:gd name="T70" fmla="*/ 0 w 245"/>
                  <a:gd name="T71" fmla="*/ 0 h 310"/>
                  <a:gd name="T72" fmla="*/ 0 w 245"/>
                  <a:gd name="T73" fmla="*/ 0 h 310"/>
                  <a:gd name="T74" fmla="*/ 0 w 245"/>
                  <a:gd name="T75" fmla="*/ 0 h 3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45"/>
                  <a:gd name="T115" fmla="*/ 0 h 310"/>
                  <a:gd name="T116" fmla="*/ 245 w 245"/>
                  <a:gd name="T117" fmla="*/ 310 h 3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45" h="310">
                    <a:moveTo>
                      <a:pt x="200" y="116"/>
                    </a:moveTo>
                    <a:lnTo>
                      <a:pt x="208" y="124"/>
                    </a:lnTo>
                    <a:lnTo>
                      <a:pt x="214" y="133"/>
                    </a:lnTo>
                    <a:lnTo>
                      <a:pt x="220" y="144"/>
                    </a:lnTo>
                    <a:lnTo>
                      <a:pt x="223" y="154"/>
                    </a:lnTo>
                    <a:lnTo>
                      <a:pt x="226" y="164"/>
                    </a:lnTo>
                    <a:lnTo>
                      <a:pt x="224" y="176"/>
                    </a:lnTo>
                    <a:lnTo>
                      <a:pt x="222" y="187"/>
                    </a:lnTo>
                    <a:lnTo>
                      <a:pt x="216" y="198"/>
                    </a:lnTo>
                    <a:lnTo>
                      <a:pt x="208" y="209"/>
                    </a:lnTo>
                    <a:lnTo>
                      <a:pt x="199" y="219"/>
                    </a:lnTo>
                    <a:lnTo>
                      <a:pt x="188" y="229"/>
                    </a:lnTo>
                    <a:lnTo>
                      <a:pt x="177" y="238"/>
                    </a:lnTo>
                    <a:lnTo>
                      <a:pt x="166" y="246"/>
                    </a:lnTo>
                    <a:lnTo>
                      <a:pt x="154" y="255"/>
                    </a:lnTo>
                    <a:lnTo>
                      <a:pt x="142" y="264"/>
                    </a:lnTo>
                    <a:lnTo>
                      <a:pt x="132" y="275"/>
                    </a:lnTo>
                    <a:lnTo>
                      <a:pt x="128" y="278"/>
                    </a:lnTo>
                    <a:lnTo>
                      <a:pt x="126" y="283"/>
                    </a:lnTo>
                    <a:lnTo>
                      <a:pt x="124" y="287"/>
                    </a:lnTo>
                    <a:lnTo>
                      <a:pt x="121" y="292"/>
                    </a:lnTo>
                    <a:lnTo>
                      <a:pt x="120" y="296"/>
                    </a:lnTo>
                    <a:lnTo>
                      <a:pt x="120" y="301"/>
                    </a:lnTo>
                    <a:lnTo>
                      <a:pt x="122" y="306"/>
                    </a:lnTo>
                    <a:lnTo>
                      <a:pt x="126" y="309"/>
                    </a:lnTo>
                    <a:lnTo>
                      <a:pt x="131" y="310"/>
                    </a:lnTo>
                    <a:lnTo>
                      <a:pt x="135" y="310"/>
                    </a:lnTo>
                    <a:lnTo>
                      <a:pt x="139" y="309"/>
                    </a:lnTo>
                    <a:lnTo>
                      <a:pt x="142" y="306"/>
                    </a:lnTo>
                    <a:lnTo>
                      <a:pt x="154" y="292"/>
                    </a:lnTo>
                    <a:lnTo>
                      <a:pt x="167" y="280"/>
                    </a:lnTo>
                    <a:lnTo>
                      <a:pt x="180" y="269"/>
                    </a:lnTo>
                    <a:lnTo>
                      <a:pt x="194" y="257"/>
                    </a:lnTo>
                    <a:lnTo>
                      <a:pt x="207" y="246"/>
                    </a:lnTo>
                    <a:lnTo>
                      <a:pt x="220" y="233"/>
                    </a:lnTo>
                    <a:lnTo>
                      <a:pt x="230" y="219"/>
                    </a:lnTo>
                    <a:lnTo>
                      <a:pt x="238" y="204"/>
                    </a:lnTo>
                    <a:lnTo>
                      <a:pt x="244" y="186"/>
                    </a:lnTo>
                    <a:lnTo>
                      <a:pt x="245" y="169"/>
                    </a:lnTo>
                    <a:lnTo>
                      <a:pt x="243" y="152"/>
                    </a:lnTo>
                    <a:lnTo>
                      <a:pt x="237" y="134"/>
                    </a:lnTo>
                    <a:lnTo>
                      <a:pt x="228" y="119"/>
                    </a:lnTo>
                    <a:lnTo>
                      <a:pt x="217" y="105"/>
                    </a:lnTo>
                    <a:lnTo>
                      <a:pt x="203" y="93"/>
                    </a:lnTo>
                    <a:lnTo>
                      <a:pt x="188" y="83"/>
                    </a:lnTo>
                    <a:lnTo>
                      <a:pt x="176" y="76"/>
                    </a:lnTo>
                    <a:lnTo>
                      <a:pt x="163" y="69"/>
                    </a:lnTo>
                    <a:lnTo>
                      <a:pt x="151" y="61"/>
                    </a:lnTo>
                    <a:lnTo>
                      <a:pt x="136" y="54"/>
                    </a:lnTo>
                    <a:lnTo>
                      <a:pt x="122" y="46"/>
                    </a:lnTo>
                    <a:lnTo>
                      <a:pt x="107" y="39"/>
                    </a:lnTo>
                    <a:lnTo>
                      <a:pt x="93" y="31"/>
                    </a:lnTo>
                    <a:lnTo>
                      <a:pt x="79" y="24"/>
                    </a:lnTo>
                    <a:lnTo>
                      <a:pt x="66" y="18"/>
                    </a:lnTo>
                    <a:lnTo>
                      <a:pt x="53" y="13"/>
                    </a:lnTo>
                    <a:lnTo>
                      <a:pt x="40" y="8"/>
                    </a:lnTo>
                    <a:lnTo>
                      <a:pt x="30" y="5"/>
                    </a:lnTo>
                    <a:lnTo>
                      <a:pt x="20" y="1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11" y="8"/>
                    </a:lnTo>
                    <a:lnTo>
                      <a:pt x="23" y="14"/>
                    </a:lnTo>
                    <a:lnTo>
                      <a:pt x="36" y="20"/>
                    </a:lnTo>
                    <a:lnTo>
                      <a:pt x="47" y="25"/>
                    </a:lnTo>
                    <a:lnTo>
                      <a:pt x="60" y="31"/>
                    </a:lnTo>
                    <a:lnTo>
                      <a:pt x="73" y="37"/>
                    </a:lnTo>
                    <a:lnTo>
                      <a:pt x="86" y="44"/>
                    </a:lnTo>
                    <a:lnTo>
                      <a:pt x="99" y="51"/>
                    </a:lnTo>
                    <a:lnTo>
                      <a:pt x="113" y="57"/>
                    </a:lnTo>
                    <a:lnTo>
                      <a:pt x="126" y="64"/>
                    </a:lnTo>
                    <a:lnTo>
                      <a:pt x="139" y="71"/>
                    </a:lnTo>
                    <a:lnTo>
                      <a:pt x="152" y="79"/>
                    </a:lnTo>
                    <a:lnTo>
                      <a:pt x="165" y="88"/>
                    </a:lnTo>
                    <a:lnTo>
                      <a:pt x="176" y="96"/>
                    </a:lnTo>
                    <a:lnTo>
                      <a:pt x="188" y="106"/>
                    </a:lnTo>
                    <a:lnTo>
                      <a:pt x="200" y="1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en-US" sz="2400">
                  <a:latin typeface="+mn-lt"/>
                </a:endParaRPr>
              </a:p>
            </p:txBody>
          </p:sp>
        </p:grpSp>
        <p:sp>
          <p:nvSpPr>
            <p:cNvPr id="57" name="Line 556"/>
            <p:cNvSpPr>
              <a:spLocks noChangeShapeType="1"/>
            </p:cNvSpPr>
            <p:nvPr/>
          </p:nvSpPr>
          <p:spPr bwMode="auto">
            <a:xfrm>
              <a:off x="4097" y="3373"/>
              <a:ext cx="317" cy="1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58" name="Line 557"/>
            <p:cNvSpPr>
              <a:spLocks noChangeShapeType="1"/>
            </p:cNvSpPr>
            <p:nvPr/>
          </p:nvSpPr>
          <p:spPr bwMode="auto">
            <a:xfrm>
              <a:off x="3750" y="3332"/>
              <a:ext cx="5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grpSp>
          <p:nvGrpSpPr>
            <p:cNvPr id="59" name="Group 558"/>
            <p:cNvGrpSpPr/>
            <p:nvPr/>
          </p:nvGrpSpPr>
          <p:grpSpPr bwMode="auto">
            <a:xfrm>
              <a:off x="4995" y="3370"/>
              <a:ext cx="131" cy="258"/>
              <a:chOff x="4180" y="783"/>
              <a:chExt cx="150" cy="307"/>
            </a:xfrm>
          </p:grpSpPr>
          <p:sp>
            <p:nvSpPr>
              <p:cNvPr id="76" name="AutoShape 559"/>
              <p:cNvSpPr>
                <a:spLocks noChangeArrowheads="1"/>
              </p:cNvSpPr>
              <p:nvPr/>
            </p:nvSpPr>
            <p:spPr bwMode="auto">
              <a:xfrm>
                <a:off x="4180" y="1019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77" name="Rectangle 560"/>
              <p:cNvSpPr>
                <a:spLocks noChangeArrowheads="1"/>
              </p:cNvSpPr>
              <p:nvPr/>
            </p:nvSpPr>
            <p:spPr bwMode="auto">
              <a:xfrm>
                <a:off x="4256" y="785"/>
                <a:ext cx="71" cy="236"/>
              </a:xfrm>
              <a:prstGeom prst="rect">
                <a:avLst/>
              </a:prstGeom>
              <a:solidFill>
                <a:srgbClr val="33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78" name="Rectangle 561"/>
              <p:cNvSpPr>
                <a:spLocks noChangeArrowheads="1"/>
              </p:cNvSpPr>
              <p:nvPr/>
            </p:nvSpPr>
            <p:spPr bwMode="auto">
              <a:xfrm>
                <a:off x="4181" y="852"/>
                <a:ext cx="95" cy="236"/>
              </a:xfrm>
              <a:prstGeom prst="rect">
                <a:avLst/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79" name="AutoShape 562"/>
              <p:cNvSpPr>
                <a:spLocks noChangeArrowheads="1"/>
              </p:cNvSpPr>
              <p:nvPr/>
            </p:nvSpPr>
            <p:spPr bwMode="auto">
              <a:xfrm>
                <a:off x="4180" y="783"/>
                <a:ext cx="150" cy="71"/>
              </a:xfrm>
              <a:prstGeom prst="parallelogram">
                <a:avLst>
                  <a:gd name="adj" fmla="val 81387"/>
                </a:avLst>
              </a:prstGeom>
              <a:solidFill>
                <a:srgbClr val="33CCCC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80" name="Line 563"/>
              <p:cNvSpPr>
                <a:spLocks noChangeShapeType="1"/>
              </p:cNvSpPr>
              <p:nvPr/>
            </p:nvSpPr>
            <p:spPr bwMode="auto">
              <a:xfrm>
                <a:off x="4330" y="788"/>
                <a:ext cx="0" cy="23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1" name="Line 564"/>
              <p:cNvSpPr>
                <a:spLocks noChangeShapeType="1"/>
              </p:cNvSpPr>
              <p:nvPr/>
            </p:nvSpPr>
            <p:spPr bwMode="auto">
              <a:xfrm flipH="1">
                <a:off x="4276" y="1019"/>
                <a:ext cx="54" cy="6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2400">
                  <a:latin typeface="+mn-lt"/>
                </a:endParaRPr>
              </a:p>
            </p:txBody>
          </p:sp>
          <p:sp>
            <p:nvSpPr>
              <p:cNvPr id="82" name="Rectangle 565"/>
              <p:cNvSpPr>
                <a:spLocks noChangeArrowheads="1"/>
              </p:cNvSpPr>
              <p:nvPr/>
            </p:nvSpPr>
            <p:spPr bwMode="auto">
              <a:xfrm>
                <a:off x="4193" y="883"/>
                <a:ext cx="63" cy="136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83" name="Rectangle 566"/>
              <p:cNvSpPr>
                <a:spLocks noChangeArrowheads="1"/>
              </p:cNvSpPr>
              <p:nvPr/>
            </p:nvSpPr>
            <p:spPr bwMode="auto">
              <a:xfrm>
                <a:off x="4202" y="923"/>
                <a:ext cx="48" cy="4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defRPr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0" name="Line 567"/>
            <p:cNvSpPr>
              <a:spLocks noChangeShapeType="1"/>
            </p:cNvSpPr>
            <p:nvPr/>
          </p:nvSpPr>
          <p:spPr bwMode="auto">
            <a:xfrm flipH="1">
              <a:off x="3806" y="2401"/>
              <a:ext cx="2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1" name="Line 568"/>
            <p:cNvSpPr>
              <a:spLocks noChangeShapeType="1"/>
            </p:cNvSpPr>
            <p:nvPr/>
          </p:nvSpPr>
          <p:spPr bwMode="auto">
            <a:xfrm flipV="1">
              <a:off x="4623" y="1760"/>
              <a:ext cx="78" cy="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2" name="Line 569"/>
            <p:cNvSpPr>
              <a:spLocks noChangeShapeType="1"/>
            </p:cNvSpPr>
            <p:nvPr/>
          </p:nvSpPr>
          <p:spPr bwMode="auto">
            <a:xfrm>
              <a:off x="4514" y="1869"/>
              <a:ext cx="0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3" name="Line 570"/>
            <p:cNvSpPr>
              <a:spLocks noChangeShapeType="1"/>
            </p:cNvSpPr>
            <p:nvPr/>
          </p:nvSpPr>
          <p:spPr bwMode="auto">
            <a:xfrm flipV="1">
              <a:off x="4630" y="1804"/>
              <a:ext cx="166" cy="1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4" name="Line 571"/>
            <p:cNvSpPr>
              <a:spLocks noChangeShapeType="1"/>
            </p:cNvSpPr>
            <p:nvPr/>
          </p:nvSpPr>
          <p:spPr bwMode="auto">
            <a:xfrm>
              <a:off x="4852" y="1803"/>
              <a:ext cx="0" cy="1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5" name="Line 572"/>
            <p:cNvSpPr>
              <a:spLocks noChangeShapeType="1"/>
            </p:cNvSpPr>
            <p:nvPr/>
          </p:nvSpPr>
          <p:spPr bwMode="auto">
            <a:xfrm>
              <a:off x="4634" y="1996"/>
              <a:ext cx="11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6" name="Line 573"/>
            <p:cNvSpPr>
              <a:spLocks noChangeShapeType="1"/>
            </p:cNvSpPr>
            <p:nvPr/>
          </p:nvSpPr>
          <p:spPr bwMode="auto">
            <a:xfrm flipV="1">
              <a:off x="3560" y="2542"/>
              <a:ext cx="10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7" name="Line 574"/>
            <p:cNvSpPr>
              <a:spLocks noChangeShapeType="1"/>
            </p:cNvSpPr>
            <p:nvPr/>
          </p:nvSpPr>
          <p:spPr bwMode="auto">
            <a:xfrm flipV="1">
              <a:off x="4895" y="1614"/>
              <a:ext cx="150" cy="1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8" name="Line 575"/>
            <p:cNvSpPr>
              <a:spLocks noChangeShapeType="1"/>
            </p:cNvSpPr>
            <p:nvPr/>
          </p:nvSpPr>
          <p:spPr bwMode="auto">
            <a:xfrm>
              <a:off x="4983" y="1990"/>
              <a:ext cx="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69" name="Line 576"/>
            <p:cNvSpPr>
              <a:spLocks noChangeShapeType="1"/>
            </p:cNvSpPr>
            <p:nvPr/>
          </p:nvSpPr>
          <p:spPr bwMode="auto">
            <a:xfrm flipH="1">
              <a:off x="4445" y="2038"/>
              <a:ext cx="62" cy="4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70" name="Line 577"/>
            <p:cNvSpPr>
              <a:spLocks noChangeShapeType="1"/>
            </p:cNvSpPr>
            <p:nvPr/>
          </p:nvSpPr>
          <p:spPr bwMode="auto">
            <a:xfrm flipH="1">
              <a:off x="4817" y="2038"/>
              <a:ext cx="70" cy="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2400">
                <a:latin typeface="+mn-lt"/>
              </a:endParaRPr>
            </a:p>
          </p:txBody>
        </p:sp>
        <p:sp>
          <p:nvSpPr>
            <p:cNvPr id="71" name="Text Box 578"/>
            <p:cNvSpPr txBox="1">
              <a:spLocks noChangeArrowheads="1"/>
            </p:cNvSpPr>
            <p:nvPr/>
          </p:nvSpPr>
          <p:spPr bwMode="auto">
            <a:xfrm>
              <a:off x="3229" y="2006"/>
              <a:ext cx="66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Home network</a:t>
              </a:r>
            </a:p>
          </p:txBody>
        </p:sp>
        <p:sp>
          <p:nvSpPr>
            <p:cNvPr id="72" name="Text Box 579"/>
            <p:cNvSpPr txBox="1">
              <a:spLocks noChangeArrowheads="1"/>
            </p:cNvSpPr>
            <p:nvPr/>
          </p:nvSpPr>
          <p:spPr bwMode="auto">
            <a:xfrm>
              <a:off x="3515" y="2852"/>
              <a:ext cx="87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Institutional network</a:t>
              </a:r>
            </a:p>
          </p:txBody>
        </p:sp>
        <p:sp>
          <p:nvSpPr>
            <p:cNvPr id="73" name="Text Box 580"/>
            <p:cNvSpPr txBox="1">
              <a:spLocks noChangeArrowheads="1"/>
            </p:cNvSpPr>
            <p:nvPr/>
          </p:nvSpPr>
          <p:spPr bwMode="auto">
            <a:xfrm>
              <a:off x="3234" y="1065"/>
              <a:ext cx="6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Mobile network</a:t>
              </a:r>
            </a:p>
          </p:txBody>
        </p:sp>
        <p:sp>
          <p:nvSpPr>
            <p:cNvPr id="74" name="Text Box 581"/>
            <p:cNvSpPr txBox="1">
              <a:spLocks noChangeArrowheads="1"/>
            </p:cNvSpPr>
            <p:nvPr/>
          </p:nvSpPr>
          <p:spPr bwMode="auto">
            <a:xfrm>
              <a:off x="4369" y="1368"/>
              <a:ext cx="5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Global ISP</a:t>
              </a:r>
            </a:p>
          </p:txBody>
        </p:sp>
        <p:sp>
          <p:nvSpPr>
            <p:cNvPr id="75" name="Text Box 582"/>
            <p:cNvSpPr txBox="1">
              <a:spLocks noChangeArrowheads="1"/>
            </p:cNvSpPr>
            <p:nvPr/>
          </p:nvSpPr>
          <p:spPr bwMode="auto">
            <a:xfrm>
              <a:off x="4240" y="2240"/>
              <a:ext cx="61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defRPr/>
              </a:pPr>
              <a:r>
                <a:rPr lang="en-US" altLang="zh-CN" sz="1800">
                  <a:latin typeface="+mn-lt"/>
                  <a:ea typeface="宋体" panose="02010600030101010101" pitchFamily="2" charset="-122"/>
                </a:rPr>
                <a:t>Regional ISP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075096" y="1842559"/>
            <a:ext cx="5380034" cy="1470025"/>
          </a:xfrm>
        </p:spPr>
        <p:txBody>
          <a:bodyPr/>
          <a:lstStyle>
            <a:lvl1pPr algn="l">
              <a:defRPr u="none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68913" y="3581400"/>
            <a:ext cx="5416556" cy="175260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32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2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200559-3FE1-47AD-B526-98C97DF9B748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91384" y="1512707"/>
            <a:ext cx="9126682" cy="4735512"/>
          </a:xfrm>
        </p:spPr>
        <p:txBody>
          <a:bodyPr/>
          <a:lstStyle>
            <a:lvl1pPr>
              <a:spcBef>
                <a:spcPts val="1800"/>
              </a:spcBef>
              <a:spcAft>
                <a:spcPts val="600"/>
              </a:spcAft>
              <a:defRPr lang="zh-CN" altLang="en-US" dirty="0"/>
            </a:lvl1pPr>
            <a:lvl2pPr>
              <a:defRPr lang="zh-CN" altLang="en-US" dirty="0"/>
            </a:lvl2pPr>
            <a:lvl3pPr>
              <a:defRPr lang="zh-CN" altLang="en-US" dirty="0"/>
            </a:lvl3pPr>
            <a:lvl4pPr>
              <a:defRPr lang="zh-CN" altLang="en-US" dirty="0"/>
            </a:lvl4pPr>
            <a:lvl5pPr>
              <a:defRPr lang="zh-CN" altLang="en-US" dirty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895D9-91D8-4958-BB05-9803D63D1C8A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oadmap">
    <p:bg>
      <p:bgPr>
        <a:solidFill>
          <a:schemeClr val="accent1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/>
        </p:nvCxnSpPr>
        <p:spPr bwMode="auto">
          <a:xfrm>
            <a:off x="396240" y="1395730"/>
            <a:ext cx="112166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4560" y="335280"/>
            <a:ext cx="10149840" cy="851852"/>
          </a:xfrm>
        </p:spPr>
        <p:txBody>
          <a:bodyPr/>
          <a:lstStyle>
            <a:lvl1pPr>
              <a:defRPr b="1" u="none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73044" y="1597980"/>
            <a:ext cx="5892800" cy="4648200"/>
          </a:xfrm>
        </p:spPr>
        <p:txBody>
          <a:bodyPr/>
          <a:lstStyle>
            <a:lvl1pPr>
              <a:spcBef>
                <a:spcPts val="1200"/>
              </a:spcBef>
              <a:spcAft>
                <a:spcPts val="600"/>
              </a:spcAft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E5757-5941-4466-94C9-99ED3E191645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问题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59050" y="1558854"/>
            <a:ext cx="7842409" cy="3359221"/>
          </a:xfrm>
        </p:spPr>
        <p:txBody>
          <a:bodyPr anchor="ctr"/>
          <a:lstStyle>
            <a:lvl1pPr marL="0" indent="0" algn="ctr">
              <a:lnSpc>
                <a:spcPct val="130000"/>
              </a:lnSpc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9371F-0F95-4BDF-9A9A-7FF549C12214}" type="slidenum">
              <a:rPr lang="en-US" altLang="zh-CN"/>
              <a:t>‹#›</a:t>
            </a:fld>
            <a:endParaRPr lang="en-US" altLang="zh-CN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4891" y="1021145"/>
            <a:ext cx="1060451" cy="18695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问题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223839" y="765105"/>
            <a:ext cx="8237507" cy="1541401"/>
          </a:xfr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9371F-0F95-4BDF-9A9A-7FF549C12214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2223839" y="2762250"/>
            <a:ext cx="8237507" cy="30956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203" y="436945"/>
            <a:ext cx="1060451" cy="18695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42109" y="1600200"/>
            <a:ext cx="4618182" cy="464820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216000" rIns="180000" bIns="216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25309" y="1600200"/>
            <a:ext cx="4618182" cy="464820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216000" rIns="180000" bIns="216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AFD8E-47EC-4333-9317-F3617AC17F61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11200" y="2900680"/>
            <a:ext cx="5080000" cy="334772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216000" rIns="180000" bIns="216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94400" y="2900680"/>
            <a:ext cx="5080000" cy="334772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216000" rIns="180000" bIns="216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AFD8E-47EC-4333-9317-F3617AC17F61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BF121004-C9CD-4E40-A805-2428A3E5A2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33646" y="1462690"/>
            <a:ext cx="8814121" cy="1176052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63529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892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54460" y="1568250"/>
            <a:ext cx="4897197" cy="8892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54460" y="2672080"/>
            <a:ext cx="4897197" cy="3454082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438324" y="1568250"/>
            <a:ext cx="4899121" cy="889200"/>
          </a:xfrm>
          <a:solidFill>
            <a:schemeClr val="bg2">
              <a:lumMod val="20000"/>
              <a:lumOff val="80000"/>
            </a:schemeClr>
          </a:solidFill>
        </p:spPr>
        <p:txBody>
          <a:bodyPr anchor="ctr" anchorCtr="0"/>
          <a:lstStyle>
            <a:lvl1pPr marL="0" indent="0" algn="ctr">
              <a:buNone/>
              <a:defRPr sz="28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438324" y="2672080"/>
            <a:ext cx="4899121" cy="3454082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808BE-A5DC-469A-87DA-635598E09B7F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87400" y="2787650"/>
            <a:ext cx="5080000" cy="346075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70320" y="2787650"/>
            <a:ext cx="5080000" cy="346075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AFD8E-47EC-4333-9317-F3617AC17F61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F1B479F3-5780-4752-8148-47525A159B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7400" y="1631950"/>
            <a:ext cx="10662920" cy="914400"/>
          </a:xfrm>
          <a:solidFill>
            <a:schemeClr val="accent5">
              <a:lumMod val="20000"/>
              <a:lumOff val="80000"/>
            </a:schemeClr>
          </a:solidFill>
        </p:spPr>
        <p:txBody>
          <a:bodyPr anchor="ctr" anchorCtr="0"/>
          <a:lstStyle>
            <a:lvl1pPr marL="0" indent="0" algn="ctr">
              <a:buNone/>
              <a:defRPr sz="3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4189193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加图（右侧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11200" y="1600200"/>
            <a:ext cx="5080000" cy="4648200"/>
          </a:xfrm>
          <a:ln>
            <a:solidFill>
              <a:schemeClr val="bg2">
                <a:lumMod val="60000"/>
                <a:lumOff val="40000"/>
              </a:schemeClr>
            </a:solidFill>
          </a:ln>
        </p:spPr>
        <p:txBody>
          <a:bodyPr lIns="180000" tIns="180000" rIns="180000" bIns="18000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4813A-C266-48CA-A7BD-BF64D513E5B8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加图（下面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301750" y="1625600"/>
            <a:ext cx="9588500" cy="180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4813A-C266-48CA-A7BD-BF64D513E5B8}" type="slidenum">
              <a:rPr lang="en-US" altLang="zh-CN"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45198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加图（上面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289050" y="4722470"/>
            <a:ext cx="9588500" cy="152592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4813A-C266-48CA-A7BD-BF64D513E5B8}" type="slidenum">
              <a:rPr lang="en-US" altLang="zh-CN"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53423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76719-4C93-4032-AE44-9AF0CDE2F195}" type="slidenum">
              <a:rPr lang="en-US" altLang="zh-CN"/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容加图（下面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2649" y="2311401"/>
            <a:ext cx="10191751" cy="2379132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>
            <a:lvl1pPr>
              <a:defRPr sz="4400" u="none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4813A-C266-48CA-A7BD-BF64D513E5B8}" type="slidenum">
              <a:rPr lang="en-US" altLang="zh-CN"/>
              <a:t>‹#›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94079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问题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58900" y="765105"/>
            <a:ext cx="9967384" cy="1541401"/>
          </a:xfr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9371F-0F95-4BDF-9A9A-7FF549C12214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358900" y="2762250"/>
            <a:ext cx="9967384" cy="30956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36945"/>
            <a:ext cx="1060451" cy="186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6782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问题页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536701" y="1489004"/>
            <a:ext cx="10096500" cy="3359221"/>
          </a:xfr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‹#›</a:t>
            </a:fld>
            <a:endParaRPr lang="en-US" altLang="zh-CN" dirty="0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4480" y="951295"/>
            <a:ext cx="1060451" cy="186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7008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问题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58900" y="765105"/>
            <a:ext cx="9967384" cy="1541401"/>
          </a:xfr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9371F-0F95-4BDF-9A9A-7FF549C12214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1358900" y="2762250"/>
            <a:ext cx="9967384" cy="3095625"/>
          </a:xfrm>
        </p:spPr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2pPr>
            <a:lvl3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3pPr>
            <a:lvl4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4pPr>
            <a:lvl5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36945"/>
            <a:ext cx="1060451" cy="1869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78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0000" y="360000"/>
            <a:ext cx="1152000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1200" y="1512888"/>
            <a:ext cx="10363200" cy="473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931" y="6510338"/>
            <a:ext cx="2540000" cy="3476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ctr">
              <a:defRPr sz="1400" baseline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074400" y="6510338"/>
            <a:ext cx="1117600" cy="3476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>
            <a:lvl1pPr algn="r">
              <a:defRPr sz="1800" b="1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2E1ADD79-24A3-44AD-836C-1737AC6DAD0E}" type="slidenum">
              <a:rPr lang="en-US" altLang="zh-CN"/>
              <a:t>‹#›</a:t>
            </a:fld>
            <a:endParaRPr lang="en-US" altLang="zh-CN" dirty="0"/>
          </a:p>
        </p:txBody>
      </p:sp>
      <p:sp>
        <p:nvSpPr>
          <p:cNvPr id="1031" name="Rectangle 6"/>
          <p:cNvSpPr>
            <a:spLocks noChangeArrowheads="1"/>
          </p:cNvSpPr>
          <p:nvPr userDrawn="1"/>
        </p:nvSpPr>
        <p:spPr bwMode="auto">
          <a:xfrm>
            <a:off x="0" y="0"/>
            <a:ext cx="6197600" cy="274638"/>
          </a:xfrm>
          <a:prstGeom prst="rect">
            <a:avLst/>
          </a:prstGeom>
          <a:gradFill rotWithShape="1">
            <a:gsLst>
              <a:gs pos="0">
                <a:schemeClr val="accent5">
                  <a:lumMod val="75000"/>
                </a:schemeClr>
              </a:gs>
              <a:gs pos="50000">
                <a:schemeClr val="accent5">
                  <a:lumMod val="75000"/>
                </a:schemeClr>
              </a:gs>
              <a:gs pos="100000">
                <a:schemeClr val="accent1">
                  <a:lumMod val="50000"/>
                  <a:lumOff val="50000"/>
                </a:schemeClr>
              </a:gs>
            </a:gsLst>
            <a:lin ang="2700000" scaled="1"/>
          </a:gra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defRPr/>
            </a:pPr>
            <a:endParaRPr lang="en-US" altLang="zh-CN" sz="1600" b="1" dirty="0">
              <a:solidFill>
                <a:srgbClr val="FFFFFF"/>
              </a:solidFill>
              <a:latin typeface="Arial Narrow" panose="020B0606020202030204" pitchFamily="34" charset="0"/>
              <a:ea typeface="MS PGothic" panose="020B0600070205080204" pitchFamily="34" charset="-128"/>
            </a:endParaRP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6197600" y="0"/>
            <a:ext cx="5994400" cy="274638"/>
          </a:xfrm>
          <a:prstGeom prst="rect">
            <a:avLst/>
          </a:prstGeom>
          <a:gradFill rotWithShape="1">
            <a:gsLst>
              <a:gs pos="0">
                <a:schemeClr val="accent3"/>
              </a:gs>
              <a:gs pos="5000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defRPr/>
            </a:pPr>
            <a:endParaRPr lang="en-US" altLang="zh-CN" sz="1600" i="1" dirty="0">
              <a:solidFill>
                <a:srgbClr val="FFFFFF"/>
              </a:solidFill>
              <a:latin typeface="Comic Sans MS" panose="030F0702030302020204" pitchFamily="66" charset="0"/>
              <a:ea typeface="MS PGothic" panose="020B0600070205080204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76" r:id="rId7"/>
    <p:sldLayoutId id="2147483656" r:id="rId8"/>
    <p:sldLayoutId id="2147483673" r:id="rId9"/>
    <p:sldLayoutId id="2147483655" r:id="rId10"/>
    <p:sldLayoutId id="2147483660" r:id="rId11"/>
    <p:sldLayoutId id="2147483661" r:id="rId12"/>
    <p:sldLayoutId id="2147483657" r:id="rId13"/>
    <p:sldLayoutId id="2147483662" r:id="rId14"/>
    <p:sldLayoutId id="2147483677" r:id="rId15"/>
    <p:sldLayoutId id="2147483678" r:id="rId16"/>
    <p:sldLayoutId id="2147483679" r:id="rId17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 u="sng" baseline="0">
          <a:solidFill>
            <a:schemeClr val="accent5"/>
          </a:solidFill>
          <a:latin typeface="Arial Narrow" panose="020B0606020202030204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u="sng">
          <a:solidFill>
            <a:srgbClr val="2C2CFF"/>
          </a:solidFill>
          <a:latin typeface="Comic Sans MS" panose="030F0702030302020204" pitchFamily="66" charset="0"/>
          <a:ea typeface="微软雅黑" panose="020B0503020204020204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u="sng">
          <a:solidFill>
            <a:srgbClr val="2C2CFF"/>
          </a:solidFill>
          <a:latin typeface="Comic Sans MS" panose="030F0702030302020204" pitchFamily="66" charset="0"/>
          <a:ea typeface="微软雅黑" panose="020B0503020204020204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u="sng">
          <a:solidFill>
            <a:srgbClr val="2C2CFF"/>
          </a:solidFill>
          <a:latin typeface="Comic Sans MS" panose="030F0702030302020204" pitchFamily="66" charset="0"/>
          <a:ea typeface="微软雅黑" panose="020B0503020204020204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u="sng">
          <a:solidFill>
            <a:srgbClr val="2C2CFF"/>
          </a:solidFill>
          <a:latin typeface="Comic Sans MS" panose="030F0702030302020204" pitchFamily="66" charset="0"/>
          <a:ea typeface="微软雅黑" panose="020B0503020204020204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anose="030F0702030302020204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anose="030F0702030302020204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anose="030F0702030302020204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u="sng">
          <a:solidFill>
            <a:schemeClr val="accent2"/>
          </a:solidFill>
          <a:latin typeface="Comic Sans MS" panose="030F0702030302020204" pitchFamily="66" charset="0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ts val="200"/>
        </a:spcAft>
        <a:buSzPct val="85000"/>
        <a:buFont typeface="Wingdings" panose="05000000000000000000" pitchFamily="2" charset="2"/>
        <a:buChar char="q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anose="05000000000000000000" pitchFamily="2" charset="2"/>
        <a:buChar char="v"/>
        <a:defRPr sz="2400">
          <a:solidFill>
            <a:schemeClr val="tx1"/>
          </a:solidFill>
          <a:latin typeface="+mn-lt"/>
          <a:ea typeface="微软雅黑" panose="020B0503020204020204" pitchFamily="3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微软雅黑" panose="020B0503020204020204" pitchFamily="3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7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jpeg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notesSlide" Target="../notesSlides/notesSlide40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9.bin"/><Relationship Id="rId9" Type="http://schemas.openxmlformats.org/officeDocument/2006/relationships/oleObject" Target="../embeddings/oleObject23.bin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notesSlide" Target="../notesSlides/notesSlide41.xml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4.bin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emf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notesSlide" Target="../notesSlides/notesSlide45.xml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8.bin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notesSlide" Target="../notesSlides/notesSlide48.xml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2.bin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0.png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59.xml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36.bin"/><Relationship Id="rId9" Type="http://schemas.openxmlformats.org/officeDocument/2006/relationships/image" Target="../media/image51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pearsoncmg.com/aw/ecs_kurose_compnetwork_7/cw/content/interactiveanimations/csma-cd/index.html" TargetMode="Externa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40.bin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.bin"/><Relationship Id="rId3" Type="http://schemas.openxmlformats.org/officeDocument/2006/relationships/notesSlide" Target="../notesSlides/notesSlide68.xml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41.bin"/><Relationship Id="rId9" Type="http://schemas.openxmlformats.org/officeDocument/2006/relationships/image" Target="../media/image54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8.bin"/><Relationship Id="rId3" Type="http://schemas.openxmlformats.org/officeDocument/2006/relationships/notesSlide" Target="../notesSlides/notesSlide69.xml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45.bin"/><Relationship Id="rId9" Type="http://schemas.openxmlformats.org/officeDocument/2006/relationships/image" Target="../media/image55.pn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2.bin"/><Relationship Id="rId3" Type="http://schemas.openxmlformats.org/officeDocument/2006/relationships/notesSlide" Target="../notesSlides/notesSlide70.xml"/><Relationship Id="rId7" Type="http://schemas.openxmlformats.org/officeDocument/2006/relationships/oleObject" Target="../embeddings/oleObject5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0.bin"/><Relationship Id="rId5" Type="http://schemas.openxmlformats.org/officeDocument/2006/relationships/image" Target="../media/image3.wmf"/><Relationship Id="rId10" Type="http://schemas.openxmlformats.org/officeDocument/2006/relationships/oleObject" Target="../embeddings/oleObject54.bin"/><Relationship Id="rId4" Type="http://schemas.openxmlformats.org/officeDocument/2006/relationships/oleObject" Target="../embeddings/oleObject49.bin"/><Relationship Id="rId9" Type="http://schemas.openxmlformats.org/officeDocument/2006/relationships/oleObject" Target="../embeddings/oleObject53.bin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8.bin"/><Relationship Id="rId3" Type="http://schemas.openxmlformats.org/officeDocument/2006/relationships/notesSlide" Target="../notesSlides/notesSlide71.xml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3.wmf"/><Relationship Id="rId10" Type="http://schemas.openxmlformats.org/officeDocument/2006/relationships/oleObject" Target="../embeddings/oleObject60.bin"/><Relationship Id="rId4" Type="http://schemas.openxmlformats.org/officeDocument/2006/relationships/oleObject" Target="../embeddings/oleObject55.bin"/><Relationship Id="rId9" Type="http://schemas.openxmlformats.org/officeDocument/2006/relationships/oleObject" Target="../embeddings/oleObject59.bin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notesSlide" Target="../notesSlides/notesSlide72.xml"/><Relationship Id="rId7" Type="http://schemas.openxmlformats.org/officeDocument/2006/relationships/oleObject" Target="../embeddings/oleObject6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62.bin"/><Relationship Id="rId5" Type="http://schemas.openxmlformats.org/officeDocument/2006/relationships/image" Target="../media/image3.wmf"/><Relationship Id="rId10" Type="http://schemas.openxmlformats.org/officeDocument/2006/relationships/oleObject" Target="../embeddings/oleObject66.bin"/><Relationship Id="rId4" Type="http://schemas.openxmlformats.org/officeDocument/2006/relationships/oleObject" Target="../embeddings/oleObject61.bin"/><Relationship Id="rId9" Type="http://schemas.openxmlformats.org/officeDocument/2006/relationships/oleObject" Target="../embeddings/oleObject65.bin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0.bin"/><Relationship Id="rId3" Type="http://schemas.openxmlformats.org/officeDocument/2006/relationships/notesSlide" Target="../notesSlides/notesSlide74.xml"/><Relationship Id="rId7" Type="http://schemas.openxmlformats.org/officeDocument/2006/relationships/oleObject" Target="../embeddings/oleObject6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68.bin"/><Relationship Id="rId5" Type="http://schemas.openxmlformats.org/officeDocument/2006/relationships/image" Target="../media/image3.wmf"/><Relationship Id="rId10" Type="http://schemas.openxmlformats.org/officeDocument/2006/relationships/oleObject" Target="../embeddings/oleObject72.bin"/><Relationship Id="rId4" Type="http://schemas.openxmlformats.org/officeDocument/2006/relationships/oleObject" Target="../embeddings/oleObject67.bin"/><Relationship Id="rId9" Type="http://schemas.openxmlformats.org/officeDocument/2006/relationships/oleObject" Target="../embeddings/oleObject71.bin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13" Type="http://schemas.openxmlformats.org/officeDocument/2006/relationships/oleObject" Target="../embeddings/oleObject81.bin"/><Relationship Id="rId3" Type="http://schemas.openxmlformats.org/officeDocument/2006/relationships/notesSlide" Target="../notesSlides/notesSlide75.xml"/><Relationship Id="rId7" Type="http://schemas.openxmlformats.org/officeDocument/2006/relationships/oleObject" Target="../embeddings/oleObject75.bin"/><Relationship Id="rId12" Type="http://schemas.openxmlformats.org/officeDocument/2006/relationships/oleObject" Target="../embeddings/oleObject8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74.bin"/><Relationship Id="rId11" Type="http://schemas.openxmlformats.org/officeDocument/2006/relationships/oleObject" Target="../embeddings/oleObject79.bin"/><Relationship Id="rId5" Type="http://schemas.openxmlformats.org/officeDocument/2006/relationships/image" Target="../media/image3.wmf"/><Relationship Id="rId10" Type="http://schemas.openxmlformats.org/officeDocument/2006/relationships/oleObject" Target="../embeddings/oleObject78.bin"/><Relationship Id="rId4" Type="http://schemas.openxmlformats.org/officeDocument/2006/relationships/oleObject" Target="../embeddings/oleObject73.bin"/><Relationship Id="rId9" Type="http://schemas.openxmlformats.org/officeDocument/2006/relationships/oleObject" Target="../embeddings/oleObject77.bin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5.bin"/><Relationship Id="rId13" Type="http://schemas.openxmlformats.org/officeDocument/2006/relationships/oleObject" Target="../embeddings/oleObject90.bin"/><Relationship Id="rId3" Type="http://schemas.openxmlformats.org/officeDocument/2006/relationships/notesSlide" Target="../notesSlides/notesSlide76.xml"/><Relationship Id="rId7" Type="http://schemas.openxmlformats.org/officeDocument/2006/relationships/oleObject" Target="../embeddings/oleObject84.bin"/><Relationship Id="rId12" Type="http://schemas.openxmlformats.org/officeDocument/2006/relationships/oleObject" Target="../embeddings/oleObject8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83.bin"/><Relationship Id="rId11" Type="http://schemas.openxmlformats.org/officeDocument/2006/relationships/oleObject" Target="../embeddings/oleObject88.bin"/><Relationship Id="rId5" Type="http://schemas.openxmlformats.org/officeDocument/2006/relationships/image" Target="../media/image3.wmf"/><Relationship Id="rId10" Type="http://schemas.openxmlformats.org/officeDocument/2006/relationships/oleObject" Target="../embeddings/oleObject87.bin"/><Relationship Id="rId4" Type="http://schemas.openxmlformats.org/officeDocument/2006/relationships/oleObject" Target="../embeddings/oleObject82.bin"/><Relationship Id="rId9" Type="http://schemas.openxmlformats.org/officeDocument/2006/relationships/oleObject" Target="../embeddings/oleObject86.bin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4.bin"/><Relationship Id="rId13" Type="http://schemas.openxmlformats.org/officeDocument/2006/relationships/oleObject" Target="../embeddings/oleObject99.bin"/><Relationship Id="rId3" Type="http://schemas.openxmlformats.org/officeDocument/2006/relationships/notesSlide" Target="../notesSlides/notesSlide77.xml"/><Relationship Id="rId7" Type="http://schemas.openxmlformats.org/officeDocument/2006/relationships/oleObject" Target="../embeddings/oleObject93.bin"/><Relationship Id="rId12" Type="http://schemas.openxmlformats.org/officeDocument/2006/relationships/oleObject" Target="../embeddings/oleObject9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92.bin"/><Relationship Id="rId11" Type="http://schemas.openxmlformats.org/officeDocument/2006/relationships/oleObject" Target="../embeddings/oleObject97.bin"/><Relationship Id="rId5" Type="http://schemas.openxmlformats.org/officeDocument/2006/relationships/image" Target="../media/image3.wmf"/><Relationship Id="rId10" Type="http://schemas.openxmlformats.org/officeDocument/2006/relationships/oleObject" Target="../embeddings/oleObject96.bin"/><Relationship Id="rId4" Type="http://schemas.openxmlformats.org/officeDocument/2006/relationships/oleObject" Target="../embeddings/oleObject91.bin"/><Relationship Id="rId9" Type="http://schemas.openxmlformats.org/officeDocument/2006/relationships/oleObject" Target="../embeddings/oleObject95.bin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8.png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3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0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>
                <a:ea typeface="宋体" panose="02010600030101010101" pitchFamily="2" charset="-122"/>
              </a:rPr>
              <a:t>Chapter 6: </a:t>
            </a:r>
            <a:br>
              <a:rPr lang="en-US" altLang="zh-CN" b="1" dirty="0">
                <a:ea typeface="宋体" panose="02010600030101010101" pitchFamily="2" charset="-122"/>
              </a:rPr>
            </a:br>
            <a:r>
              <a:rPr lang="en-US" altLang="zh-CN" b="1" dirty="0">
                <a:ea typeface="宋体" panose="02010600030101010101" pitchFamily="2" charset="-122"/>
              </a:rPr>
              <a:t>The Link Layer</a:t>
            </a:r>
            <a:endParaRPr lang="zh-CN" altLang="en-US" b="1" dirty="0">
              <a:ea typeface="宋体" panose="02010600030101010101" pitchFamily="2" charset="-122"/>
            </a:endParaRPr>
          </a:p>
        </p:txBody>
      </p:sp>
      <p:sp>
        <p:nvSpPr>
          <p:cNvPr id="14339" name="副标题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altLang="zh-CN" dirty="0">
                <a:latin typeface="+mn-lt"/>
                <a:ea typeface="宋体" panose="02010600030101010101" pitchFamily="2" charset="-122"/>
              </a:rPr>
              <a:t>Yanmin Zhu</a:t>
            </a:r>
          </a:p>
          <a:p>
            <a:pPr algn="l"/>
            <a:r>
              <a:rPr lang="en-US" altLang="zh-CN">
                <a:latin typeface="+mn-lt"/>
                <a:ea typeface="宋体" panose="02010600030101010101" pitchFamily="2" charset="-122"/>
              </a:rPr>
              <a:t>School of Computers</a:t>
            </a:r>
            <a:endParaRPr lang="zh-CN" altLang="en-US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200559-3FE1-47AD-B526-98C97DF9B748}" type="slidenum">
              <a:rPr lang="en-US" altLang="zh-CN" smtClean="0"/>
              <a:pPr>
                <a:defRPr/>
              </a:pPr>
              <a:t>1</a:t>
            </a:fld>
            <a:endParaRPr lang="en-US" altLang="zh-CN" dirty="0"/>
          </a:p>
        </p:txBody>
      </p:sp>
      <p:sp>
        <p:nvSpPr>
          <p:cNvPr id="14341" name="Picture 9"/>
          <p:cNvSpPr>
            <a:spLocks noChangeAspect="1" noChangeArrowheads="1"/>
          </p:cNvSpPr>
          <p:nvPr/>
        </p:nvSpPr>
        <p:spPr bwMode="auto">
          <a:xfrm>
            <a:off x="7651750" y="561975"/>
            <a:ext cx="2597150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1067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F4B8B360-6C81-4FA6-90A9-C6B92C20F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Link-Layer Hops along Host and Server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E10346-AC57-4D0F-AFFA-E41059FB0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t>2</a:t>
            </a:fld>
            <a:endParaRPr lang="en-US" altLang="zh-CN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01CE267-0743-4CF2-8BA1-1D1134FF6A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901" y="1331741"/>
            <a:ext cx="6354198" cy="538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364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Discussions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3</a:t>
            </a:fld>
            <a:endParaRPr lang="en-US" altLang="zh-CN" dirty="0"/>
          </a:p>
        </p:txBody>
      </p:sp>
      <p:sp>
        <p:nvSpPr>
          <p:cNvPr id="7" name="文本占位符 6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What are the services provided by the link layer?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How do we characterize the capability of an error detection and correction code?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How does the link layer interplay with the network layer?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How do many nodes access a shared broadcast channel?</a:t>
            </a:r>
          </a:p>
        </p:txBody>
      </p:sp>
    </p:spTree>
    <p:extLst>
      <p:ext uri="{BB962C8B-B14F-4D97-AF65-F5344CB8AC3E}">
        <p14:creationId xmlns:p14="http://schemas.microsoft.com/office/powerpoint/2010/main" val="2868554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The Data Link Layer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ZapfDingbats" pitchFamily="82" charset="2"/>
              <a:buNone/>
            </a:pPr>
            <a:r>
              <a:rPr lang="en-US" altLang="zh-CN" b="1" u="sng" dirty="0">
                <a:solidFill>
                  <a:srgbClr val="FF0000"/>
                </a:solidFill>
                <a:ea typeface="宋体" panose="02010600030101010101" pitchFamily="2" charset="-122"/>
              </a:rPr>
              <a:t>Our goals: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understand principles behind data link layer services:</a:t>
            </a:r>
          </a:p>
          <a:p>
            <a:pPr lvl="1">
              <a:buFont typeface="Wingdings" charset="0"/>
              <a:buChar char="§"/>
              <a:defRPr/>
            </a:pPr>
            <a:r>
              <a:rPr lang="en-US" altLang="zh-CN" sz="2000" dirty="0">
                <a:ea typeface="ＭＳ Ｐゴシック" charset="0"/>
              </a:rPr>
              <a:t>error detection, correction</a:t>
            </a:r>
          </a:p>
          <a:p>
            <a:pPr lvl="1">
              <a:buFont typeface="Wingdings" charset="0"/>
              <a:buChar char="§"/>
              <a:defRPr/>
            </a:pPr>
            <a:r>
              <a:rPr lang="en-US" altLang="zh-CN" sz="2000" dirty="0">
                <a:ea typeface="ＭＳ Ｐゴシック" charset="0"/>
              </a:rPr>
              <a:t>sharing a broadcast channel: multiple access</a:t>
            </a:r>
          </a:p>
          <a:p>
            <a:pPr lvl="1">
              <a:buFont typeface="Wingdings" charset="0"/>
              <a:buChar char="§"/>
              <a:defRPr/>
            </a:pPr>
            <a:r>
              <a:rPr lang="en-US" altLang="zh-CN" sz="2000" dirty="0">
                <a:ea typeface="ＭＳ Ｐゴシック" charset="0"/>
              </a:rPr>
              <a:t>link layer addressing</a:t>
            </a:r>
          </a:p>
          <a:p>
            <a:pPr lvl="1">
              <a:buFont typeface="Wingdings" charset="0"/>
              <a:buChar char="§"/>
              <a:defRPr/>
            </a:pPr>
            <a:r>
              <a:rPr lang="en-US" altLang="zh-CN" sz="2000" dirty="0">
                <a:ea typeface="ＭＳ Ｐゴシック" charset="0"/>
              </a:rPr>
              <a:t>local area networks: Ethernet, VLANs</a:t>
            </a:r>
            <a:endParaRPr lang="en-US" altLang="zh-CN" sz="2000" dirty="0">
              <a:solidFill>
                <a:srgbClr val="000099"/>
              </a:solidFill>
              <a:ea typeface="ＭＳ Ｐゴシック" charset="0"/>
            </a:endParaRPr>
          </a:p>
          <a:p>
            <a:endParaRPr lang="en-US" altLang="zh-CN" sz="2400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instantiation, implementation of various link layer technologies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7168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>
                <a:ea typeface="宋体" charset="-122"/>
              </a:rPr>
              <a:t>Chapter 6 Link Layer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15963" indent="-715963">
              <a:buNone/>
            </a:pPr>
            <a:r>
              <a:rPr lang="en-US" altLang="zh-CN" dirty="0">
                <a:solidFill>
                  <a:schemeClr val="accent2"/>
                </a:solidFill>
                <a:ea typeface="宋体" panose="02010600030101010101" pitchFamily="2" charset="-122"/>
              </a:rPr>
              <a:t>6.1 Introduction to the link layer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6.2 Error detection and correction 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6.3 Multiple access links and protocols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6.4 Switched local area networks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6.5 Link virtualization: A network as a link layer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6.6 Data center networking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46074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What are the main service provided by the link layer?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6</a:t>
            </a:fld>
            <a:endParaRPr lang="en-US" altLang="zh-CN" dirty="0"/>
          </a:p>
        </p:txBody>
      </p:sp>
      <p:sp>
        <p:nvSpPr>
          <p:cNvPr id="7" name="文本框 6"/>
          <p:cNvSpPr txBox="1"/>
          <p:nvPr/>
        </p:nvSpPr>
        <p:spPr>
          <a:xfrm>
            <a:off x="2450447" y="4617392"/>
            <a:ext cx="75216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accent3"/>
                </a:solidFill>
                <a:latin typeface="+mj-lt"/>
              </a:rPr>
              <a:t>data transfer between </a:t>
            </a:r>
            <a:r>
              <a:rPr lang="en-US" altLang="zh-CN" b="1" dirty="0">
                <a:solidFill>
                  <a:schemeClr val="bg1"/>
                </a:solidFill>
                <a:latin typeface="+mj-lt"/>
              </a:rPr>
              <a:t>neighboring</a:t>
            </a:r>
            <a:r>
              <a:rPr lang="en-US" altLang="zh-CN" dirty="0">
                <a:solidFill>
                  <a:schemeClr val="accent3"/>
                </a:solidFill>
                <a:latin typeface="+mj-lt"/>
              </a:rPr>
              <a:t> network elements</a:t>
            </a:r>
            <a:endParaRPr lang="zh-CN" altLang="en-US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450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Link Layer: Teminology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7</a:t>
            </a:fld>
            <a:endParaRPr lang="en-US" altLang="zh-CN" dirty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001838" y="1278257"/>
            <a:ext cx="4267200" cy="3802063"/>
          </a:xfrm>
        </p:spPr>
        <p:txBody>
          <a:bodyPr>
            <a:normAutofit/>
          </a:bodyPr>
          <a:lstStyle/>
          <a:p>
            <a:pPr>
              <a:buFont typeface="ZapfDingbats" pitchFamily="82" charset="2"/>
              <a:buNone/>
            </a:pPr>
            <a:r>
              <a:rPr lang="en-US" altLang="zh-CN" sz="2400" u="sng" dirty="0">
                <a:solidFill>
                  <a:schemeClr val="accent2"/>
                </a:solidFill>
                <a:ea typeface="宋体" panose="02010600030101010101" pitchFamily="2" charset="-122"/>
              </a:rPr>
              <a:t>Terminology:</a:t>
            </a:r>
            <a:endParaRPr lang="en-US" altLang="zh-CN" sz="2400" dirty="0">
              <a:solidFill>
                <a:schemeClr val="accent2"/>
              </a:solidFill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hosts and routers are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nodes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communication channels that connect adjacent nodes along communication path are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links</a:t>
            </a:r>
          </a:p>
          <a:p>
            <a:pPr lvl="1"/>
            <a:r>
              <a:rPr lang="en-US" altLang="zh-CN" sz="1800" dirty="0">
                <a:ea typeface="宋体" panose="02010600030101010101" pitchFamily="2" charset="-122"/>
              </a:rPr>
              <a:t>wired links</a:t>
            </a:r>
          </a:p>
          <a:p>
            <a:pPr lvl="1"/>
            <a:r>
              <a:rPr lang="en-US" altLang="zh-CN" sz="1800" dirty="0">
                <a:ea typeface="宋体" panose="02010600030101010101" pitchFamily="2" charset="-122"/>
              </a:rPr>
              <a:t>wireless links</a:t>
            </a:r>
          </a:p>
          <a:p>
            <a:pPr lvl="1"/>
            <a:r>
              <a:rPr lang="en-US" altLang="zh-CN" sz="1800" dirty="0">
                <a:ea typeface="宋体" panose="02010600030101010101" pitchFamily="2" charset="-122"/>
              </a:rPr>
              <a:t>LANs</a:t>
            </a:r>
            <a:endParaRPr lang="en-US" altLang="zh-CN" sz="1800" b="1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layer-2 packet is 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frame</a:t>
            </a:r>
            <a:r>
              <a:rPr lang="en-US" altLang="zh-CN" sz="2000" dirty="0">
                <a:ea typeface="宋体" panose="02010600030101010101" pitchFamily="2" charset="-122"/>
              </a:rPr>
              <a:t>,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encapsulates datagram</a:t>
            </a:r>
          </a:p>
          <a:p>
            <a:pPr>
              <a:buFont typeface="ZapfDingbats" pitchFamily="82" charset="2"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  <a:p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29700" name="Text Box 467"/>
          <p:cNvSpPr txBox="1">
            <a:spLocks noChangeArrowheads="1"/>
          </p:cNvSpPr>
          <p:nvPr/>
        </p:nvSpPr>
        <p:spPr bwMode="auto">
          <a:xfrm>
            <a:off x="1741489" y="5267326"/>
            <a:ext cx="5285421" cy="1200329"/>
          </a:xfrm>
          <a:prstGeom prst="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b="1" dirty="0">
                <a:solidFill>
                  <a:srgbClr val="FF0000"/>
                </a:solidFill>
                <a:latin typeface="+mj-lt"/>
                <a:ea typeface="宋体" pitchFamily="2" charset="-122"/>
              </a:rPr>
              <a:t>data-link layer</a:t>
            </a:r>
            <a:r>
              <a:rPr lang="en-US" altLang="zh-CN" dirty="0">
                <a:latin typeface="+mj-lt"/>
                <a:ea typeface="宋体" pitchFamily="2" charset="-122"/>
              </a:rPr>
              <a:t> has responsibility of </a:t>
            </a:r>
          </a:p>
          <a:p>
            <a:pPr>
              <a:defRPr/>
            </a:pPr>
            <a:r>
              <a:rPr lang="en-US" altLang="zh-CN" dirty="0">
                <a:latin typeface="+mj-lt"/>
                <a:ea typeface="宋体" pitchFamily="2" charset="-122"/>
              </a:rPr>
              <a:t>transferring datagram from one node </a:t>
            </a:r>
          </a:p>
          <a:p>
            <a:pPr>
              <a:defRPr/>
            </a:pPr>
            <a:r>
              <a:rPr lang="en-US" altLang="zh-CN" dirty="0">
                <a:latin typeface="+mj-lt"/>
                <a:ea typeface="宋体" pitchFamily="2" charset="-122"/>
              </a:rPr>
              <a:t>to </a:t>
            </a:r>
            <a:r>
              <a:rPr lang="en-US" altLang="zh-CN" dirty="0">
                <a:solidFill>
                  <a:schemeClr val="accent2"/>
                </a:solidFill>
                <a:latin typeface="+mj-lt"/>
                <a:ea typeface="宋体" pitchFamily="2" charset="-122"/>
              </a:rPr>
              <a:t>adjacent</a:t>
            </a:r>
            <a:r>
              <a:rPr lang="en-US" altLang="zh-CN" dirty="0">
                <a:latin typeface="+mj-lt"/>
                <a:ea typeface="宋体" pitchFamily="2" charset="-122"/>
              </a:rPr>
              <a:t> node over a link</a:t>
            </a:r>
          </a:p>
        </p:txBody>
      </p:sp>
      <p:sp>
        <p:nvSpPr>
          <p:cNvPr id="22533" name="Freeform 9"/>
          <p:cNvSpPr>
            <a:spLocks/>
          </p:cNvSpPr>
          <p:nvPr/>
        </p:nvSpPr>
        <p:spPr bwMode="auto">
          <a:xfrm>
            <a:off x="8234363" y="3457575"/>
            <a:ext cx="1314450" cy="674688"/>
          </a:xfrm>
          <a:custGeom>
            <a:avLst/>
            <a:gdLst>
              <a:gd name="T0" fmla="*/ 2147483646 w 828"/>
              <a:gd name="T1" fmla="*/ 2147483646 h 425"/>
              <a:gd name="T2" fmla="*/ 2147483646 w 828"/>
              <a:gd name="T3" fmla="*/ 2147483646 h 425"/>
              <a:gd name="T4" fmla="*/ 2147483646 w 828"/>
              <a:gd name="T5" fmla="*/ 2147483646 h 425"/>
              <a:gd name="T6" fmla="*/ 2147483646 w 828"/>
              <a:gd name="T7" fmla="*/ 2147483646 h 425"/>
              <a:gd name="T8" fmla="*/ 2147483646 w 828"/>
              <a:gd name="T9" fmla="*/ 2147483646 h 425"/>
              <a:gd name="T10" fmla="*/ 2147483646 w 828"/>
              <a:gd name="T11" fmla="*/ 2147483646 h 425"/>
              <a:gd name="T12" fmla="*/ 2147483646 w 828"/>
              <a:gd name="T13" fmla="*/ 2147483646 h 425"/>
              <a:gd name="T14" fmla="*/ 2147483646 w 828"/>
              <a:gd name="T15" fmla="*/ 2147483646 h 425"/>
              <a:gd name="T16" fmla="*/ 2147483646 w 828"/>
              <a:gd name="T17" fmla="*/ 2147483646 h 425"/>
              <a:gd name="T18" fmla="*/ 2147483646 w 828"/>
              <a:gd name="T19" fmla="*/ 2147483646 h 425"/>
              <a:gd name="T20" fmla="*/ 2147483646 w 828"/>
              <a:gd name="T21" fmla="*/ 2147483646 h 425"/>
              <a:gd name="T22" fmla="*/ 2147483646 w 828"/>
              <a:gd name="T23" fmla="*/ 2147483646 h 4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8"/>
              <a:gd name="T37" fmla="*/ 0 h 425"/>
              <a:gd name="T38" fmla="*/ 828 w 828"/>
              <a:gd name="T39" fmla="*/ 425 h 42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34" name="Freeform 10"/>
          <p:cNvSpPr>
            <a:spLocks/>
          </p:cNvSpPr>
          <p:nvPr/>
        </p:nvSpPr>
        <p:spPr bwMode="auto">
          <a:xfrm>
            <a:off x="8253414" y="1931989"/>
            <a:ext cx="1730375" cy="1044575"/>
          </a:xfrm>
          <a:custGeom>
            <a:avLst/>
            <a:gdLst>
              <a:gd name="T0" fmla="*/ 2147483646 w 765"/>
              <a:gd name="T1" fmla="*/ 2147483646 h 459"/>
              <a:gd name="T2" fmla="*/ 2147483646 w 765"/>
              <a:gd name="T3" fmla="*/ 2147483646 h 459"/>
              <a:gd name="T4" fmla="*/ 2147483646 w 765"/>
              <a:gd name="T5" fmla="*/ 2147483646 h 459"/>
              <a:gd name="T6" fmla="*/ 2147483646 w 765"/>
              <a:gd name="T7" fmla="*/ 2147483646 h 459"/>
              <a:gd name="T8" fmla="*/ 2147483646 w 765"/>
              <a:gd name="T9" fmla="*/ 2147483646 h 459"/>
              <a:gd name="T10" fmla="*/ 2147483646 w 765"/>
              <a:gd name="T11" fmla="*/ 2147483646 h 459"/>
              <a:gd name="T12" fmla="*/ 2147483646 w 765"/>
              <a:gd name="T13" fmla="*/ 2147483646 h 459"/>
              <a:gd name="T14" fmla="*/ 2147483646 w 765"/>
              <a:gd name="T15" fmla="*/ 2147483646 h 459"/>
              <a:gd name="T16" fmla="*/ 2147483646 w 765"/>
              <a:gd name="T17" fmla="*/ 2147483646 h 459"/>
              <a:gd name="T18" fmla="*/ 2147483646 w 765"/>
              <a:gd name="T19" fmla="*/ 2147483646 h 459"/>
              <a:gd name="T20" fmla="*/ 2147483646 w 765"/>
              <a:gd name="T21" fmla="*/ 2147483646 h 459"/>
              <a:gd name="T22" fmla="*/ 2147483646 w 765"/>
              <a:gd name="T23" fmla="*/ 2147483646 h 4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765"/>
              <a:gd name="T37" fmla="*/ 0 h 459"/>
              <a:gd name="T38" fmla="*/ 765 w 765"/>
              <a:gd name="T39" fmla="*/ 459 h 4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DDDDDD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35" name="Freeform 11"/>
          <p:cNvSpPr>
            <a:spLocks/>
          </p:cNvSpPr>
          <p:nvPr/>
        </p:nvSpPr>
        <p:spPr bwMode="auto">
          <a:xfrm>
            <a:off x="6513513" y="1639888"/>
            <a:ext cx="1644650" cy="1071562"/>
          </a:xfrm>
          <a:custGeom>
            <a:avLst/>
            <a:gdLst>
              <a:gd name="T0" fmla="*/ 2147483646 w 1036"/>
              <a:gd name="T1" fmla="*/ 2147483646 h 675"/>
              <a:gd name="T2" fmla="*/ 2147483646 w 1036"/>
              <a:gd name="T3" fmla="*/ 2147483646 h 675"/>
              <a:gd name="T4" fmla="*/ 2147483646 w 1036"/>
              <a:gd name="T5" fmla="*/ 2147483646 h 675"/>
              <a:gd name="T6" fmla="*/ 2147483646 w 1036"/>
              <a:gd name="T7" fmla="*/ 2147483646 h 675"/>
              <a:gd name="T8" fmla="*/ 2147483646 w 1036"/>
              <a:gd name="T9" fmla="*/ 2147483646 h 675"/>
              <a:gd name="T10" fmla="*/ 2147483646 w 1036"/>
              <a:gd name="T11" fmla="*/ 2147483646 h 675"/>
              <a:gd name="T12" fmla="*/ 2147483646 w 1036"/>
              <a:gd name="T13" fmla="*/ 2147483646 h 675"/>
              <a:gd name="T14" fmla="*/ 2147483646 w 1036"/>
              <a:gd name="T15" fmla="*/ 2147483646 h 675"/>
              <a:gd name="T16" fmla="*/ 2147483646 w 1036"/>
              <a:gd name="T17" fmla="*/ 2147483646 h 675"/>
              <a:gd name="T18" fmla="*/ 2147483646 w 1036"/>
              <a:gd name="T19" fmla="*/ 2147483646 h 675"/>
              <a:gd name="T20" fmla="*/ 2147483646 w 1036"/>
              <a:gd name="T21" fmla="*/ 2147483646 h 675"/>
              <a:gd name="T22" fmla="*/ 2147483646 w 1036"/>
              <a:gd name="T23" fmla="*/ 2147483646 h 675"/>
              <a:gd name="T24" fmla="*/ 2147483646 w 1036"/>
              <a:gd name="T25" fmla="*/ 2147483646 h 675"/>
              <a:gd name="T26" fmla="*/ 2147483646 w 1036"/>
              <a:gd name="T27" fmla="*/ 2147483646 h 675"/>
              <a:gd name="T28" fmla="*/ 2147483646 w 1036"/>
              <a:gd name="T29" fmla="*/ 2147483646 h 675"/>
              <a:gd name="T30" fmla="*/ 2147483646 w 1036"/>
              <a:gd name="T31" fmla="*/ 2147483646 h 675"/>
              <a:gd name="T32" fmla="*/ 2147483646 w 1036"/>
              <a:gd name="T33" fmla="*/ 2147483646 h 675"/>
              <a:gd name="T34" fmla="*/ 2147483646 w 1036"/>
              <a:gd name="T35" fmla="*/ 2147483646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22536" name="Group 12"/>
          <p:cNvGrpSpPr>
            <a:grpSpLocks/>
          </p:cNvGrpSpPr>
          <p:nvPr/>
        </p:nvGrpSpPr>
        <p:grpSpPr bwMode="auto">
          <a:xfrm>
            <a:off x="6600826" y="2974975"/>
            <a:ext cx="1458913" cy="933450"/>
            <a:chOff x="2889" y="1631"/>
            <a:chExt cx="980" cy="743"/>
          </a:xfrm>
        </p:grpSpPr>
        <p:sp>
          <p:nvSpPr>
            <p:cNvPr id="23189" name="Rectangle 13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190" name="AutoShape 14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400" dirty="0">
                <a:solidFill>
                  <a:srgbClr val="00CC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2537" name="Line 15"/>
          <p:cNvSpPr>
            <a:spLocks noChangeShapeType="1"/>
          </p:cNvSpPr>
          <p:nvPr/>
        </p:nvSpPr>
        <p:spPr bwMode="auto">
          <a:xfrm flipH="1">
            <a:off x="7378701" y="2020888"/>
            <a:ext cx="92075" cy="31115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38" name="Line 16"/>
          <p:cNvSpPr>
            <a:spLocks noChangeShapeType="1"/>
          </p:cNvSpPr>
          <p:nvPr/>
        </p:nvSpPr>
        <p:spPr bwMode="auto">
          <a:xfrm>
            <a:off x="7470775" y="2020888"/>
            <a:ext cx="90488" cy="309562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39" name="Line 17"/>
          <p:cNvSpPr>
            <a:spLocks noChangeShapeType="1"/>
          </p:cNvSpPr>
          <p:nvPr/>
        </p:nvSpPr>
        <p:spPr bwMode="auto">
          <a:xfrm>
            <a:off x="7378701" y="2330450"/>
            <a:ext cx="92075" cy="3333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40" name="Line 18"/>
          <p:cNvSpPr>
            <a:spLocks noChangeShapeType="1"/>
          </p:cNvSpPr>
          <p:nvPr/>
        </p:nvSpPr>
        <p:spPr bwMode="auto">
          <a:xfrm flipH="1">
            <a:off x="7470775" y="2330450"/>
            <a:ext cx="90488" cy="3333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41" name="Line 19"/>
          <p:cNvSpPr>
            <a:spLocks noChangeShapeType="1"/>
          </p:cNvSpPr>
          <p:nvPr/>
        </p:nvSpPr>
        <p:spPr bwMode="auto">
          <a:xfrm>
            <a:off x="7470775" y="2027238"/>
            <a:ext cx="0" cy="33655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42" name="Line 20"/>
          <p:cNvSpPr>
            <a:spLocks noChangeShapeType="1"/>
          </p:cNvSpPr>
          <p:nvPr/>
        </p:nvSpPr>
        <p:spPr bwMode="auto">
          <a:xfrm flipV="1">
            <a:off x="7378701" y="2298700"/>
            <a:ext cx="92075" cy="3333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43" name="Line 21"/>
          <p:cNvSpPr>
            <a:spLocks noChangeShapeType="1"/>
          </p:cNvSpPr>
          <p:nvPr/>
        </p:nvSpPr>
        <p:spPr bwMode="auto">
          <a:xfrm flipH="1" flipV="1">
            <a:off x="7470775" y="2298700"/>
            <a:ext cx="90488" cy="3175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44" name="Line 22"/>
          <p:cNvSpPr>
            <a:spLocks noChangeShapeType="1"/>
          </p:cNvSpPr>
          <p:nvPr/>
        </p:nvSpPr>
        <p:spPr bwMode="auto">
          <a:xfrm>
            <a:off x="7418389" y="2195514"/>
            <a:ext cx="52387" cy="26987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45" name="Line 23"/>
          <p:cNvSpPr>
            <a:spLocks noChangeShapeType="1"/>
          </p:cNvSpPr>
          <p:nvPr/>
        </p:nvSpPr>
        <p:spPr bwMode="auto">
          <a:xfrm flipV="1">
            <a:off x="7470776" y="2195514"/>
            <a:ext cx="55563" cy="26987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46" name="Line 24"/>
          <p:cNvSpPr>
            <a:spLocks noChangeShapeType="1"/>
          </p:cNvSpPr>
          <p:nvPr/>
        </p:nvSpPr>
        <p:spPr bwMode="auto">
          <a:xfrm>
            <a:off x="7400926" y="2241551"/>
            <a:ext cx="66675" cy="3492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47" name="Line 25"/>
          <p:cNvSpPr>
            <a:spLocks noChangeShapeType="1"/>
          </p:cNvSpPr>
          <p:nvPr/>
        </p:nvSpPr>
        <p:spPr bwMode="auto">
          <a:xfrm flipV="1">
            <a:off x="7470776" y="2247900"/>
            <a:ext cx="68263" cy="3175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48" name="Line 26"/>
          <p:cNvSpPr>
            <a:spLocks noChangeShapeType="1"/>
          </p:cNvSpPr>
          <p:nvPr/>
        </p:nvSpPr>
        <p:spPr bwMode="auto">
          <a:xfrm flipV="1">
            <a:off x="7470776" y="2149475"/>
            <a:ext cx="34925" cy="127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49" name="Line 27"/>
          <p:cNvSpPr>
            <a:spLocks noChangeShapeType="1"/>
          </p:cNvSpPr>
          <p:nvPr/>
        </p:nvSpPr>
        <p:spPr bwMode="auto">
          <a:xfrm flipV="1">
            <a:off x="7470776" y="2085975"/>
            <a:ext cx="22225" cy="7938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50" name="Line 28"/>
          <p:cNvSpPr>
            <a:spLocks noChangeShapeType="1"/>
          </p:cNvSpPr>
          <p:nvPr/>
        </p:nvSpPr>
        <p:spPr bwMode="auto">
          <a:xfrm>
            <a:off x="7431088" y="2144713"/>
            <a:ext cx="42862" cy="17462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51" name="Line 29"/>
          <p:cNvSpPr>
            <a:spLocks noChangeShapeType="1"/>
          </p:cNvSpPr>
          <p:nvPr/>
        </p:nvSpPr>
        <p:spPr bwMode="auto">
          <a:xfrm>
            <a:off x="7450138" y="2082801"/>
            <a:ext cx="23812" cy="15875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22552" name="Group 30"/>
          <p:cNvGrpSpPr>
            <a:grpSpLocks/>
          </p:cNvGrpSpPr>
          <p:nvPr/>
        </p:nvGrpSpPr>
        <p:grpSpPr bwMode="auto">
          <a:xfrm>
            <a:off x="7486650" y="1992314"/>
            <a:ext cx="152400" cy="58737"/>
            <a:chOff x="4227" y="1360"/>
            <a:chExt cx="863" cy="270"/>
          </a:xfrm>
        </p:grpSpPr>
        <p:sp>
          <p:nvSpPr>
            <p:cNvPr id="23185" name="Line 31"/>
            <p:cNvSpPr>
              <a:spLocks noChangeShapeType="1"/>
            </p:cNvSpPr>
            <p:nvPr/>
          </p:nvSpPr>
          <p:spPr bwMode="auto">
            <a:xfrm>
              <a:off x="4227" y="1604"/>
              <a:ext cx="0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86" name="Line 32"/>
            <p:cNvSpPr>
              <a:spLocks noChangeShapeType="1"/>
            </p:cNvSpPr>
            <p:nvPr/>
          </p:nvSpPr>
          <p:spPr bwMode="auto">
            <a:xfrm rot="6361956" flipH="1" flipV="1">
              <a:off x="4464" y="1205"/>
              <a:ext cx="189" cy="500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87" name="Line 33"/>
            <p:cNvSpPr>
              <a:spLocks noChangeShapeType="1"/>
            </p:cNvSpPr>
            <p:nvPr/>
          </p:nvSpPr>
          <p:spPr bwMode="auto">
            <a:xfrm rot="6361956">
              <a:off x="4602" y="1393"/>
              <a:ext cx="189" cy="203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88" name="Line 34"/>
            <p:cNvSpPr>
              <a:spLocks noChangeShapeType="1"/>
            </p:cNvSpPr>
            <p:nvPr/>
          </p:nvSpPr>
          <p:spPr bwMode="auto">
            <a:xfrm rot="6361956" flipH="1" flipV="1">
              <a:off x="4745" y="1286"/>
              <a:ext cx="189" cy="500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553" name="Group 35"/>
          <p:cNvGrpSpPr>
            <a:grpSpLocks/>
          </p:cNvGrpSpPr>
          <p:nvPr/>
        </p:nvGrpSpPr>
        <p:grpSpPr bwMode="auto">
          <a:xfrm rot="5700496">
            <a:off x="7394576" y="1889126"/>
            <a:ext cx="168275" cy="53975"/>
            <a:chOff x="4227" y="1360"/>
            <a:chExt cx="863" cy="270"/>
          </a:xfrm>
        </p:grpSpPr>
        <p:sp>
          <p:nvSpPr>
            <p:cNvPr id="23181" name="Line 36"/>
            <p:cNvSpPr>
              <a:spLocks noChangeShapeType="1"/>
            </p:cNvSpPr>
            <p:nvPr/>
          </p:nvSpPr>
          <p:spPr bwMode="auto">
            <a:xfrm>
              <a:off x="4227" y="1604"/>
              <a:ext cx="0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82" name="Line 37"/>
            <p:cNvSpPr>
              <a:spLocks noChangeShapeType="1"/>
            </p:cNvSpPr>
            <p:nvPr/>
          </p:nvSpPr>
          <p:spPr bwMode="auto">
            <a:xfrm rot="6361956" flipH="1" flipV="1">
              <a:off x="4464" y="1205"/>
              <a:ext cx="189" cy="500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83" name="Line 38"/>
            <p:cNvSpPr>
              <a:spLocks noChangeShapeType="1"/>
            </p:cNvSpPr>
            <p:nvPr/>
          </p:nvSpPr>
          <p:spPr bwMode="auto">
            <a:xfrm rot="6361956">
              <a:off x="4602" y="1393"/>
              <a:ext cx="189" cy="203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84" name="Line 39"/>
            <p:cNvSpPr>
              <a:spLocks noChangeShapeType="1"/>
            </p:cNvSpPr>
            <p:nvPr/>
          </p:nvSpPr>
          <p:spPr bwMode="auto">
            <a:xfrm rot="6361956" flipH="1" flipV="1">
              <a:off x="4745" y="1286"/>
              <a:ext cx="189" cy="500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554" name="Group 40"/>
          <p:cNvGrpSpPr>
            <a:grpSpLocks/>
          </p:cNvGrpSpPr>
          <p:nvPr/>
        </p:nvGrpSpPr>
        <p:grpSpPr bwMode="auto">
          <a:xfrm rot="10800000">
            <a:off x="7302500" y="1985964"/>
            <a:ext cx="152400" cy="58737"/>
            <a:chOff x="4227" y="1360"/>
            <a:chExt cx="863" cy="270"/>
          </a:xfrm>
        </p:grpSpPr>
        <p:sp>
          <p:nvSpPr>
            <p:cNvPr id="23177" name="Line 41"/>
            <p:cNvSpPr>
              <a:spLocks noChangeShapeType="1"/>
            </p:cNvSpPr>
            <p:nvPr/>
          </p:nvSpPr>
          <p:spPr bwMode="auto">
            <a:xfrm>
              <a:off x="4227" y="1604"/>
              <a:ext cx="0" cy="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78" name="Line 42"/>
            <p:cNvSpPr>
              <a:spLocks noChangeShapeType="1"/>
            </p:cNvSpPr>
            <p:nvPr/>
          </p:nvSpPr>
          <p:spPr bwMode="auto">
            <a:xfrm rot="6361956" flipH="1" flipV="1">
              <a:off x="4464" y="1205"/>
              <a:ext cx="189" cy="500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79" name="Line 43"/>
            <p:cNvSpPr>
              <a:spLocks noChangeShapeType="1"/>
            </p:cNvSpPr>
            <p:nvPr/>
          </p:nvSpPr>
          <p:spPr bwMode="auto">
            <a:xfrm rot="6361956">
              <a:off x="4602" y="1393"/>
              <a:ext cx="189" cy="203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80" name="Line 44"/>
            <p:cNvSpPr>
              <a:spLocks noChangeShapeType="1"/>
            </p:cNvSpPr>
            <p:nvPr/>
          </p:nvSpPr>
          <p:spPr bwMode="auto">
            <a:xfrm rot="6361956" flipH="1" flipV="1">
              <a:off x="4745" y="1286"/>
              <a:ext cx="189" cy="500"/>
            </a:xfrm>
            <a:prstGeom prst="line">
              <a:avLst/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2555" name="Oval 45"/>
          <p:cNvSpPr>
            <a:spLocks noChangeArrowheads="1"/>
          </p:cNvSpPr>
          <p:nvPr/>
        </p:nvSpPr>
        <p:spPr bwMode="auto">
          <a:xfrm>
            <a:off x="8359776" y="3652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22556" name="Line 46"/>
          <p:cNvSpPr>
            <a:spLocks noChangeShapeType="1"/>
          </p:cNvSpPr>
          <p:nvPr/>
        </p:nvSpPr>
        <p:spPr bwMode="auto">
          <a:xfrm>
            <a:off x="8359775" y="3644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57" name="Line 47"/>
          <p:cNvSpPr>
            <a:spLocks noChangeShapeType="1"/>
          </p:cNvSpPr>
          <p:nvPr/>
        </p:nvSpPr>
        <p:spPr bwMode="auto">
          <a:xfrm>
            <a:off x="8718550" y="3644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58" name="Rectangle 48"/>
          <p:cNvSpPr>
            <a:spLocks noChangeArrowheads="1"/>
          </p:cNvSpPr>
          <p:nvPr/>
        </p:nvSpPr>
        <p:spPr bwMode="auto">
          <a:xfrm>
            <a:off x="8359775" y="3644900"/>
            <a:ext cx="355600" cy="587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zh-CN" altLang="zh-CN" sz="2400" dirty="0">
              <a:ea typeface="宋体" panose="02010600030101010101" pitchFamily="2" charset="-122"/>
            </a:endParaRPr>
          </a:p>
        </p:txBody>
      </p:sp>
      <p:sp>
        <p:nvSpPr>
          <p:cNvPr id="22559" name="Oval 49"/>
          <p:cNvSpPr>
            <a:spLocks noChangeArrowheads="1"/>
          </p:cNvSpPr>
          <p:nvPr/>
        </p:nvSpPr>
        <p:spPr bwMode="auto">
          <a:xfrm>
            <a:off x="8356601" y="3576639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grpSp>
        <p:nvGrpSpPr>
          <p:cNvPr id="22560" name="Group 50"/>
          <p:cNvGrpSpPr>
            <a:grpSpLocks/>
          </p:cNvGrpSpPr>
          <p:nvPr/>
        </p:nvGrpSpPr>
        <p:grpSpPr bwMode="auto">
          <a:xfrm>
            <a:off x="8442325" y="3600450"/>
            <a:ext cx="179388" cy="65088"/>
            <a:chOff x="2848" y="848"/>
            <a:chExt cx="140" cy="98"/>
          </a:xfrm>
        </p:grpSpPr>
        <p:sp>
          <p:nvSpPr>
            <p:cNvPr id="23174" name="Line 5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75" name="Line 5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76" name="Line 5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561" name="Group 54"/>
          <p:cNvGrpSpPr>
            <a:grpSpLocks/>
          </p:cNvGrpSpPr>
          <p:nvPr/>
        </p:nvGrpSpPr>
        <p:grpSpPr bwMode="auto">
          <a:xfrm flipV="1">
            <a:off x="8442325" y="3600450"/>
            <a:ext cx="179388" cy="65088"/>
            <a:chOff x="2848" y="848"/>
            <a:chExt cx="140" cy="98"/>
          </a:xfrm>
        </p:grpSpPr>
        <p:sp>
          <p:nvSpPr>
            <p:cNvPr id="23171" name="Line 5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72" name="Line 5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73" name="Line 5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2562" name="Oval 58"/>
          <p:cNvSpPr>
            <a:spLocks noChangeArrowheads="1"/>
          </p:cNvSpPr>
          <p:nvPr/>
        </p:nvSpPr>
        <p:spPr bwMode="auto">
          <a:xfrm>
            <a:off x="8715376" y="39322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22563" name="Line 59"/>
          <p:cNvSpPr>
            <a:spLocks noChangeShapeType="1"/>
          </p:cNvSpPr>
          <p:nvPr/>
        </p:nvSpPr>
        <p:spPr bwMode="auto">
          <a:xfrm>
            <a:off x="8715375" y="39243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64" name="Line 60"/>
          <p:cNvSpPr>
            <a:spLocks noChangeShapeType="1"/>
          </p:cNvSpPr>
          <p:nvPr/>
        </p:nvSpPr>
        <p:spPr bwMode="auto">
          <a:xfrm>
            <a:off x="9074150" y="39243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65" name="Rectangle 61"/>
          <p:cNvSpPr>
            <a:spLocks noChangeArrowheads="1"/>
          </p:cNvSpPr>
          <p:nvPr/>
        </p:nvSpPr>
        <p:spPr bwMode="auto">
          <a:xfrm>
            <a:off x="8715375" y="3924300"/>
            <a:ext cx="355600" cy="587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zh-CN" altLang="zh-CN" sz="2400" dirty="0">
              <a:ea typeface="宋体" panose="02010600030101010101" pitchFamily="2" charset="-122"/>
            </a:endParaRPr>
          </a:p>
        </p:txBody>
      </p:sp>
      <p:sp>
        <p:nvSpPr>
          <p:cNvPr id="22566" name="Oval 62"/>
          <p:cNvSpPr>
            <a:spLocks noChangeArrowheads="1"/>
          </p:cNvSpPr>
          <p:nvPr/>
        </p:nvSpPr>
        <p:spPr bwMode="auto">
          <a:xfrm>
            <a:off x="8712201" y="3856039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grpSp>
        <p:nvGrpSpPr>
          <p:cNvPr id="22567" name="Group 63"/>
          <p:cNvGrpSpPr>
            <a:grpSpLocks/>
          </p:cNvGrpSpPr>
          <p:nvPr/>
        </p:nvGrpSpPr>
        <p:grpSpPr bwMode="auto">
          <a:xfrm>
            <a:off x="8797925" y="3879850"/>
            <a:ext cx="179388" cy="65088"/>
            <a:chOff x="2848" y="848"/>
            <a:chExt cx="140" cy="98"/>
          </a:xfrm>
        </p:grpSpPr>
        <p:sp>
          <p:nvSpPr>
            <p:cNvPr id="23168" name="Line 6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69" name="Line 6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70" name="Line 6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568" name="Group 67"/>
          <p:cNvGrpSpPr>
            <a:grpSpLocks/>
          </p:cNvGrpSpPr>
          <p:nvPr/>
        </p:nvGrpSpPr>
        <p:grpSpPr bwMode="auto">
          <a:xfrm flipV="1">
            <a:off x="8797925" y="3879850"/>
            <a:ext cx="179388" cy="65088"/>
            <a:chOff x="2848" y="848"/>
            <a:chExt cx="140" cy="98"/>
          </a:xfrm>
        </p:grpSpPr>
        <p:sp>
          <p:nvSpPr>
            <p:cNvPr id="23165" name="Line 68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66" name="Line 69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67" name="Line 70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2569" name="Oval 71"/>
          <p:cNvSpPr>
            <a:spLocks noChangeArrowheads="1"/>
          </p:cNvSpPr>
          <p:nvPr/>
        </p:nvSpPr>
        <p:spPr bwMode="auto">
          <a:xfrm>
            <a:off x="8994776" y="36655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22570" name="Line 72"/>
          <p:cNvSpPr>
            <a:spLocks noChangeShapeType="1"/>
          </p:cNvSpPr>
          <p:nvPr/>
        </p:nvSpPr>
        <p:spPr bwMode="auto">
          <a:xfrm>
            <a:off x="8994775" y="36576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71" name="Line 73"/>
          <p:cNvSpPr>
            <a:spLocks noChangeShapeType="1"/>
          </p:cNvSpPr>
          <p:nvPr/>
        </p:nvSpPr>
        <p:spPr bwMode="auto">
          <a:xfrm>
            <a:off x="9353550" y="36576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72" name="Rectangle 74"/>
          <p:cNvSpPr>
            <a:spLocks noChangeArrowheads="1"/>
          </p:cNvSpPr>
          <p:nvPr/>
        </p:nvSpPr>
        <p:spPr bwMode="auto">
          <a:xfrm>
            <a:off x="8994775" y="3657600"/>
            <a:ext cx="355600" cy="587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zh-CN" altLang="zh-CN" sz="2400" dirty="0">
              <a:ea typeface="宋体" panose="02010600030101010101" pitchFamily="2" charset="-122"/>
            </a:endParaRPr>
          </a:p>
        </p:txBody>
      </p:sp>
      <p:sp>
        <p:nvSpPr>
          <p:cNvPr id="22573" name="Oval 75"/>
          <p:cNvSpPr>
            <a:spLocks noChangeArrowheads="1"/>
          </p:cNvSpPr>
          <p:nvPr/>
        </p:nvSpPr>
        <p:spPr bwMode="auto">
          <a:xfrm>
            <a:off x="8991601" y="3589339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grpSp>
        <p:nvGrpSpPr>
          <p:cNvPr id="22574" name="Group 76"/>
          <p:cNvGrpSpPr>
            <a:grpSpLocks/>
          </p:cNvGrpSpPr>
          <p:nvPr/>
        </p:nvGrpSpPr>
        <p:grpSpPr bwMode="auto">
          <a:xfrm>
            <a:off x="9077325" y="3613150"/>
            <a:ext cx="179388" cy="65088"/>
            <a:chOff x="2848" y="848"/>
            <a:chExt cx="140" cy="98"/>
          </a:xfrm>
        </p:grpSpPr>
        <p:sp>
          <p:nvSpPr>
            <p:cNvPr id="23162" name="Line 7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63" name="Line 7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64" name="Line 7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575" name="Group 80"/>
          <p:cNvGrpSpPr>
            <a:grpSpLocks/>
          </p:cNvGrpSpPr>
          <p:nvPr/>
        </p:nvGrpSpPr>
        <p:grpSpPr bwMode="auto">
          <a:xfrm flipV="1">
            <a:off x="9077325" y="3613150"/>
            <a:ext cx="179388" cy="65088"/>
            <a:chOff x="2848" y="848"/>
            <a:chExt cx="140" cy="98"/>
          </a:xfrm>
        </p:grpSpPr>
        <p:sp>
          <p:nvSpPr>
            <p:cNvPr id="23159" name="Line 81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60" name="Line 82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61" name="Line 83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2576" name="Oval 84"/>
          <p:cNvSpPr>
            <a:spLocks noChangeArrowheads="1"/>
          </p:cNvSpPr>
          <p:nvPr/>
        </p:nvSpPr>
        <p:spPr bwMode="auto">
          <a:xfrm>
            <a:off x="8459788" y="2503488"/>
            <a:ext cx="347662" cy="8890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22577" name="Line 85"/>
          <p:cNvSpPr>
            <a:spLocks noChangeShapeType="1"/>
          </p:cNvSpPr>
          <p:nvPr/>
        </p:nvSpPr>
        <p:spPr bwMode="auto">
          <a:xfrm>
            <a:off x="8459788" y="2495551"/>
            <a:ext cx="0" cy="55563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78" name="Line 86"/>
          <p:cNvSpPr>
            <a:spLocks noChangeShapeType="1"/>
          </p:cNvSpPr>
          <p:nvPr/>
        </p:nvSpPr>
        <p:spPr bwMode="auto">
          <a:xfrm>
            <a:off x="8807450" y="2495551"/>
            <a:ext cx="0" cy="55563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79" name="Rectangle 87"/>
          <p:cNvSpPr>
            <a:spLocks noChangeArrowheads="1"/>
          </p:cNvSpPr>
          <p:nvPr/>
        </p:nvSpPr>
        <p:spPr bwMode="auto">
          <a:xfrm>
            <a:off x="8459789" y="2495551"/>
            <a:ext cx="344487" cy="539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zh-CN" altLang="zh-CN" sz="2400" dirty="0">
              <a:ea typeface="宋体" panose="02010600030101010101" pitchFamily="2" charset="-122"/>
            </a:endParaRPr>
          </a:p>
        </p:txBody>
      </p:sp>
      <p:sp>
        <p:nvSpPr>
          <p:cNvPr id="22580" name="Oval 88"/>
          <p:cNvSpPr>
            <a:spLocks noChangeArrowheads="1"/>
          </p:cNvSpPr>
          <p:nvPr/>
        </p:nvSpPr>
        <p:spPr bwMode="auto">
          <a:xfrm>
            <a:off x="8456613" y="2432050"/>
            <a:ext cx="347662" cy="103188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grpSp>
        <p:nvGrpSpPr>
          <p:cNvPr id="22581" name="Group 89"/>
          <p:cNvGrpSpPr>
            <a:grpSpLocks/>
          </p:cNvGrpSpPr>
          <p:nvPr/>
        </p:nvGrpSpPr>
        <p:grpSpPr bwMode="auto">
          <a:xfrm>
            <a:off x="8540750" y="2454276"/>
            <a:ext cx="171450" cy="61913"/>
            <a:chOff x="2848" y="848"/>
            <a:chExt cx="140" cy="98"/>
          </a:xfrm>
        </p:grpSpPr>
        <p:sp>
          <p:nvSpPr>
            <p:cNvPr id="23156" name="Line 9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57" name="Line 9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58" name="Line 9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582" name="Group 93"/>
          <p:cNvGrpSpPr>
            <a:grpSpLocks/>
          </p:cNvGrpSpPr>
          <p:nvPr/>
        </p:nvGrpSpPr>
        <p:grpSpPr bwMode="auto">
          <a:xfrm flipV="1">
            <a:off x="8540750" y="2454276"/>
            <a:ext cx="171450" cy="60325"/>
            <a:chOff x="2848" y="848"/>
            <a:chExt cx="140" cy="98"/>
          </a:xfrm>
        </p:grpSpPr>
        <p:sp>
          <p:nvSpPr>
            <p:cNvPr id="23153" name="Line 94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54" name="Line 95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55" name="Line 96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2583" name="Oval 97"/>
          <p:cNvSpPr>
            <a:spLocks noChangeArrowheads="1"/>
          </p:cNvSpPr>
          <p:nvPr/>
        </p:nvSpPr>
        <p:spPr bwMode="auto">
          <a:xfrm>
            <a:off x="8458201" y="2763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22584" name="Line 98"/>
          <p:cNvSpPr>
            <a:spLocks noChangeShapeType="1"/>
          </p:cNvSpPr>
          <p:nvPr/>
        </p:nvSpPr>
        <p:spPr bwMode="auto">
          <a:xfrm>
            <a:off x="8458200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85" name="Line 99"/>
          <p:cNvSpPr>
            <a:spLocks noChangeShapeType="1"/>
          </p:cNvSpPr>
          <p:nvPr/>
        </p:nvSpPr>
        <p:spPr bwMode="auto">
          <a:xfrm>
            <a:off x="8816975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86" name="Rectangle 100"/>
          <p:cNvSpPr>
            <a:spLocks noChangeArrowheads="1"/>
          </p:cNvSpPr>
          <p:nvPr/>
        </p:nvSpPr>
        <p:spPr bwMode="auto">
          <a:xfrm>
            <a:off x="8458200" y="2755900"/>
            <a:ext cx="355600" cy="587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zh-CN" altLang="zh-CN" sz="2400" dirty="0">
              <a:ea typeface="宋体" panose="02010600030101010101" pitchFamily="2" charset="-122"/>
            </a:endParaRPr>
          </a:p>
        </p:txBody>
      </p:sp>
      <p:sp>
        <p:nvSpPr>
          <p:cNvPr id="22587" name="Oval 101"/>
          <p:cNvSpPr>
            <a:spLocks noChangeArrowheads="1"/>
          </p:cNvSpPr>
          <p:nvPr/>
        </p:nvSpPr>
        <p:spPr bwMode="auto">
          <a:xfrm>
            <a:off x="8455026" y="2687639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grpSp>
        <p:nvGrpSpPr>
          <p:cNvPr id="22588" name="Group 102"/>
          <p:cNvGrpSpPr>
            <a:grpSpLocks/>
          </p:cNvGrpSpPr>
          <p:nvPr/>
        </p:nvGrpSpPr>
        <p:grpSpPr bwMode="auto">
          <a:xfrm>
            <a:off x="8540750" y="2711450"/>
            <a:ext cx="179388" cy="65088"/>
            <a:chOff x="2848" y="848"/>
            <a:chExt cx="140" cy="98"/>
          </a:xfrm>
        </p:grpSpPr>
        <p:sp>
          <p:nvSpPr>
            <p:cNvPr id="23150" name="Line 10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51" name="Line 10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52" name="Line 10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589" name="Group 106"/>
          <p:cNvGrpSpPr>
            <a:grpSpLocks/>
          </p:cNvGrpSpPr>
          <p:nvPr/>
        </p:nvGrpSpPr>
        <p:grpSpPr bwMode="auto">
          <a:xfrm flipV="1">
            <a:off x="8540750" y="2711450"/>
            <a:ext cx="179388" cy="65088"/>
            <a:chOff x="2848" y="848"/>
            <a:chExt cx="140" cy="98"/>
          </a:xfrm>
        </p:grpSpPr>
        <p:sp>
          <p:nvSpPr>
            <p:cNvPr id="23147" name="Line 107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48" name="Line 108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49" name="Line 109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2590" name="Oval 110"/>
          <p:cNvSpPr>
            <a:spLocks noChangeArrowheads="1"/>
          </p:cNvSpPr>
          <p:nvPr/>
        </p:nvSpPr>
        <p:spPr bwMode="auto">
          <a:xfrm>
            <a:off x="8934450" y="2405064"/>
            <a:ext cx="330200" cy="857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22591" name="Line 111"/>
          <p:cNvSpPr>
            <a:spLocks noChangeShapeType="1"/>
          </p:cNvSpPr>
          <p:nvPr/>
        </p:nvSpPr>
        <p:spPr bwMode="auto">
          <a:xfrm>
            <a:off x="8934450" y="2398714"/>
            <a:ext cx="0" cy="523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92" name="Line 112"/>
          <p:cNvSpPr>
            <a:spLocks noChangeShapeType="1"/>
          </p:cNvSpPr>
          <p:nvPr/>
        </p:nvSpPr>
        <p:spPr bwMode="auto">
          <a:xfrm>
            <a:off x="9264650" y="2398714"/>
            <a:ext cx="0" cy="52387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93" name="Rectangle 113"/>
          <p:cNvSpPr>
            <a:spLocks noChangeArrowheads="1"/>
          </p:cNvSpPr>
          <p:nvPr/>
        </p:nvSpPr>
        <p:spPr bwMode="auto">
          <a:xfrm>
            <a:off x="8934451" y="2398714"/>
            <a:ext cx="327025" cy="52387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zh-CN" altLang="zh-CN" sz="2400" dirty="0">
              <a:solidFill>
                <a:schemeClr val="bg2"/>
              </a:solidFill>
              <a:ea typeface="宋体" panose="02010600030101010101" pitchFamily="2" charset="-122"/>
            </a:endParaRPr>
          </a:p>
        </p:txBody>
      </p:sp>
      <p:sp>
        <p:nvSpPr>
          <p:cNvPr id="22594" name="Oval 114"/>
          <p:cNvSpPr>
            <a:spLocks noChangeArrowheads="1"/>
          </p:cNvSpPr>
          <p:nvPr/>
        </p:nvSpPr>
        <p:spPr bwMode="auto">
          <a:xfrm>
            <a:off x="8931275" y="2336801"/>
            <a:ext cx="330200" cy="1000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grpSp>
        <p:nvGrpSpPr>
          <p:cNvPr id="22595" name="Group 115"/>
          <p:cNvGrpSpPr>
            <a:grpSpLocks/>
          </p:cNvGrpSpPr>
          <p:nvPr/>
        </p:nvGrpSpPr>
        <p:grpSpPr bwMode="auto">
          <a:xfrm>
            <a:off x="9010651" y="2359025"/>
            <a:ext cx="163513" cy="57150"/>
            <a:chOff x="2848" y="848"/>
            <a:chExt cx="140" cy="98"/>
          </a:xfrm>
        </p:grpSpPr>
        <p:sp>
          <p:nvSpPr>
            <p:cNvPr id="23144" name="Line 11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45" name="Line 11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46" name="Line 11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596" name="Group 119"/>
          <p:cNvGrpSpPr>
            <a:grpSpLocks/>
          </p:cNvGrpSpPr>
          <p:nvPr/>
        </p:nvGrpSpPr>
        <p:grpSpPr bwMode="auto">
          <a:xfrm flipV="1">
            <a:off x="9010651" y="2357439"/>
            <a:ext cx="163513" cy="58737"/>
            <a:chOff x="2848" y="848"/>
            <a:chExt cx="140" cy="98"/>
          </a:xfrm>
        </p:grpSpPr>
        <p:sp>
          <p:nvSpPr>
            <p:cNvPr id="23141" name="Line 120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42" name="Line 121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43" name="Line 122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2597" name="Oval 123"/>
          <p:cNvSpPr>
            <a:spLocks noChangeArrowheads="1"/>
          </p:cNvSpPr>
          <p:nvPr/>
        </p:nvSpPr>
        <p:spPr bwMode="auto">
          <a:xfrm>
            <a:off x="9020176" y="2763838"/>
            <a:ext cx="358775" cy="95250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22598" name="Line 124"/>
          <p:cNvSpPr>
            <a:spLocks noChangeShapeType="1"/>
          </p:cNvSpPr>
          <p:nvPr/>
        </p:nvSpPr>
        <p:spPr bwMode="auto">
          <a:xfrm>
            <a:off x="9020175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599" name="Line 125"/>
          <p:cNvSpPr>
            <a:spLocks noChangeShapeType="1"/>
          </p:cNvSpPr>
          <p:nvPr/>
        </p:nvSpPr>
        <p:spPr bwMode="auto">
          <a:xfrm>
            <a:off x="9378950" y="2755900"/>
            <a:ext cx="0" cy="58738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00" name="Rectangle 126"/>
          <p:cNvSpPr>
            <a:spLocks noChangeArrowheads="1"/>
          </p:cNvSpPr>
          <p:nvPr/>
        </p:nvSpPr>
        <p:spPr bwMode="auto">
          <a:xfrm>
            <a:off x="9020175" y="2755900"/>
            <a:ext cx="355600" cy="58738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zh-CN" altLang="zh-CN" sz="2400" dirty="0">
              <a:ea typeface="宋体" panose="02010600030101010101" pitchFamily="2" charset="-122"/>
            </a:endParaRPr>
          </a:p>
        </p:txBody>
      </p:sp>
      <p:sp>
        <p:nvSpPr>
          <p:cNvPr id="22601" name="Oval 127"/>
          <p:cNvSpPr>
            <a:spLocks noChangeArrowheads="1"/>
          </p:cNvSpPr>
          <p:nvPr/>
        </p:nvSpPr>
        <p:spPr bwMode="auto">
          <a:xfrm>
            <a:off x="9017001" y="2687639"/>
            <a:ext cx="358775" cy="111125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grpSp>
        <p:nvGrpSpPr>
          <p:cNvPr id="22602" name="Group 128"/>
          <p:cNvGrpSpPr>
            <a:grpSpLocks/>
          </p:cNvGrpSpPr>
          <p:nvPr/>
        </p:nvGrpSpPr>
        <p:grpSpPr bwMode="auto">
          <a:xfrm>
            <a:off x="9102725" y="2711450"/>
            <a:ext cx="179388" cy="65088"/>
            <a:chOff x="2848" y="848"/>
            <a:chExt cx="140" cy="98"/>
          </a:xfrm>
        </p:grpSpPr>
        <p:sp>
          <p:nvSpPr>
            <p:cNvPr id="23138" name="Line 12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39" name="Line 13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40" name="Line 13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603" name="Group 132"/>
          <p:cNvGrpSpPr>
            <a:grpSpLocks/>
          </p:cNvGrpSpPr>
          <p:nvPr/>
        </p:nvGrpSpPr>
        <p:grpSpPr bwMode="auto">
          <a:xfrm flipV="1">
            <a:off x="9102725" y="2711450"/>
            <a:ext cx="179388" cy="65088"/>
            <a:chOff x="2848" y="848"/>
            <a:chExt cx="140" cy="98"/>
          </a:xfrm>
        </p:grpSpPr>
        <p:sp>
          <p:nvSpPr>
            <p:cNvPr id="23135" name="Line 133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36" name="Line 134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37" name="Line 135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2604" name="Oval 136"/>
          <p:cNvSpPr>
            <a:spLocks noChangeArrowheads="1"/>
          </p:cNvSpPr>
          <p:nvPr/>
        </p:nvSpPr>
        <p:spPr bwMode="auto">
          <a:xfrm>
            <a:off x="7610476" y="2498726"/>
            <a:ext cx="346075" cy="873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22605" name="Line 137"/>
          <p:cNvSpPr>
            <a:spLocks noChangeShapeType="1"/>
          </p:cNvSpPr>
          <p:nvPr/>
        </p:nvSpPr>
        <p:spPr bwMode="auto">
          <a:xfrm>
            <a:off x="7610475" y="2490789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06" name="Line 138"/>
          <p:cNvSpPr>
            <a:spLocks noChangeShapeType="1"/>
          </p:cNvSpPr>
          <p:nvPr/>
        </p:nvSpPr>
        <p:spPr bwMode="auto">
          <a:xfrm>
            <a:off x="7956550" y="2490789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07" name="Rectangle 139"/>
          <p:cNvSpPr>
            <a:spLocks noChangeArrowheads="1"/>
          </p:cNvSpPr>
          <p:nvPr/>
        </p:nvSpPr>
        <p:spPr bwMode="auto">
          <a:xfrm>
            <a:off x="7610475" y="2490789"/>
            <a:ext cx="342900" cy="539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zh-CN" altLang="zh-CN" sz="2400" dirty="0">
              <a:ea typeface="宋体" panose="02010600030101010101" pitchFamily="2" charset="-122"/>
            </a:endParaRPr>
          </a:p>
        </p:txBody>
      </p:sp>
      <p:sp>
        <p:nvSpPr>
          <p:cNvPr id="22608" name="Oval 140"/>
          <p:cNvSpPr>
            <a:spLocks noChangeArrowheads="1"/>
          </p:cNvSpPr>
          <p:nvPr/>
        </p:nvSpPr>
        <p:spPr bwMode="auto">
          <a:xfrm>
            <a:off x="7607301" y="2427289"/>
            <a:ext cx="346075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grpSp>
        <p:nvGrpSpPr>
          <p:cNvPr id="22609" name="Group 141"/>
          <p:cNvGrpSpPr>
            <a:grpSpLocks/>
          </p:cNvGrpSpPr>
          <p:nvPr/>
        </p:nvGrpSpPr>
        <p:grpSpPr bwMode="auto">
          <a:xfrm>
            <a:off x="7691438" y="2449514"/>
            <a:ext cx="171450" cy="60325"/>
            <a:chOff x="2848" y="848"/>
            <a:chExt cx="140" cy="98"/>
          </a:xfrm>
        </p:grpSpPr>
        <p:sp>
          <p:nvSpPr>
            <p:cNvPr id="23132" name="Line 142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33" name="Line 143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34" name="Line 144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610" name="Group 145"/>
          <p:cNvGrpSpPr>
            <a:grpSpLocks/>
          </p:cNvGrpSpPr>
          <p:nvPr/>
        </p:nvGrpSpPr>
        <p:grpSpPr bwMode="auto">
          <a:xfrm flipV="1">
            <a:off x="7691438" y="2449514"/>
            <a:ext cx="171450" cy="58737"/>
            <a:chOff x="2848" y="848"/>
            <a:chExt cx="140" cy="98"/>
          </a:xfrm>
        </p:grpSpPr>
        <p:sp>
          <p:nvSpPr>
            <p:cNvPr id="23129" name="Line 146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30" name="Line 147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31" name="Line 148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2611" name="Oval 149"/>
          <p:cNvSpPr>
            <a:spLocks noChangeArrowheads="1"/>
          </p:cNvSpPr>
          <p:nvPr/>
        </p:nvSpPr>
        <p:spPr bwMode="auto">
          <a:xfrm>
            <a:off x="7304089" y="3648076"/>
            <a:ext cx="346075" cy="87313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22612" name="Line 150"/>
          <p:cNvSpPr>
            <a:spLocks noChangeShapeType="1"/>
          </p:cNvSpPr>
          <p:nvPr/>
        </p:nvSpPr>
        <p:spPr bwMode="auto">
          <a:xfrm>
            <a:off x="7304088" y="3640139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13" name="Line 151"/>
          <p:cNvSpPr>
            <a:spLocks noChangeShapeType="1"/>
          </p:cNvSpPr>
          <p:nvPr/>
        </p:nvSpPr>
        <p:spPr bwMode="auto">
          <a:xfrm>
            <a:off x="7650163" y="3640139"/>
            <a:ext cx="0" cy="53975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14" name="Rectangle 152"/>
          <p:cNvSpPr>
            <a:spLocks noChangeArrowheads="1"/>
          </p:cNvSpPr>
          <p:nvPr/>
        </p:nvSpPr>
        <p:spPr bwMode="auto">
          <a:xfrm>
            <a:off x="7304088" y="3640139"/>
            <a:ext cx="342900" cy="539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zh-CN" altLang="zh-CN" sz="2400" dirty="0">
              <a:ea typeface="宋体" panose="02010600030101010101" pitchFamily="2" charset="-122"/>
            </a:endParaRPr>
          </a:p>
        </p:txBody>
      </p:sp>
      <p:sp>
        <p:nvSpPr>
          <p:cNvPr id="22615" name="Oval 153"/>
          <p:cNvSpPr>
            <a:spLocks noChangeArrowheads="1"/>
          </p:cNvSpPr>
          <p:nvPr/>
        </p:nvSpPr>
        <p:spPr bwMode="auto">
          <a:xfrm>
            <a:off x="7300914" y="3576639"/>
            <a:ext cx="346075" cy="103187"/>
          </a:xfrm>
          <a:prstGeom prst="ellipse">
            <a:avLst/>
          </a:prstGeom>
          <a:solidFill>
            <a:srgbClr val="DDDDDD"/>
          </a:solidFill>
          <a:ln w="127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grpSp>
        <p:nvGrpSpPr>
          <p:cNvPr id="22616" name="Group 154"/>
          <p:cNvGrpSpPr>
            <a:grpSpLocks/>
          </p:cNvGrpSpPr>
          <p:nvPr/>
        </p:nvGrpSpPr>
        <p:grpSpPr bwMode="auto">
          <a:xfrm>
            <a:off x="7385050" y="3598864"/>
            <a:ext cx="171450" cy="60325"/>
            <a:chOff x="2848" y="848"/>
            <a:chExt cx="140" cy="98"/>
          </a:xfrm>
        </p:grpSpPr>
        <p:sp>
          <p:nvSpPr>
            <p:cNvPr id="23126" name="Line 155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27" name="Line 156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28" name="Line 157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617" name="Group 158"/>
          <p:cNvGrpSpPr>
            <a:grpSpLocks/>
          </p:cNvGrpSpPr>
          <p:nvPr/>
        </p:nvGrpSpPr>
        <p:grpSpPr bwMode="auto">
          <a:xfrm flipV="1">
            <a:off x="7385050" y="3598864"/>
            <a:ext cx="171450" cy="58737"/>
            <a:chOff x="2848" y="848"/>
            <a:chExt cx="140" cy="98"/>
          </a:xfrm>
        </p:grpSpPr>
        <p:sp>
          <p:nvSpPr>
            <p:cNvPr id="23123" name="Line 159"/>
            <p:cNvSpPr>
              <a:spLocks noChangeShapeType="1"/>
            </p:cNvSpPr>
            <p:nvPr/>
          </p:nvSpPr>
          <p:spPr bwMode="auto">
            <a:xfrm flipV="1">
              <a:off x="2848" y="848"/>
              <a:ext cx="50" cy="2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24" name="Line 160"/>
            <p:cNvSpPr>
              <a:spLocks noChangeShapeType="1"/>
            </p:cNvSpPr>
            <p:nvPr/>
          </p:nvSpPr>
          <p:spPr bwMode="auto">
            <a:xfrm>
              <a:off x="2944" y="946"/>
              <a:ext cx="44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25" name="Line 161"/>
            <p:cNvSpPr>
              <a:spLocks noChangeShapeType="1"/>
            </p:cNvSpPr>
            <p:nvPr/>
          </p:nvSpPr>
          <p:spPr bwMode="auto">
            <a:xfrm>
              <a:off x="2894" y="850"/>
              <a:ext cx="52" cy="96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2618" name="Line 163"/>
          <p:cNvSpPr>
            <a:spLocks noChangeShapeType="1"/>
          </p:cNvSpPr>
          <p:nvPr/>
        </p:nvSpPr>
        <p:spPr bwMode="auto">
          <a:xfrm>
            <a:off x="8626476" y="3743325"/>
            <a:ext cx="163513" cy="1206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19" name="Line 164"/>
          <p:cNvSpPr>
            <a:spLocks noChangeShapeType="1"/>
          </p:cNvSpPr>
          <p:nvPr/>
        </p:nvSpPr>
        <p:spPr bwMode="auto">
          <a:xfrm>
            <a:off x="8723313" y="3663950"/>
            <a:ext cx="2794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20" name="Line 165"/>
          <p:cNvSpPr>
            <a:spLocks noChangeShapeType="1"/>
          </p:cNvSpPr>
          <p:nvPr/>
        </p:nvSpPr>
        <p:spPr bwMode="auto">
          <a:xfrm flipV="1">
            <a:off x="8959850" y="3749676"/>
            <a:ext cx="134938" cy="1047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21" name="Line 166"/>
          <p:cNvSpPr>
            <a:spLocks noChangeShapeType="1"/>
          </p:cNvSpPr>
          <p:nvPr/>
        </p:nvSpPr>
        <p:spPr bwMode="auto">
          <a:xfrm>
            <a:off x="7658100" y="3670300"/>
            <a:ext cx="6794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22" name="Line 167"/>
          <p:cNvSpPr>
            <a:spLocks noChangeShapeType="1"/>
          </p:cNvSpPr>
          <p:nvPr/>
        </p:nvSpPr>
        <p:spPr bwMode="auto">
          <a:xfrm>
            <a:off x="7953375" y="2517776"/>
            <a:ext cx="509588" cy="31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23" name="Line 168"/>
          <p:cNvSpPr>
            <a:spLocks noChangeShapeType="1"/>
          </p:cNvSpPr>
          <p:nvPr/>
        </p:nvSpPr>
        <p:spPr bwMode="auto">
          <a:xfrm>
            <a:off x="7519988" y="2346325"/>
            <a:ext cx="152400" cy="8255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24" name="Freeform 169"/>
          <p:cNvSpPr>
            <a:spLocks/>
          </p:cNvSpPr>
          <p:nvPr/>
        </p:nvSpPr>
        <p:spPr bwMode="auto">
          <a:xfrm>
            <a:off x="7321550" y="4305300"/>
            <a:ext cx="2979738" cy="1455738"/>
          </a:xfrm>
          <a:custGeom>
            <a:avLst/>
            <a:gdLst>
              <a:gd name="T0" fmla="*/ 2147483646 w 1877"/>
              <a:gd name="T1" fmla="*/ 2147483646 h 917"/>
              <a:gd name="T2" fmla="*/ 2147483646 w 1877"/>
              <a:gd name="T3" fmla="*/ 2147483646 h 917"/>
              <a:gd name="T4" fmla="*/ 2147483646 w 1877"/>
              <a:gd name="T5" fmla="*/ 2147483646 h 917"/>
              <a:gd name="T6" fmla="*/ 2147483646 w 1877"/>
              <a:gd name="T7" fmla="*/ 2147483646 h 917"/>
              <a:gd name="T8" fmla="*/ 2147483646 w 1877"/>
              <a:gd name="T9" fmla="*/ 2147483646 h 917"/>
              <a:gd name="T10" fmla="*/ 2147483646 w 1877"/>
              <a:gd name="T11" fmla="*/ 2147483646 h 917"/>
              <a:gd name="T12" fmla="*/ 2147483646 w 1877"/>
              <a:gd name="T13" fmla="*/ 2147483646 h 917"/>
              <a:gd name="T14" fmla="*/ 2147483646 w 1877"/>
              <a:gd name="T15" fmla="*/ 2147483646 h 917"/>
              <a:gd name="T16" fmla="*/ 2147483646 w 1877"/>
              <a:gd name="T17" fmla="*/ 2147483646 h 917"/>
              <a:gd name="T18" fmla="*/ 2147483646 w 1877"/>
              <a:gd name="T19" fmla="*/ 2147483646 h 917"/>
              <a:gd name="T20" fmla="*/ 2147483646 w 1877"/>
              <a:gd name="T21" fmla="*/ 2147483646 h 917"/>
              <a:gd name="T22" fmla="*/ 2147483646 w 1877"/>
              <a:gd name="T23" fmla="*/ 2147483646 h 917"/>
              <a:gd name="T24" fmla="*/ 2147483646 w 1877"/>
              <a:gd name="T25" fmla="*/ 2147483646 h 917"/>
              <a:gd name="T26" fmla="*/ 2147483646 w 1877"/>
              <a:gd name="T27" fmla="*/ 2147483646 h 917"/>
              <a:gd name="T28" fmla="*/ 2147483646 w 1877"/>
              <a:gd name="T29" fmla="*/ 2147483646 h 917"/>
              <a:gd name="T30" fmla="*/ 2147483646 w 1877"/>
              <a:gd name="T31" fmla="*/ 2147483646 h 917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877"/>
              <a:gd name="T49" fmla="*/ 0 h 917"/>
              <a:gd name="T50" fmla="*/ 1877 w 1877"/>
              <a:gd name="T51" fmla="*/ 917 h 917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877" h="917">
                <a:moveTo>
                  <a:pt x="889" y="23"/>
                </a:moveTo>
                <a:cubicBezTo>
                  <a:pt x="804" y="39"/>
                  <a:pt x="771" y="98"/>
                  <a:pt x="692" y="109"/>
                </a:cubicBezTo>
                <a:cubicBezTo>
                  <a:pt x="613" y="120"/>
                  <a:pt x="511" y="81"/>
                  <a:pt x="415" y="91"/>
                </a:cubicBezTo>
                <a:cubicBezTo>
                  <a:pt x="319" y="101"/>
                  <a:pt x="174" y="126"/>
                  <a:pt x="112" y="170"/>
                </a:cubicBezTo>
                <a:cubicBezTo>
                  <a:pt x="51" y="214"/>
                  <a:pt x="66" y="294"/>
                  <a:pt x="50" y="353"/>
                </a:cubicBezTo>
                <a:cubicBezTo>
                  <a:pt x="34" y="412"/>
                  <a:pt x="0" y="479"/>
                  <a:pt x="14" y="528"/>
                </a:cubicBezTo>
                <a:cubicBezTo>
                  <a:pt x="29" y="577"/>
                  <a:pt x="57" y="608"/>
                  <a:pt x="139" y="650"/>
                </a:cubicBezTo>
                <a:cubicBezTo>
                  <a:pt x="221" y="692"/>
                  <a:pt x="372" y="742"/>
                  <a:pt x="505" y="781"/>
                </a:cubicBezTo>
                <a:cubicBezTo>
                  <a:pt x="638" y="820"/>
                  <a:pt x="789" y="866"/>
                  <a:pt x="933" y="886"/>
                </a:cubicBezTo>
                <a:cubicBezTo>
                  <a:pt x="1077" y="906"/>
                  <a:pt x="1246" y="917"/>
                  <a:pt x="1370" y="901"/>
                </a:cubicBezTo>
                <a:cubicBezTo>
                  <a:pt x="1494" y="885"/>
                  <a:pt x="1594" y="839"/>
                  <a:pt x="1676" y="793"/>
                </a:cubicBezTo>
                <a:cubicBezTo>
                  <a:pt x="1758" y="747"/>
                  <a:pt x="1843" y="720"/>
                  <a:pt x="1860" y="624"/>
                </a:cubicBezTo>
                <a:cubicBezTo>
                  <a:pt x="1877" y="528"/>
                  <a:pt x="1835" y="306"/>
                  <a:pt x="1776" y="219"/>
                </a:cubicBezTo>
                <a:cubicBezTo>
                  <a:pt x="1717" y="132"/>
                  <a:pt x="1599" y="134"/>
                  <a:pt x="1503" y="100"/>
                </a:cubicBezTo>
                <a:cubicBezTo>
                  <a:pt x="1407" y="66"/>
                  <a:pt x="1302" y="26"/>
                  <a:pt x="1200" y="13"/>
                </a:cubicBezTo>
                <a:cubicBezTo>
                  <a:pt x="1098" y="0"/>
                  <a:pt x="974" y="7"/>
                  <a:pt x="889" y="23"/>
                </a:cubicBezTo>
                <a:close/>
              </a:path>
            </a:pathLst>
          </a:cu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25" name="Line 170"/>
          <p:cNvSpPr>
            <a:spLocks noChangeShapeType="1"/>
          </p:cNvSpPr>
          <p:nvPr/>
        </p:nvSpPr>
        <p:spPr bwMode="auto">
          <a:xfrm rot="-5400000">
            <a:off x="9556751" y="5041901"/>
            <a:ext cx="523875" cy="1397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26" name="Line 171"/>
          <p:cNvSpPr>
            <a:spLocks noChangeShapeType="1"/>
          </p:cNvSpPr>
          <p:nvPr/>
        </p:nvSpPr>
        <p:spPr bwMode="auto">
          <a:xfrm rot="5400000" flipV="1">
            <a:off x="9702801" y="5322889"/>
            <a:ext cx="3175" cy="857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27" name="Line 172"/>
          <p:cNvSpPr>
            <a:spLocks noChangeShapeType="1"/>
          </p:cNvSpPr>
          <p:nvPr/>
        </p:nvSpPr>
        <p:spPr bwMode="auto">
          <a:xfrm rot="-5400000">
            <a:off x="9888538" y="4999038"/>
            <a:ext cx="0" cy="1143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22628" name="Group 173"/>
          <p:cNvGrpSpPr>
            <a:grpSpLocks/>
          </p:cNvGrpSpPr>
          <p:nvPr/>
        </p:nvGrpSpPr>
        <p:grpSpPr bwMode="auto">
          <a:xfrm>
            <a:off x="9467850" y="4708525"/>
            <a:ext cx="501650" cy="234950"/>
            <a:chOff x="4701" y="2996"/>
            <a:chExt cx="316" cy="148"/>
          </a:xfrm>
        </p:grpSpPr>
        <p:sp>
          <p:nvSpPr>
            <p:cNvPr id="23110" name="Oval 174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111" name="Line 175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12" name="Line 176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13" name="Rectangle 177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400" dirty="0">
                <a:ea typeface="宋体" panose="02010600030101010101" pitchFamily="2" charset="-122"/>
              </a:endParaRPr>
            </a:p>
          </p:txBody>
        </p:sp>
        <p:sp>
          <p:nvSpPr>
            <p:cNvPr id="23114" name="Oval 178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grpSp>
          <p:nvGrpSpPr>
            <p:cNvPr id="23115" name="Group 179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23120" name="Line 18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121" name="Line 181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122" name="Line 18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23116" name="Group 183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23117" name="Line 18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118" name="Line 18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119" name="Line 18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22629" name="Group 187"/>
          <p:cNvGrpSpPr>
            <a:grpSpLocks/>
          </p:cNvGrpSpPr>
          <p:nvPr/>
        </p:nvGrpSpPr>
        <p:grpSpPr bwMode="auto">
          <a:xfrm>
            <a:off x="8651875" y="4432300"/>
            <a:ext cx="501650" cy="234950"/>
            <a:chOff x="3600" y="219"/>
            <a:chExt cx="360" cy="175"/>
          </a:xfrm>
        </p:grpSpPr>
        <p:sp>
          <p:nvSpPr>
            <p:cNvPr id="23097" name="Oval 18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98" name="Line 18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99" name="Line 19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100" name="Rectangle 191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400" dirty="0">
                <a:ea typeface="宋体" panose="02010600030101010101" pitchFamily="2" charset="-122"/>
              </a:endParaRPr>
            </a:p>
          </p:txBody>
        </p:sp>
        <p:sp>
          <p:nvSpPr>
            <p:cNvPr id="23101" name="Oval 19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grpSp>
          <p:nvGrpSpPr>
            <p:cNvPr id="23102" name="Group 19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3107" name="Line 19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108" name="Line 19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109" name="Line 19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23103" name="Group 19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3104" name="Line 19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105" name="Line 19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106" name="Line 20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22630" name="Group 201"/>
          <p:cNvGrpSpPr>
            <a:grpSpLocks/>
          </p:cNvGrpSpPr>
          <p:nvPr/>
        </p:nvGrpSpPr>
        <p:grpSpPr bwMode="auto">
          <a:xfrm>
            <a:off x="7986713" y="4737100"/>
            <a:ext cx="501650" cy="234950"/>
            <a:chOff x="3600" y="219"/>
            <a:chExt cx="360" cy="175"/>
          </a:xfrm>
        </p:grpSpPr>
        <p:sp>
          <p:nvSpPr>
            <p:cNvPr id="23084" name="Oval 202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85" name="Line 20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86" name="Line 20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87" name="Rectangle 205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400" dirty="0">
                <a:ea typeface="宋体" panose="02010600030101010101" pitchFamily="2" charset="-122"/>
              </a:endParaRPr>
            </a:p>
          </p:txBody>
        </p:sp>
        <p:sp>
          <p:nvSpPr>
            <p:cNvPr id="23088" name="Oval 20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grpSp>
          <p:nvGrpSpPr>
            <p:cNvPr id="23089" name="Group 20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3094" name="Line 20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095" name="Line 20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096" name="Line 21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23090" name="Group 21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3091" name="Line 21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092" name="Line 21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093" name="Line 21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</p:grpSp>
      <p:sp>
        <p:nvSpPr>
          <p:cNvPr id="22631" name="Line 215"/>
          <p:cNvSpPr>
            <a:spLocks noChangeShapeType="1"/>
          </p:cNvSpPr>
          <p:nvPr/>
        </p:nvSpPr>
        <p:spPr bwMode="auto">
          <a:xfrm>
            <a:off x="9101139" y="4643438"/>
            <a:ext cx="358775" cy="1206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32" name="Line 216"/>
          <p:cNvSpPr>
            <a:spLocks noChangeShapeType="1"/>
          </p:cNvSpPr>
          <p:nvPr/>
        </p:nvSpPr>
        <p:spPr bwMode="auto">
          <a:xfrm flipV="1">
            <a:off x="8448676" y="4656139"/>
            <a:ext cx="277813" cy="1095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33" name="Line 217"/>
          <p:cNvSpPr>
            <a:spLocks noChangeShapeType="1"/>
          </p:cNvSpPr>
          <p:nvPr/>
        </p:nvSpPr>
        <p:spPr bwMode="auto">
          <a:xfrm flipV="1">
            <a:off x="8491538" y="4859338"/>
            <a:ext cx="97155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34" name="Line 218"/>
          <p:cNvSpPr>
            <a:spLocks noChangeShapeType="1"/>
          </p:cNvSpPr>
          <p:nvPr/>
        </p:nvSpPr>
        <p:spPr bwMode="auto">
          <a:xfrm flipH="1">
            <a:off x="7786688" y="4605338"/>
            <a:ext cx="254000" cy="4699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35" name="Line 219"/>
          <p:cNvSpPr>
            <a:spLocks noChangeShapeType="1"/>
          </p:cNvSpPr>
          <p:nvPr/>
        </p:nvSpPr>
        <p:spPr bwMode="auto">
          <a:xfrm>
            <a:off x="7812088" y="4656138"/>
            <a:ext cx="196850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36" name="Line 220"/>
          <p:cNvSpPr>
            <a:spLocks noChangeShapeType="1"/>
          </p:cNvSpPr>
          <p:nvPr/>
        </p:nvSpPr>
        <p:spPr bwMode="auto">
          <a:xfrm>
            <a:off x="7672389" y="4992688"/>
            <a:ext cx="153987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37" name="Line 221"/>
          <p:cNvSpPr>
            <a:spLocks noChangeShapeType="1"/>
          </p:cNvSpPr>
          <p:nvPr/>
        </p:nvSpPr>
        <p:spPr bwMode="auto">
          <a:xfrm>
            <a:off x="7923214" y="5072063"/>
            <a:ext cx="49212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38" name="Line 222"/>
          <p:cNvSpPr>
            <a:spLocks noChangeShapeType="1"/>
          </p:cNvSpPr>
          <p:nvPr/>
        </p:nvSpPr>
        <p:spPr bwMode="auto">
          <a:xfrm flipH="1">
            <a:off x="8164514" y="4979989"/>
            <a:ext cx="53975" cy="8572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39" name="Line 223"/>
          <p:cNvSpPr>
            <a:spLocks noChangeShapeType="1"/>
          </p:cNvSpPr>
          <p:nvPr/>
        </p:nvSpPr>
        <p:spPr bwMode="auto">
          <a:xfrm>
            <a:off x="7977189" y="5068888"/>
            <a:ext cx="1587" cy="8255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40" name="Line 224"/>
          <p:cNvSpPr>
            <a:spLocks noChangeShapeType="1"/>
          </p:cNvSpPr>
          <p:nvPr/>
        </p:nvSpPr>
        <p:spPr bwMode="auto">
          <a:xfrm flipH="1" flipV="1">
            <a:off x="8374063" y="5076825"/>
            <a:ext cx="0" cy="76200"/>
          </a:xfrm>
          <a:prstGeom prst="lin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41" name="Line 225"/>
          <p:cNvSpPr>
            <a:spLocks noChangeShapeType="1"/>
          </p:cNvSpPr>
          <p:nvPr/>
        </p:nvSpPr>
        <p:spPr bwMode="auto">
          <a:xfrm>
            <a:off x="8455025" y="4935539"/>
            <a:ext cx="503238" cy="2698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42" name="Line 226"/>
          <p:cNvSpPr>
            <a:spLocks noChangeShapeType="1"/>
          </p:cNvSpPr>
          <p:nvPr/>
        </p:nvSpPr>
        <p:spPr bwMode="auto">
          <a:xfrm>
            <a:off x="7904163" y="4870450"/>
            <a:ext cx="80962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43" name="Line 227"/>
          <p:cNvSpPr>
            <a:spLocks noChangeShapeType="1"/>
          </p:cNvSpPr>
          <p:nvPr/>
        </p:nvSpPr>
        <p:spPr bwMode="auto">
          <a:xfrm flipH="1">
            <a:off x="7512051" y="3440113"/>
            <a:ext cx="3175" cy="1444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44" name="Line 228"/>
          <p:cNvSpPr>
            <a:spLocks noChangeShapeType="1"/>
          </p:cNvSpPr>
          <p:nvPr/>
        </p:nvSpPr>
        <p:spPr bwMode="auto">
          <a:xfrm flipV="1">
            <a:off x="8809039" y="2422526"/>
            <a:ext cx="123825" cy="873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45" name="Line 229"/>
          <p:cNvSpPr>
            <a:spLocks noChangeShapeType="1"/>
          </p:cNvSpPr>
          <p:nvPr/>
        </p:nvSpPr>
        <p:spPr bwMode="auto">
          <a:xfrm>
            <a:off x="8636000" y="2595563"/>
            <a:ext cx="0" cy="825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46" name="Line 230"/>
          <p:cNvSpPr>
            <a:spLocks noChangeShapeType="1"/>
          </p:cNvSpPr>
          <p:nvPr/>
        </p:nvSpPr>
        <p:spPr bwMode="auto">
          <a:xfrm flipV="1">
            <a:off x="8820151" y="2492376"/>
            <a:ext cx="263525" cy="288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47" name="Line 231"/>
          <p:cNvSpPr>
            <a:spLocks noChangeShapeType="1"/>
          </p:cNvSpPr>
          <p:nvPr/>
        </p:nvSpPr>
        <p:spPr bwMode="auto">
          <a:xfrm>
            <a:off x="9172575" y="2490788"/>
            <a:ext cx="0" cy="19685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48" name="Line 232"/>
          <p:cNvSpPr>
            <a:spLocks noChangeShapeType="1"/>
          </p:cNvSpPr>
          <p:nvPr/>
        </p:nvSpPr>
        <p:spPr bwMode="auto">
          <a:xfrm>
            <a:off x="8826501" y="2797175"/>
            <a:ext cx="188913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49" name="Line 233"/>
          <p:cNvSpPr>
            <a:spLocks noChangeShapeType="1"/>
          </p:cNvSpPr>
          <p:nvPr/>
        </p:nvSpPr>
        <p:spPr bwMode="auto">
          <a:xfrm flipV="1">
            <a:off x="9240839" y="2190751"/>
            <a:ext cx="238125" cy="1682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50" name="Line 234"/>
          <p:cNvSpPr>
            <a:spLocks noChangeShapeType="1"/>
          </p:cNvSpPr>
          <p:nvPr/>
        </p:nvSpPr>
        <p:spPr bwMode="auto">
          <a:xfrm>
            <a:off x="9380538" y="2787650"/>
            <a:ext cx="177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51" name="Line 235"/>
          <p:cNvSpPr>
            <a:spLocks noChangeShapeType="1"/>
          </p:cNvSpPr>
          <p:nvPr/>
        </p:nvSpPr>
        <p:spPr bwMode="auto">
          <a:xfrm flipH="1">
            <a:off x="8526464" y="2863850"/>
            <a:ext cx="98425" cy="7048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52" name="Line 236"/>
          <p:cNvSpPr>
            <a:spLocks noChangeShapeType="1"/>
          </p:cNvSpPr>
          <p:nvPr/>
        </p:nvSpPr>
        <p:spPr bwMode="auto">
          <a:xfrm flipH="1">
            <a:off x="9117014" y="2863851"/>
            <a:ext cx="111125" cy="7270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22653" name="Group 237"/>
          <p:cNvGrpSpPr>
            <a:grpSpLocks/>
          </p:cNvGrpSpPr>
          <p:nvPr/>
        </p:nvGrpSpPr>
        <p:grpSpPr bwMode="auto">
          <a:xfrm>
            <a:off x="8650288" y="4433888"/>
            <a:ext cx="501650" cy="234950"/>
            <a:chOff x="4701" y="2996"/>
            <a:chExt cx="316" cy="148"/>
          </a:xfrm>
        </p:grpSpPr>
        <p:sp>
          <p:nvSpPr>
            <p:cNvPr id="23071" name="Oval 238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72" name="Line 239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73" name="Line 240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74" name="Rectangle 241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400" dirty="0">
                <a:ea typeface="宋体" panose="02010600030101010101" pitchFamily="2" charset="-122"/>
              </a:endParaRPr>
            </a:p>
          </p:txBody>
        </p:sp>
        <p:sp>
          <p:nvSpPr>
            <p:cNvPr id="23075" name="Oval 242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grpSp>
          <p:nvGrpSpPr>
            <p:cNvPr id="23076" name="Group 243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23081" name="Line 24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082" name="Line 24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083" name="Line 24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23077" name="Group 247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23078" name="Line 24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079" name="Line 24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080" name="Line 25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22654" name="Group 251"/>
          <p:cNvGrpSpPr>
            <a:grpSpLocks/>
          </p:cNvGrpSpPr>
          <p:nvPr/>
        </p:nvGrpSpPr>
        <p:grpSpPr bwMode="auto">
          <a:xfrm>
            <a:off x="7985125" y="4735513"/>
            <a:ext cx="501650" cy="234950"/>
            <a:chOff x="4701" y="2996"/>
            <a:chExt cx="316" cy="148"/>
          </a:xfrm>
        </p:grpSpPr>
        <p:sp>
          <p:nvSpPr>
            <p:cNvPr id="23058" name="Oval 252"/>
            <p:cNvSpPr>
              <a:spLocks noChangeArrowheads="1"/>
            </p:cNvSpPr>
            <p:nvPr/>
          </p:nvSpPr>
          <p:spPr bwMode="auto">
            <a:xfrm>
              <a:off x="4704" y="3062"/>
              <a:ext cx="313" cy="82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59" name="Line 253"/>
            <p:cNvSpPr>
              <a:spLocks noChangeShapeType="1"/>
            </p:cNvSpPr>
            <p:nvPr/>
          </p:nvSpPr>
          <p:spPr bwMode="auto">
            <a:xfrm>
              <a:off x="4704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60" name="Line 254"/>
            <p:cNvSpPr>
              <a:spLocks noChangeShapeType="1"/>
            </p:cNvSpPr>
            <p:nvPr/>
          </p:nvSpPr>
          <p:spPr bwMode="auto">
            <a:xfrm>
              <a:off x="5017" y="3055"/>
              <a:ext cx="0" cy="51"/>
            </a:xfrm>
            <a:prstGeom prst="line">
              <a:avLst/>
            </a:prstGeom>
            <a:noFill/>
            <a:ln w="12700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61" name="Rectangle 255"/>
            <p:cNvSpPr>
              <a:spLocks noChangeArrowheads="1"/>
            </p:cNvSpPr>
            <p:nvPr/>
          </p:nvSpPr>
          <p:spPr bwMode="auto">
            <a:xfrm>
              <a:off x="4704" y="3055"/>
              <a:ext cx="310" cy="50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zh-CN" sz="2400" dirty="0">
                <a:ea typeface="宋体" panose="02010600030101010101" pitchFamily="2" charset="-122"/>
              </a:endParaRPr>
            </a:p>
          </p:txBody>
        </p:sp>
        <p:sp>
          <p:nvSpPr>
            <p:cNvPr id="23062" name="Oval 256"/>
            <p:cNvSpPr>
              <a:spLocks noChangeArrowheads="1"/>
            </p:cNvSpPr>
            <p:nvPr/>
          </p:nvSpPr>
          <p:spPr bwMode="auto">
            <a:xfrm>
              <a:off x="4701" y="2996"/>
              <a:ext cx="313" cy="96"/>
            </a:xfrm>
            <a:prstGeom prst="ellipse">
              <a:avLst/>
            </a:prstGeom>
            <a:solidFill>
              <a:srgbClr val="DDDDDD"/>
            </a:solidFill>
            <a:ln w="12700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grpSp>
          <p:nvGrpSpPr>
            <p:cNvPr id="23063" name="Group 257"/>
            <p:cNvGrpSpPr>
              <a:grpSpLocks/>
            </p:cNvGrpSpPr>
            <p:nvPr/>
          </p:nvGrpSpPr>
          <p:grpSpPr bwMode="auto">
            <a:xfrm>
              <a:off x="4776" y="3017"/>
              <a:ext cx="156" cy="56"/>
              <a:chOff x="2848" y="848"/>
              <a:chExt cx="140" cy="98"/>
            </a:xfrm>
          </p:grpSpPr>
          <p:sp>
            <p:nvSpPr>
              <p:cNvPr id="23068" name="Line 25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069" name="Line 25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070" name="Line 26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23064" name="Group 261"/>
            <p:cNvGrpSpPr>
              <a:grpSpLocks/>
            </p:cNvGrpSpPr>
            <p:nvPr/>
          </p:nvGrpSpPr>
          <p:grpSpPr bwMode="auto">
            <a:xfrm flipV="1">
              <a:off x="4776" y="3016"/>
              <a:ext cx="156" cy="56"/>
              <a:chOff x="2848" y="848"/>
              <a:chExt cx="140" cy="98"/>
            </a:xfrm>
          </p:grpSpPr>
          <p:sp>
            <p:nvSpPr>
              <p:cNvPr id="23065" name="Line 26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066" name="Line 26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23067" name="Line 26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</p:grpSp>
      <p:pic>
        <p:nvPicPr>
          <p:cNvPr id="22655" name="Picture 265" descr="imgyjavg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38" y="1878013"/>
            <a:ext cx="3683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656" name="Group 266"/>
          <p:cNvGrpSpPr>
            <a:grpSpLocks/>
          </p:cNvGrpSpPr>
          <p:nvPr/>
        </p:nvGrpSpPr>
        <p:grpSpPr bwMode="auto">
          <a:xfrm>
            <a:off x="9469439" y="5178426"/>
            <a:ext cx="198437" cy="365125"/>
            <a:chOff x="4702" y="3292"/>
            <a:chExt cx="125" cy="230"/>
          </a:xfrm>
        </p:grpSpPr>
        <p:sp>
          <p:nvSpPr>
            <p:cNvPr id="23050" name="AutoShape 267"/>
            <p:cNvSpPr>
              <a:spLocks noChangeArrowheads="1"/>
            </p:cNvSpPr>
            <p:nvPr/>
          </p:nvSpPr>
          <p:spPr bwMode="auto">
            <a:xfrm>
              <a:off x="4702" y="3469"/>
              <a:ext cx="125" cy="53"/>
            </a:xfrm>
            <a:prstGeom prst="parallelogram">
              <a:avLst>
                <a:gd name="adj" fmla="val 90856"/>
              </a:avLst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51" name="Rectangle 268"/>
            <p:cNvSpPr>
              <a:spLocks noChangeArrowheads="1"/>
            </p:cNvSpPr>
            <p:nvPr/>
          </p:nvSpPr>
          <p:spPr bwMode="auto">
            <a:xfrm>
              <a:off x="4765" y="3293"/>
              <a:ext cx="58" cy="17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52" name="Rectangle 269"/>
            <p:cNvSpPr>
              <a:spLocks noChangeArrowheads="1"/>
            </p:cNvSpPr>
            <p:nvPr/>
          </p:nvSpPr>
          <p:spPr bwMode="auto">
            <a:xfrm>
              <a:off x="4703" y="3344"/>
              <a:ext cx="79" cy="17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53" name="AutoShape 270"/>
            <p:cNvSpPr>
              <a:spLocks noChangeArrowheads="1"/>
            </p:cNvSpPr>
            <p:nvPr/>
          </p:nvSpPr>
          <p:spPr bwMode="auto">
            <a:xfrm>
              <a:off x="4702" y="3292"/>
              <a:ext cx="125" cy="53"/>
            </a:xfrm>
            <a:prstGeom prst="parallelogram">
              <a:avLst>
                <a:gd name="adj" fmla="val 90856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54" name="Line 271"/>
            <p:cNvSpPr>
              <a:spLocks noChangeShapeType="1"/>
            </p:cNvSpPr>
            <p:nvPr/>
          </p:nvSpPr>
          <p:spPr bwMode="auto">
            <a:xfrm>
              <a:off x="4827" y="3296"/>
              <a:ext cx="0" cy="17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55" name="Line 272"/>
            <p:cNvSpPr>
              <a:spLocks noChangeShapeType="1"/>
            </p:cNvSpPr>
            <p:nvPr/>
          </p:nvSpPr>
          <p:spPr bwMode="auto">
            <a:xfrm flipH="1">
              <a:off x="4782" y="3469"/>
              <a:ext cx="45" cy="5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56" name="Rectangle 273"/>
            <p:cNvSpPr>
              <a:spLocks noChangeArrowheads="1"/>
            </p:cNvSpPr>
            <p:nvPr/>
          </p:nvSpPr>
          <p:spPr bwMode="auto">
            <a:xfrm>
              <a:off x="4713" y="3367"/>
              <a:ext cx="52" cy="102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57" name="Rectangle 274"/>
            <p:cNvSpPr>
              <a:spLocks noChangeArrowheads="1"/>
            </p:cNvSpPr>
            <p:nvPr/>
          </p:nvSpPr>
          <p:spPr bwMode="auto">
            <a:xfrm>
              <a:off x="4720" y="3398"/>
              <a:ext cx="40" cy="3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22657" name="Group 275"/>
          <p:cNvGrpSpPr>
            <a:grpSpLocks/>
          </p:cNvGrpSpPr>
          <p:nvPr/>
        </p:nvGrpSpPr>
        <p:grpSpPr bwMode="auto">
          <a:xfrm>
            <a:off x="9931400" y="4902201"/>
            <a:ext cx="198438" cy="365125"/>
            <a:chOff x="4702" y="3292"/>
            <a:chExt cx="125" cy="230"/>
          </a:xfrm>
        </p:grpSpPr>
        <p:sp>
          <p:nvSpPr>
            <p:cNvPr id="23042" name="AutoShape 276"/>
            <p:cNvSpPr>
              <a:spLocks noChangeArrowheads="1"/>
            </p:cNvSpPr>
            <p:nvPr/>
          </p:nvSpPr>
          <p:spPr bwMode="auto">
            <a:xfrm>
              <a:off x="4702" y="3469"/>
              <a:ext cx="125" cy="53"/>
            </a:xfrm>
            <a:prstGeom prst="parallelogram">
              <a:avLst>
                <a:gd name="adj" fmla="val 90856"/>
              </a:avLst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43" name="Rectangle 277"/>
            <p:cNvSpPr>
              <a:spLocks noChangeArrowheads="1"/>
            </p:cNvSpPr>
            <p:nvPr/>
          </p:nvSpPr>
          <p:spPr bwMode="auto">
            <a:xfrm>
              <a:off x="4765" y="3293"/>
              <a:ext cx="58" cy="17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44" name="Rectangle 278"/>
            <p:cNvSpPr>
              <a:spLocks noChangeArrowheads="1"/>
            </p:cNvSpPr>
            <p:nvPr/>
          </p:nvSpPr>
          <p:spPr bwMode="auto">
            <a:xfrm>
              <a:off x="4703" y="3344"/>
              <a:ext cx="79" cy="177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45" name="AutoShape 279"/>
            <p:cNvSpPr>
              <a:spLocks noChangeArrowheads="1"/>
            </p:cNvSpPr>
            <p:nvPr/>
          </p:nvSpPr>
          <p:spPr bwMode="auto">
            <a:xfrm>
              <a:off x="4702" y="3292"/>
              <a:ext cx="125" cy="53"/>
            </a:xfrm>
            <a:prstGeom prst="parallelogram">
              <a:avLst>
                <a:gd name="adj" fmla="val 90856"/>
              </a:avLst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46" name="Line 280"/>
            <p:cNvSpPr>
              <a:spLocks noChangeShapeType="1"/>
            </p:cNvSpPr>
            <p:nvPr/>
          </p:nvSpPr>
          <p:spPr bwMode="auto">
            <a:xfrm>
              <a:off x="4827" y="3296"/>
              <a:ext cx="0" cy="173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47" name="Line 281"/>
            <p:cNvSpPr>
              <a:spLocks noChangeShapeType="1"/>
            </p:cNvSpPr>
            <p:nvPr/>
          </p:nvSpPr>
          <p:spPr bwMode="auto">
            <a:xfrm flipH="1">
              <a:off x="4782" y="3469"/>
              <a:ext cx="45" cy="52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48" name="Rectangle 282"/>
            <p:cNvSpPr>
              <a:spLocks noChangeArrowheads="1"/>
            </p:cNvSpPr>
            <p:nvPr/>
          </p:nvSpPr>
          <p:spPr bwMode="auto">
            <a:xfrm>
              <a:off x="4713" y="3367"/>
              <a:ext cx="52" cy="102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49" name="Rectangle 283"/>
            <p:cNvSpPr>
              <a:spLocks noChangeArrowheads="1"/>
            </p:cNvSpPr>
            <p:nvPr/>
          </p:nvSpPr>
          <p:spPr bwMode="auto">
            <a:xfrm>
              <a:off x="4720" y="3398"/>
              <a:ext cx="40" cy="36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</p:grpSp>
      <p:sp>
        <p:nvSpPr>
          <p:cNvPr id="22658" name="AutoShape 284"/>
          <p:cNvSpPr>
            <a:spLocks noChangeAspect="1" noChangeArrowheads="1" noTextEdit="1"/>
          </p:cNvSpPr>
          <p:nvPr/>
        </p:nvSpPr>
        <p:spPr bwMode="auto">
          <a:xfrm>
            <a:off x="9148763" y="5346701"/>
            <a:ext cx="233362" cy="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59" name="Freeform 285"/>
          <p:cNvSpPr>
            <a:spLocks/>
          </p:cNvSpPr>
          <p:nvPr/>
        </p:nvSpPr>
        <p:spPr bwMode="auto">
          <a:xfrm>
            <a:off x="9150351" y="5346701"/>
            <a:ext cx="231775" cy="252413"/>
          </a:xfrm>
          <a:custGeom>
            <a:avLst/>
            <a:gdLst>
              <a:gd name="T0" fmla="*/ 2147483646 w 1894"/>
              <a:gd name="T1" fmla="*/ 0 h 1904"/>
              <a:gd name="T2" fmla="*/ 2147483646 w 1894"/>
              <a:gd name="T3" fmla="*/ 0 h 1904"/>
              <a:gd name="T4" fmla="*/ 2147483646 w 1894"/>
              <a:gd name="T5" fmla="*/ 2147483646 h 1904"/>
              <a:gd name="T6" fmla="*/ 2147483646 w 1894"/>
              <a:gd name="T7" fmla="*/ 2147483646 h 1904"/>
              <a:gd name="T8" fmla="*/ 2147483646 w 1894"/>
              <a:gd name="T9" fmla="*/ 2147483646 h 1904"/>
              <a:gd name="T10" fmla="*/ 2147483646 w 1894"/>
              <a:gd name="T11" fmla="*/ 2147483646 h 1904"/>
              <a:gd name="T12" fmla="*/ 2147483646 w 1894"/>
              <a:gd name="T13" fmla="*/ 2147483646 h 1904"/>
              <a:gd name="T14" fmla="*/ 2147483646 w 1894"/>
              <a:gd name="T15" fmla="*/ 2147483646 h 1904"/>
              <a:gd name="T16" fmla="*/ 2147483646 w 1894"/>
              <a:gd name="T17" fmla="*/ 2147483646 h 1904"/>
              <a:gd name="T18" fmla="*/ 2147483646 w 1894"/>
              <a:gd name="T19" fmla="*/ 2147483646 h 1904"/>
              <a:gd name="T20" fmla="*/ 2147483646 w 1894"/>
              <a:gd name="T21" fmla="*/ 2147483646 h 1904"/>
              <a:gd name="T22" fmla="*/ 2147483646 w 1894"/>
              <a:gd name="T23" fmla="*/ 2147483646 h 1904"/>
              <a:gd name="T24" fmla="*/ 2147483646 w 1894"/>
              <a:gd name="T25" fmla="*/ 2147483646 h 1904"/>
              <a:gd name="T26" fmla="*/ 2147483646 w 1894"/>
              <a:gd name="T27" fmla="*/ 2147483646 h 1904"/>
              <a:gd name="T28" fmla="*/ 2147483646 w 1894"/>
              <a:gd name="T29" fmla="*/ 2147483646 h 1904"/>
              <a:gd name="T30" fmla="*/ 2147483646 w 1894"/>
              <a:gd name="T31" fmla="*/ 2147483646 h 1904"/>
              <a:gd name="T32" fmla="*/ 2147483646 w 1894"/>
              <a:gd name="T33" fmla="*/ 2147483646 h 1904"/>
              <a:gd name="T34" fmla="*/ 2147483646 w 1894"/>
              <a:gd name="T35" fmla="*/ 2147483646 h 1904"/>
              <a:gd name="T36" fmla="*/ 2147483646 w 1894"/>
              <a:gd name="T37" fmla="*/ 2147483646 h 1904"/>
              <a:gd name="T38" fmla="*/ 2147483646 w 1894"/>
              <a:gd name="T39" fmla="*/ 2147483646 h 1904"/>
              <a:gd name="T40" fmla="*/ 2147483646 w 1894"/>
              <a:gd name="T41" fmla="*/ 2147483646 h 1904"/>
              <a:gd name="T42" fmla="*/ 2147483646 w 1894"/>
              <a:gd name="T43" fmla="*/ 2147483646 h 1904"/>
              <a:gd name="T44" fmla="*/ 2147483646 w 1894"/>
              <a:gd name="T45" fmla="*/ 2147483646 h 1904"/>
              <a:gd name="T46" fmla="*/ 2147483646 w 1894"/>
              <a:gd name="T47" fmla="*/ 2147483646 h 1904"/>
              <a:gd name="T48" fmla="*/ 2147483646 w 1894"/>
              <a:gd name="T49" fmla="*/ 2147483646 h 1904"/>
              <a:gd name="T50" fmla="*/ 2147483646 w 1894"/>
              <a:gd name="T51" fmla="*/ 2147483646 h 1904"/>
              <a:gd name="T52" fmla="*/ 2147483646 w 1894"/>
              <a:gd name="T53" fmla="*/ 2147483646 h 1904"/>
              <a:gd name="T54" fmla="*/ 2147483646 w 1894"/>
              <a:gd name="T55" fmla="*/ 2147483646 h 1904"/>
              <a:gd name="T56" fmla="*/ 2147483646 w 1894"/>
              <a:gd name="T57" fmla="*/ 2147483646 h 1904"/>
              <a:gd name="T58" fmla="*/ 2147483646 w 1894"/>
              <a:gd name="T59" fmla="*/ 2147483646 h 1904"/>
              <a:gd name="T60" fmla="*/ 2147483646 w 1894"/>
              <a:gd name="T61" fmla="*/ 2147483646 h 1904"/>
              <a:gd name="T62" fmla="*/ 2147483646 w 1894"/>
              <a:gd name="T63" fmla="*/ 2147483646 h 1904"/>
              <a:gd name="T64" fmla="*/ 2147483646 w 1894"/>
              <a:gd name="T65" fmla="*/ 2147483646 h 1904"/>
              <a:gd name="T66" fmla="*/ 2147483646 w 1894"/>
              <a:gd name="T67" fmla="*/ 2147483646 h 1904"/>
              <a:gd name="T68" fmla="*/ 2147483646 w 1894"/>
              <a:gd name="T69" fmla="*/ 2147483646 h 1904"/>
              <a:gd name="T70" fmla="*/ 2147483646 w 1894"/>
              <a:gd name="T71" fmla="*/ 2147483646 h 1904"/>
              <a:gd name="T72" fmla="*/ 2147483646 w 1894"/>
              <a:gd name="T73" fmla="*/ 2147483646 h 1904"/>
              <a:gd name="T74" fmla="*/ 2147483646 w 1894"/>
              <a:gd name="T75" fmla="*/ 2147483646 h 1904"/>
              <a:gd name="T76" fmla="*/ 2147483646 w 1894"/>
              <a:gd name="T77" fmla="*/ 2147483646 h 1904"/>
              <a:gd name="T78" fmla="*/ 2147483646 w 1894"/>
              <a:gd name="T79" fmla="*/ 2147483646 h 1904"/>
              <a:gd name="T80" fmla="*/ 0 w 1894"/>
              <a:gd name="T81" fmla="*/ 2147483646 h 1904"/>
              <a:gd name="T82" fmla="*/ 2147483646 w 1894"/>
              <a:gd name="T83" fmla="*/ 2147483646 h 1904"/>
              <a:gd name="T84" fmla="*/ 2147483646 w 1894"/>
              <a:gd name="T85" fmla="*/ 2147483646 h 1904"/>
              <a:gd name="T86" fmla="*/ 2147483646 w 1894"/>
              <a:gd name="T87" fmla="*/ 2147483646 h 1904"/>
              <a:gd name="T88" fmla="*/ 2147483646 w 1894"/>
              <a:gd name="T89" fmla="*/ 2147483646 h 1904"/>
              <a:gd name="T90" fmla="*/ 2147483646 w 1894"/>
              <a:gd name="T91" fmla="*/ 2147483646 h 1904"/>
              <a:gd name="T92" fmla="*/ 2147483646 w 1894"/>
              <a:gd name="T93" fmla="*/ 2147483646 h 190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894"/>
              <a:gd name="T142" fmla="*/ 0 h 1904"/>
              <a:gd name="T143" fmla="*/ 1894 w 1894"/>
              <a:gd name="T144" fmla="*/ 1904 h 190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894" h="1904">
                <a:moveTo>
                  <a:pt x="651" y="0"/>
                </a:moveTo>
                <a:lnTo>
                  <a:pt x="653" y="0"/>
                </a:lnTo>
                <a:lnTo>
                  <a:pt x="659" y="0"/>
                </a:lnTo>
                <a:lnTo>
                  <a:pt x="668" y="0"/>
                </a:lnTo>
                <a:lnTo>
                  <a:pt x="682" y="0"/>
                </a:lnTo>
                <a:lnTo>
                  <a:pt x="699" y="1"/>
                </a:lnTo>
                <a:lnTo>
                  <a:pt x="720" y="1"/>
                </a:lnTo>
                <a:lnTo>
                  <a:pt x="742" y="3"/>
                </a:lnTo>
                <a:lnTo>
                  <a:pt x="769" y="4"/>
                </a:lnTo>
                <a:lnTo>
                  <a:pt x="799" y="6"/>
                </a:lnTo>
                <a:lnTo>
                  <a:pt x="831" y="8"/>
                </a:lnTo>
                <a:lnTo>
                  <a:pt x="865" y="10"/>
                </a:lnTo>
                <a:lnTo>
                  <a:pt x="902" y="13"/>
                </a:lnTo>
                <a:lnTo>
                  <a:pt x="941" y="17"/>
                </a:lnTo>
                <a:lnTo>
                  <a:pt x="982" y="21"/>
                </a:lnTo>
                <a:lnTo>
                  <a:pt x="1025" y="26"/>
                </a:lnTo>
                <a:lnTo>
                  <a:pt x="1070" y="32"/>
                </a:lnTo>
                <a:lnTo>
                  <a:pt x="1116" y="38"/>
                </a:lnTo>
                <a:lnTo>
                  <a:pt x="1164" y="46"/>
                </a:lnTo>
                <a:lnTo>
                  <a:pt x="1213" y="55"/>
                </a:lnTo>
                <a:lnTo>
                  <a:pt x="1263" y="63"/>
                </a:lnTo>
                <a:lnTo>
                  <a:pt x="1315" y="73"/>
                </a:lnTo>
                <a:lnTo>
                  <a:pt x="1366" y="85"/>
                </a:lnTo>
                <a:lnTo>
                  <a:pt x="1418" y="97"/>
                </a:lnTo>
                <a:lnTo>
                  <a:pt x="1472" y="111"/>
                </a:lnTo>
                <a:lnTo>
                  <a:pt x="1525" y="125"/>
                </a:lnTo>
                <a:lnTo>
                  <a:pt x="1579" y="141"/>
                </a:lnTo>
                <a:lnTo>
                  <a:pt x="1632" y="159"/>
                </a:lnTo>
                <a:lnTo>
                  <a:pt x="1685" y="177"/>
                </a:lnTo>
                <a:lnTo>
                  <a:pt x="1739" y="197"/>
                </a:lnTo>
                <a:lnTo>
                  <a:pt x="1791" y="218"/>
                </a:lnTo>
                <a:lnTo>
                  <a:pt x="1843" y="241"/>
                </a:lnTo>
                <a:lnTo>
                  <a:pt x="1894" y="266"/>
                </a:lnTo>
                <a:lnTo>
                  <a:pt x="1729" y="1139"/>
                </a:lnTo>
                <a:lnTo>
                  <a:pt x="1733" y="1140"/>
                </a:lnTo>
                <a:lnTo>
                  <a:pt x="1742" y="1146"/>
                </a:lnTo>
                <a:lnTo>
                  <a:pt x="1755" y="1156"/>
                </a:lnTo>
                <a:lnTo>
                  <a:pt x="1768" y="1173"/>
                </a:lnTo>
                <a:lnTo>
                  <a:pt x="1778" y="1199"/>
                </a:lnTo>
                <a:lnTo>
                  <a:pt x="1781" y="1234"/>
                </a:lnTo>
                <a:lnTo>
                  <a:pt x="1777" y="1281"/>
                </a:lnTo>
                <a:lnTo>
                  <a:pt x="1760" y="1341"/>
                </a:lnTo>
                <a:lnTo>
                  <a:pt x="1472" y="1765"/>
                </a:lnTo>
                <a:lnTo>
                  <a:pt x="1432" y="1765"/>
                </a:lnTo>
                <a:lnTo>
                  <a:pt x="1324" y="1904"/>
                </a:lnTo>
                <a:lnTo>
                  <a:pt x="1322" y="1904"/>
                </a:lnTo>
                <a:lnTo>
                  <a:pt x="1315" y="1903"/>
                </a:lnTo>
                <a:lnTo>
                  <a:pt x="1304" y="1902"/>
                </a:lnTo>
                <a:lnTo>
                  <a:pt x="1290" y="1900"/>
                </a:lnTo>
                <a:lnTo>
                  <a:pt x="1270" y="1897"/>
                </a:lnTo>
                <a:lnTo>
                  <a:pt x="1249" y="1894"/>
                </a:lnTo>
                <a:lnTo>
                  <a:pt x="1223" y="1891"/>
                </a:lnTo>
                <a:lnTo>
                  <a:pt x="1194" y="1887"/>
                </a:lnTo>
                <a:lnTo>
                  <a:pt x="1162" y="1881"/>
                </a:lnTo>
                <a:lnTo>
                  <a:pt x="1128" y="1876"/>
                </a:lnTo>
                <a:lnTo>
                  <a:pt x="1091" y="1869"/>
                </a:lnTo>
                <a:lnTo>
                  <a:pt x="1050" y="1862"/>
                </a:lnTo>
                <a:lnTo>
                  <a:pt x="1008" y="1854"/>
                </a:lnTo>
                <a:lnTo>
                  <a:pt x="964" y="1845"/>
                </a:lnTo>
                <a:lnTo>
                  <a:pt x="918" y="1835"/>
                </a:lnTo>
                <a:lnTo>
                  <a:pt x="870" y="1824"/>
                </a:lnTo>
                <a:lnTo>
                  <a:pt x="820" y="1813"/>
                </a:lnTo>
                <a:lnTo>
                  <a:pt x="769" y="1800"/>
                </a:lnTo>
                <a:lnTo>
                  <a:pt x="717" y="1786"/>
                </a:lnTo>
                <a:lnTo>
                  <a:pt x="664" y="1772"/>
                </a:lnTo>
                <a:lnTo>
                  <a:pt x="610" y="1755"/>
                </a:lnTo>
                <a:lnTo>
                  <a:pt x="555" y="1738"/>
                </a:lnTo>
                <a:lnTo>
                  <a:pt x="501" y="1720"/>
                </a:lnTo>
                <a:lnTo>
                  <a:pt x="445" y="1701"/>
                </a:lnTo>
                <a:lnTo>
                  <a:pt x="390" y="1681"/>
                </a:lnTo>
                <a:lnTo>
                  <a:pt x="334" y="1659"/>
                </a:lnTo>
                <a:lnTo>
                  <a:pt x="280" y="1636"/>
                </a:lnTo>
                <a:lnTo>
                  <a:pt x="225" y="1611"/>
                </a:lnTo>
                <a:lnTo>
                  <a:pt x="172" y="1585"/>
                </a:lnTo>
                <a:lnTo>
                  <a:pt x="119" y="1559"/>
                </a:lnTo>
                <a:lnTo>
                  <a:pt x="67" y="1530"/>
                </a:lnTo>
                <a:lnTo>
                  <a:pt x="17" y="1500"/>
                </a:lnTo>
                <a:lnTo>
                  <a:pt x="16" y="1495"/>
                </a:lnTo>
                <a:lnTo>
                  <a:pt x="12" y="1480"/>
                </a:lnTo>
                <a:lnTo>
                  <a:pt x="8" y="1457"/>
                </a:lnTo>
                <a:lnTo>
                  <a:pt x="4" y="1430"/>
                </a:lnTo>
                <a:lnTo>
                  <a:pt x="0" y="1401"/>
                </a:lnTo>
                <a:lnTo>
                  <a:pt x="0" y="1370"/>
                </a:lnTo>
                <a:lnTo>
                  <a:pt x="4" y="1343"/>
                </a:lnTo>
                <a:lnTo>
                  <a:pt x="12" y="1319"/>
                </a:lnTo>
                <a:lnTo>
                  <a:pt x="388" y="965"/>
                </a:lnTo>
                <a:lnTo>
                  <a:pt x="387" y="961"/>
                </a:lnTo>
                <a:lnTo>
                  <a:pt x="386" y="952"/>
                </a:lnTo>
                <a:lnTo>
                  <a:pt x="386" y="936"/>
                </a:lnTo>
                <a:lnTo>
                  <a:pt x="390" y="917"/>
                </a:lnTo>
                <a:lnTo>
                  <a:pt x="397" y="893"/>
                </a:lnTo>
                <a:lnTo>
                  <a:pt x="412" y="868"/>
                </a:lnTo>
                <a:lnTo>
                  <a:pt x="435" y="841"/>
                </a:lnTo>
                <a:lnTo>
                  <a:pt x="468" y="814"/>
                </a:lnTo>
                <a:lnTo>
                  <a:pt x="651" y="0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60" name="Freeform 286"/>
          <p:cNvSpPr>
            <a:spLocks/>
          </p:cNvSpPr>
          <p:nvPr/>
        </p:nvSpPr>
        <p:spPr bwMode="auto">
          <a:xfrm>
            <a:off x="9178925" y="5507038"/>
            <a:ext cx="134938" cy="42862"/>
          </a:xfrm>
          <a:custGeom>
            <a:avLst/>
            <a:gdLst>
              <a:gd name="T0" fmla="*/ 2147483646 w 1106"/>
              <a:gd name="T1" fmla="*/ 0 h 331"/>
              <a:gd name="T2" fmla="*/ 2147483646 w 1106"/>
              <a:gd name="T3" fmla="*/ 2147483646 h 331"/>
              <a:gd name="T4" fmla="*/ 2147483646 w 1106"/>
              <a:gd name="T5" fmla="*/ 2147483646 h 331"/>
              <a:gd name="T6" fmla="*/ 0 w 1106"/>
              <a:gd name="T7" fmla="*/ 2147483646 h 331"/>
              <a:gd name="T8" fmla="*/ 2147483646 w 1106"/>
              <a:gd name="T9" fmla="*/ 0 h 3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6"/>
              <a:gd name="T16" fmla="*/ 0 h 331"/>
              <a:gd name="T17" fmla="*/ 1106 w 1106"/>
              <a:gd name="T18" fmla="*/ 331 h 3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6" h="331">
                <a:moveTo>
                  <a:pt x="40" y="0"/>
                </a:moveTo>
                <a:lnTo>
                  <a:pt x="1106" y="277"/>
                </a:lnTo>
                <a:lnTo>
                  <a:pt x="1071" y="331"/>
                </a:lnTo>
                <a:lnTo>
                  <a:pt x="0" y="36"/>
                </a:lnTo>
                <a:lnTo>
                  <a:pt x="40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61" name="Freeform 287"/>
          <p:cNvSpPr>
            <a:spLocks/>
          </p:cNvSpPr>
          <p:nvPr/>
        </p:nvSpPr>
        <p:spPr bwMode="auto">
          <a:xfrm>
            <a:off x="9156701" y="5526089"/>
            <a:ext cx="157163" cy="66675"/>
          </a:xfrm>
          <a:custGeom>
            <a:avLst/>
            <a:gdLst>
              <a:gd name="T0" fmla="*/ 2147483646 w 1285"/>
              <a:gd name="T1" fmla="*/ 2147483646 h 505"/>
              <a:gd name="T2" fmla="*/ 2147483646 w 1285"/>
              <a:gd name="T3" fmla="*/ 2147483646 h 505"/>
              <a:gd name="T4" fmla="*/ 2147483646 w 1285"/>
              <a:gd name="T5" fmla="*/ 2147483646 h 505"/>
              <a:gd name="T6" fmla="*/ 2147483646 w 1285"/>
              <a:gd name="T7" fmla="*/ 2147483646 h 505"/>
              <a:gd name="T8" fmla="*/ 2147483646 w 1285"/>
              <a:gd name="T9" fmla="*/ 2147483646 h 505"/>
              <a:gd name="T10" fmla="*/ 2147483646 w 1285"/>
              <a:gd name="T11" fmla="*/ 2147483646 h 505"/>
              <a:gd name="T12" fmla="*/ 2147483646 w 1285"/>
              <a:gd name="T13" fmla="*/ 2147483646 h 505"/>
              <a:gd name="T14" fmla="*/ 2147483646 w 1285"/>
              <a:gd name="T15" fmla="*/ 2147483646 h 505"/>
              <a:gd name="T16" fmla="*/ 2147483646 w 1285"/>
              <a:gd name="T17" fmla="*/ 2147483646 h 505"/>
              <a:gd name="T18" fmla="*/ 2147483646 w 1285"/>
              <a:gd name="T19" fmla="*/ 2147483646 h 505"/>
              <a:gd name="T20" fmla="*/ 2147483646 w 1285"/>
              <a:gd name="T21" fmla="*/ 2147483646 h 505"/>
              <a:gd name="T22" fmla="*/ 2147483646 w 1285"/>
              <a:gd name="T23" fmla="*/ 2147483646 h 505"/>
              <a:gd name="T24" fmla="*/ 2147483646 w 1285"/>
              <a:gd name="T25" fmla="*/ 2147483646 h 505"/>
              <a:gd name="T26" fmla="*/ 2147483646 w 1285"/>
              <a:gd name="T27" fmla="*/ 2147483646 h 505"/>
              <a:gd name="T28" fmla="*/ 2147483646 w 1285"/>
              <a:gd name="T29" fmla="*/ 2147483646 h 505"/>
              <a:gd name="T30" fmla="*/ 2147483646 w 1285"/>
              <a:gd name="T31" fmla="*/ 2147483646 h 505"/>
              <a:gd name="T32" fmla="*/ 2147483646 w 1285"/>
              <a:gd name="T33" fmla="*/ 2147483646 h 505"/>
              <a:gd name="T34" fmla="*/ 2147483646 w 1285"/>
              <a:gd name="T35" fmla="*/ 2147483646 h 505"/>
              <a:gd name="T36" fmla="*/ 0 w 1285"/>
              <a:gd name="T37" fmla="*/ 2147483646 h 505"/>
              <a:gd name="T38" fmla="*/ 2147483646 w 1285"/>
              <a:gd name="T39" fmla="*/ 2147483646 h 505"/>
              <a:gd name="T40" fmla="*/ 2147483646 w 1285"/>
              <a:gd name="T41" fmla="*/ 2147483646 h 505"/>
              <a:gd name="T42" fmla="*/ 2147483646 w 1285"/>
              <a:gd name="T43" fmla="*/ 2147483646 h 505"/>
              <a:gd name="T44" fmla="*/ 2147483646 w 1285"/>
              <a:gd name="T45" fmla="*/ 2147483646 h 505"/>
              <a:gd name="T46" fmla="*/ 2147483646 w 1285"/>
              <a:gd name="T47" fmla="*/ 2147483646 h 505"/>
              <a:gd name="T48" fmla="*/ 2147483646 w 1285"/>
              <a:gd name="T49" fmla="*/ 2147483646 h 505"/>
              <a:gd name="T50" fmla="*/ 2147483646 w 1285"/>
              <a:gd name="T51" fmla="*/ 2147483646 h 505"/>
              <a:gd name="T52" fmla="*/ 2147483646 w 1285"/>
              <a:gd name="T53" fmla="*/ 2147483646 h 505"/>
              <a:gd name="T54" fmla="*/ 2147483646 w 1285"/>
              <a:gd name="T55" fmla="*/ 2147483646 h 505"/>
              <a:gd name="T56" fmla="*/ 2147483646 w 1285"/>
              <a:gd name="T57" fmla="*/ 2147483646 h 505"/>
              <a:gd name="T58" fmla="*/ 2147483646 w 1285"/>
              <a:gd name="T59" fmla="*/ 2147483646 h 505"/>
              <a:gd name="T60" fmla="*/ 2147483646 w 1285"/>
              <a:gd name="T61" fmla="*/ 2147483646 h 505"/>
              <a:gd name="T62" fmla="*/ 2147483646 w 1285"/>
              <a:gd name="T63" fmla="*/ 2147483646 h 505"/>
              <a:gd name="T64" fmla="*/ 2147483646 w 1285"/>
              <a:gd name="T65" fmla="*/ 2147483646 h 505"/>
              <a:gd name="T66" fmla="*/ 2147483646 w 1285"/>
              <a:gd name="T67" fmla="*/ 2147483646 h 505"/>
              <a:gd name="T68" fmla="*/ 2147483646 w 1285"/>
              <a:gd name="T69" fmla="*/ 2147483646 h 505"/>
              <a:gd name="T70" fmla="*/ 2147483646 w 1285"/>
              <a:gd name="T71" fmla="*/ 2147483646 h 505"/>
              <a:gd name="T72" fmla="*/ 2147483646 w 1285"/>
              <a:gd name="T73" fmla="*/ 2147483646 h 505"/>
              <a:gd name="T74" fmla="*/ 2147483646 w 1285"/>
              <a:gd name="T75" fmla="*/ 2147483646 h 505"/>
              <a:gd name="T76" fmla="*/ 2147483646 w 1285"/>
              <a:gd name="T77" fmla="*/ 2147483646 h 505"/>
              <a:gd name="T78" fmla="*/ 2147483646 w 1285"/>
              <a:gd name="T79" fmla="*/ 2147483646 h 50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85"/>
              <a:gd name="T121" fmla="*/ 0 h 505"/>
              <a:gd name="T122" fmla="*/ 1285 w 1285"/>
              <a:gd name="T123" fmla="*/ 505 h 50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85" h="505">
                <a:moveTo>
                  <a:pt x="1284" y="391"/>
                </a:moveTo>
                <a:lnTo>
                  <a:pt x="1282" y="391"/>
                </a:lnTo>
                <a:lnTo>
                  <a:pt x="1275" y="390"/>
                </a:lnTo>
                <a:lnTo>
                  <a:pt x="1264" y="389"/>
                </a:lnTo>
                <a:lnTo>
                  <a:pt x="1250" y="387"/>
                </a:lnTo>
                <a:lnTo>
                  <a:pt x="1232" y="385"/>
                </a:lnTo>
                <a:lnTo>
                  <a:pt x="1209" y="382"/>
                </a:lnTo>
                <a:lnTo>
                  <a:pt x="1183" y="378"/>
                </a:lnTo>
                <a:lnTo>
                  <a:pt x="1155" y="374"/>
                </a:lnTo>
                <a:lnTo>
                  <a:pt x="1124" y="369"/>
                </a:lnTo>
                <a:lnTo>
                  <a:pt x="1089" y="362"/>
                </a:lnTo>
                <a:lnTo>
                  <a:pt x="1052" y="355"/>
                </a:lnTo>
                <a:lnTo>
                  <a:pt x="1013" y="349"/>
                </a:lnTo>
                <a:lnTo>
                  <a:pt x="971" y="340"/>
                </a:lnTo>
                <a:lnTo>
                  <a:pt x="926" y="332"/>
                </a:lnTo>
                <a:lnTo>
                  <a:pt x="881" y="322"/>
                </a:lnTo>
                <a:lnTo>
                  <a:pt x="834" y="311"/>
                </a:lnTo>
                <a:lnTo>
                  <a:pt x="785" y="299"/>
                </a:lnTo>
                <a:lnTo>
                  <a:pt x="735" y="287"/>
                </a:lnTo>
                <a:lnTo>
                  <a:pt x="684" y="273"/>
                </a:lnTo>
                <a:lnTo>
                  <a:pt x="632" y="259"/>
                </a:lnTo>
                <a:lnTo>
                  <a:pt x="579" y="244"/>
                </a:lnTo>
                <a:lnTo>
                  <a:pt x="526" y="228"/>
                </a:lnTo>
                <a:lnTo>
                  <a:pt x="472" y="209"/>
                </a:lnTo>
                <a:lnTo>
                  <a:pt x="419" y="191"/>
                </a:lnTo>
                <a:lnTo>
                  <a:pt x="364" y="171"/>
                </a:lnTo>
                <a:lnTo>
                  <a:pt x="311" y="150"/>
                </a:lnTo>
                <a:lnTo>
                  <a:pt x="259" y="128"/>
                </a:lnTo>
                <a:lnTo>
                  <a:pt x="206" y="105"/>
                </a:lnTo>
                <a:lnTo>
                  <a:pt x="155" y="81"/>
                </a:lnTo>
                <a:lnTo>
                  <a:pt x="104" y="55"/>
                </a:lnTo>
                <a:lnTo>
                  <a:pt x="55" y="28"/>
                </a:lnTo>
                <a:lnTo>
                  <a:pt x="7" y="0"/>
                </a:lnTo>
                <a:lnTo>
                  <a:pt x="6" y="4"/>
                </a:lnTo>
                <a:lnTo>
                  <a:pt x="4" y="15"/>
                </a:lnTo>
                <a:lnTo>
                  <a:pt x="2" y="32"/>
                </a:lnTo>
                <a:lnTo>
                  <a:pt x="0" y="53"/>
                </a:lnTo>
                <a:lnTo>
                  <a:pt x="0" y="76"/>
                </a:lnTo>
                <a:lnTo>
                  <a:pt x="2" y="98"/>
                </a:lnTo>
                <a:lnTo>
                  <a:pt x="8" y="120"/>
                </a:lnTo>
                <a:lnTo>
                  <a:pt x="18" y="137"/>
                </a:lnTo>
                <a:lnTo>
                  <a:pt x="19" y="139"/>
                </a:lnTo>
                <a:lnTo>
                  <a:pt x="22" y="141"/>
                </a:lnTo>
                <a:lnTo>
                  <a:pt x="28" y="144"/>
                </a:lnTo>
                <a:lnTo>
                  <a:pt x="37" y="148"/>
                </a:lnTo>
                <a:lnTo>
                  <a:pt x="47" y="155"/>
                </a:lnTo>
                <a:lnTo>
                  <a:pt x="59" y="162"/>
                </a:lnTo>
                <a:lnTo>
                  <a:pt x="75" y="170"/>
                </a:lnTo>
                <a:lnTo>
                  <a:pt x="92" y="180"/>
                </a:lnTo>
                <a:lnTo>
                  <a:pt x="112" y="190"/>
                </a:lnTo>
                <a:lnTo>
                  <a:pt x="134" y="200"/>
                </a:lnTo>
                <a:lnTo>
                  <a:pt x="159" y="212"/>
                </a:lnTo>
                <a:lnTo>
                  <a:pt x="186" y="225"/>
                </a:lnTo>
                <a:lnTo>
                  <a:pt x="215" y="238"/>
                </a:lnTo>
                <a:lnTo>
                  <a:pt x="247" y="252"/>
                </a:lnTo>
                <a:lnTo>
                  <a:pt x="281" y="267"/>
                </a:lnTo>
                <a:lnTo>
                  <a:pt x="318" y="281"/>
                </a:lnTo>
                <a:lnTo>
                  <a:pt x="358" y="296"/>
                </a:lnTo>
                <a:lnTo>
                  <a:pt x="399" y="311"/>
                </a:lnTo>
                <a:lnTo>
                  <a:pt x="443" y="326"/>
                </a:lnTo>
                <a:lnTo>
                  <a:pt x="491" y="341"/>
                </a:lnTo>
                <a:lnTo>
                  <a:pt x="540" y="357"/>
                </a:lnTo>
                <a:lnTo>
                  <a:pt x="592" y="372"/>
                </a:lnTo>
                <a:lnTo>
                  <a:pt x="647" y="387"/>
                </a:lnTo>
                <a:lnTo>
                  <a:pt x="703" y="402"/>
                </a:lnTo>
                <a:lnTo>
                  <a:pt x="764" y="416"/>
                </a:lnTo>
                <a:lnTo>
                  <a:pt x="826" y="431"/>
                </a:lnTo>
                <a:lnTo>
                  <a:pt x="890" y="444"/>
                </a:lnTo>
                <a:lnTo>
                  <a:pt x="958" y="459"/>
                </a:lnTo>
                <a:lnTo>
                  <a:pt x="1028" y="472"/>
                </a:lnTo>
                <a:lnTo>
                  <a:pt x="1101" y="483"/>
                </a:lnTo>
                <a:lnTo>
                  <a:pt x="1177" y="494"/>
                </a:lnTo>
                <a:lnTo>
                  <a:pt x="1255" y="505"/>
                </a:lnTo>
                <a:lnTo>
                  <a:pt x="1256" y="503"/>
                </a:lnTo>
                <a:lnTo>
                  <a:pt x="1260" y="497"/>
                </a:lnTo>
                <a:lnTo>
                  <a:pt x="1265" y="487"/>
                </a:lnTo>
                <a:lnTo>
                  <a:pt x="1272" y="473"/>
                </a:lnTo>
                <a:lnTo>
                  <a:pt x="1278" y="456"/>
                </a:lnTo>
                <a:lnTo>
                  <a:pt x="1282" y="437"/>
                </a:lnTo>
                <a:lnTo>
                  <a:pt x="1285" y="415"/>
                </a:lnTo>
                <a:lnTo>
                  <a:pt x="1284" y="391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62" name="AutoShape 288"/>
          <p:cNvSpPr>
            <a:spLocks noChangeAspect="1" noChangeArrowheads="1" noTextEdit="1"/>
          </p:cNvSpPr>
          <p:nvPr/>
        </p:nvSpPr>
        <p:spPr bwMode="auto">
          <a:xfrm>
            <a:off x="9109075" y="5257800"/>
            <a:ext cx="254000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63" name="Freeform 289"/>
          <p:cNvSpPr>
            <a:spLocks/>
          </p:cNvSpPr>
          <p:nvPr/>
        </p:nvSpPr>
        <p:spPr bwMode="auto">
          <a:xfrm>
            <a:off x="9161463" y="5276851"/>
            <a:ext cx="36512" cy="49213"/>
          </a:xfrm>
          <a:custGeom>
            <a:avLst/>
            <a:gdLst>
              <a:gd name="T0" fmla="*/ 2147483646 w 179"/>
              <a:gd name="T1" fmla="*/ 2147483646 h 216"/>
              <a:gd name="T2" fmla="*/ 2147483646 w 179"/>
              <a:gd name="T3" fmla="*/ 2147483646 h 216"/>
              <a:gd name="T4" fmla="*/ 2147483646 w 179"/>
              <a:gd name="T5" fmla="*/ 2147483646 h 216"/>
              <a:gd name="T6" fmla="*/ 2147483646 w 179"/>
              <a:gd name="T7" fmla="*/ 2147483646 h 216"/>
              <a:gd name="T8" fmla="*/ 2147483646 w 179"/>
              <a:gd name="T9" fmla="*/ 2147483646 h 216"/>
              <a:gd name="T10" fmla="*/ 2147483646 w 179"/>
              <a:gd name="T11" fmla="*/ 2147483646 h 216"/>
              <a:gd name="T12" fmla="*/ 2147483646 w 179"/>
              <a:gd name="T13" fmla="*/ 2147483646 h 216"/>
              <a:gd name="T14" fmla="*/ 2147483646 w 179"/>
              <a:gd name="T15" fmla="*/ 2147483646 h 216"/>
              <a:gd name="T16" fmla="*/ 0 w 179"/>
              <a:gd name="T17" fmla="*/ 2147483646 h 216"/>
              <a:gd name="T18" fmla="*/ 2147483646 w 179"/>
              <a:gd name="T19" fmla="*/ 2147483646 h 216"/>
              <a:gd name="T20" fmla="*/ 2147483646 w 179"/>
              <a:gd name="T21" fmla="*/ 2147483646 h 216"/>
              <a:gd name="T22" fmla="*/ 2147483646 w 179"/>
              <a:gd name="T23" fmla="*/ 2147483646 h 216"/>
              <a:gd name="T24" fmla="*/ 2147483646 w 179"/>
              <a:gd name="T25" fmla="*/ 2147483646 h 216"/>
              <a:gd name="T26" fmla="*/ 2147483646 w 179"/>
              <a:gd name="T27" fmla="*/ 2147483646 h 216"/>
              <a:gd name="T28" fmla="*/ 2147483646 w 179"/>
              <a:gd name="T29" fmla="*/ 2147483646 h 216"/>
              <a:gd name="T30" fmla="*/ 2147483646 w 179"/>
              <a:gd name="T31" fmla="*/ 2147483646 h 216"/>
              <a:gd name="T32" fmla="*/ 2147483646 w 179"/>
              <a:gd name="T33" fmla="*/ 2147483646 h 216"/>
              <a:gd name="T34" fmla="*/ 2147483646 w 179"/>
              <a:gd name="T35" fmla="*/ 2147483646 h 216"/>
              <a:gd name="T36" fmla="*/ 2147483646 w 179"/>
              <a:gd name="T37" fmla="*/ 2147483646 h 216"/>
              <a:gd name="T38" fmla="*/ 2147483646 w 179"/>
              <a:gd name="T39" fmla="*/ 2147483646 h 216"/>
              <a:gd name="T40" fmla="*/ 2147483646 w 179"/>
              <a:gd name="T41" fmla="*/ 2147483646 h 216"/>
              <a:gd name="T42" fmla="*/ 2147483646 w 179"/>
              <a:gd name="T43" fmla="*/ 2147483646 h 216"/>
              <a:gd name="T44" fmla="*/ 2147483646 w 179"/>
              <a:gd name="T45" fmla="*/ 2147483646 h 216"/>
              <a:gd name="T46" fmla="*/ 2147483646 w 179"/>
              <a:gd name="T47" fmla="*/ 2147483646 h 216"/>
              <a:gd name="T48" fmla="*/ 2147483646 w 179"/>
              <a:gd name="T49" fmla="*/ 2147483646 h 216"/>
              <a:gd name="T50" fmla="*/ 2147483646 w 179"/>
              <a:gd name="T51" fmla="*/ 2147483646 h 216"/>
              <a:gd name="T52" fmla="*/ 2147483646 w 179"/>
              <a:gd name="T53" fmla="*/ 2147483646 h 216"/>
              <a:gd name="T54" fmla="*/ 2147483646 w 179"/>
              <a:gd name="T55" fmla="*/ 2147483646 h 216"/>
              <a:gd name="T56" fmla="*/ 2147483646 w 179"/>
              <a:gd name="T57" fmla="*/ 2147483646 h 216"/>
              <a:gd name="T58" fmla="*/ 2147483646 w 179"/>
              <a:gd name="T59" fmla="*/ 2147483646 h 216"/>
              <a:gd name="T60" fmla="*/ 2147483646 w 179"/>
              <a:gd name="T61" fmla="*/ 2147483646 h 216"/>
              <a:gd name="T62" fmla="*/ 2147483646 w 179"/>
              <a:gd name="T63" fmla="*/ 2147483646 h 216"/>
              <a:gd name="T64" fmla="*/ 2147483646 w 179"/>
              <a:gd name="T65" fmla="*/ 2147483646 h 216"/>
              <a:gd name="T66" fmla="*/ 2147483646 w 179"/>
              <a:gd name="T67" fmla="*/ 2147483646 h 216"/>
              <a:gd name="T68" fmla="*/ 2147483646 w 179"/>
              <a:gd name="T69" fmla="*/ 2147483646 h 216"/>
              <a:gd name="T70" fmla="*/ 2147483646 w 179"/>
              <a:gd name="T71" fmla="*/ 2147483646 h 216"/>
              <a:gd name="T72" fmla="*/ 2147483646 w 179"/>
              <a:gd name="T73" fmla="*/ 2147483646 h 216"/>
              <a:gd name="T74" fmla="*/ 2147483646 w 179"/>
              <a:gd name="T75" fmla="*/ 2147483646 h 216"/>
              <a:gd name="T76" fmla="*/ 2147483646 w 179"/>
              <a:gd name="T77" fmla="*/ 2147483646 h 216"/>
              <a:gd name="T78" fmla="*/ 2147483646 w 179"/>
              <a:gd name="T79" fmla="*/ 2147483646 h 216"/>
              <a:gd name="T80" fmla="*/ 2147483646 w 179"/>
              <a:gd name="T81" fmla="*/ 2147483646 h 216"/>
              <a:gd name="T82" fmla="*/ 2147483646 w 179"/>
              <a:gd name="T83" fmla="*/ 2147483646 h 216"/>
              <a:gd name="T84" fmla="*/ 2147483646 w 179"/>
              <a:gd name="T85" fmla="*/ 0 h 216"/>
              <a:gd name="T86" fmla="*/ 2147483646 w 179"/>
              <a:gd name="T87" fmla="*/ 2147483646 h 216"/>
              <a:gd name="T88" fmla="*/ 2147483646 w 179"/>
              <a:gd name="T89" fmla="*/ 2147483646 h 216"/>
              <a:gd name="T90" fmla="*/ 2147483646 w 179"/>
              <a:gd name="T91" fmla="*/ 2147483646 h 216"/>
              <a:gd name="T92" fmla="*/ 2147483646 w 179"/>
              <a:gd name="T93" fmla="*/ 2147483646 h 216"/>
              <a:gd name="T94" fmla="*/ 2147483646 w 179"/>
              <a:gd name="T95" fmla="*/ 2147483646 h 216"/>
              <a:gd name="T96" fmla="*/ 2147483646 w 179"/>
              <a:gd name="T97" fmla="*/ 2147483646 h 21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79"/>
              <a:gd name="T148" fmla="*/ 0 h 216"/>
              <a:gd name="T149" fmla="*/ 179 w 179"/>
              <a:gd name="T150" fmla="*/ 216 h 21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79" h="216">
                <a:moveTo>
                  <a:pt x="63" y="28"/>
                </a:moveTo>
                <a:lnTo>
                  <a:pt x="49" y="37"/>
                </a:lnTo>
                <a:lnTo>
                  <a:pt x="38" y="47"/>
                </a:lnTo>
                <a:lnTo>
                  <a:pt x="27" y="59"/>
                </a:lnTo>
                <a:lnTo>
                  <a:pt x="18" y="72"/>
                </a:lnTo>
                <a:lnTo>
                  <a:pt x="10" y="86"/>
                </a:lnTo>
                <a:lnTo>
                  <a:pt x="5" y="101"/>
                </a:lnTo>
                <a:lnTo>
                  <a:pt x="2" y="117"/>
                </a:lnTo>
                <a:lnTo>
                  <a:pt x="0" y="133"/>
                </a:lnTo>
                <a:lnTo>
                  <a:pt x="2" y="155"/>
                </a:lnTo>
                <a:lnTo>
                  <a:pt x="10" y="173"/>
                </a:lnTo>
                <a:lnTo>
                  <a:pt x="23" y="190"/>
                </a:lnTo>
                <a:lnTo>
                  <a:pt x="40" y="201"/>
                </a:lnTo>
                <a:lnTo>
                  <a:pt x="59" y="211"/>
                </a:lnTo>
                <a:lnTo>
                  <a:pt x="79" y="215"/>
                </a:lnTo>
                <a:lnTo>
                  <a:pt x="100" y="216"/>
                </a:lnTo>
                <a:lnTo>
                  <a:pt x="120" y="213"/>
                </a:lnTo>
                <a:lnTo>
                  <a:pt x="124" y="213"/>
                </a:lnTo>
                <a:lnTo>
                  <a:pt x="128" y="211"/>
                </a:lnTo>
                <a:lnTo>
                  <a:pt x="131" y="208"/>
                </a:lnTo>
                <a:lnTo>
                  <a:pt x="132" y="203"/>
                </a:lnTo>
                <a:lnTo>
                  <a:pt x="130" y="198"/>
                </a:lnTo>
                <a:lnTo>
                  <a:pt x="126" y="194"/>
                </a:lnTo>
                <a:lnTo>
                  <a:pt x="121" y="190"/>
                </a:lnTo>
                <a:lnTo>
                  <a:pt x="116" y="187"/>
                </a:lnTo>
                <a:lnTo>
                  <a:pt x="105" y="184"/>
                </a:lnTo>
                <a:lnTo>
                  <a:pt x="95" y="182"/>
                </a:lnTo>
                <a:lnTo>
                  <a:pt x="84" y="180"/>
                </a:lnTo>
                <a:lnTo>
                  <a:pt x="75" y="178"/>
                </a:lnTo>
                <a:lnTo>
                  <a:pt x="65" y="175"/>
                </a:lnTo>
                <a:lnTo>
                  <a:pt x="56" y="170"/>
                </a:lnTo>
                <a:lnTo>
                  <a:pt x="47" y="165"/>
                </a:lnTo>
                <a:lnTo>
                  <a:pt x="39" y="156"/>
                </a:lnTo>
                <a:lnTo>
                  <a:pt x="36" y="120"/>
                </a:lnTo>
                <a:lnTo>
                  <a:pt x="44" y="90"/>
                </a:lnTo>
                <a:lnTo>
                  <a:pt x="61" y="67"/>
                </a:lnTo>
                <a:lnTo>
                  <a:pt x="84" y="47"/>
                </a:lnTo>
                <a:lnTo>
                  <a:pt x="109" y="32"/>
                </a:lnTo>
                <a:lnTo>
                  <a:pt x="136" y="21"/>
                </a:lnTo>
                <a:lnTo>
                  <a:pt x="160" y="12"/>
                </a:lnTo>
                <a:lnTo>
                  <a:pt x="179" y="5"/>
                </a:lnTo>
                <a:lnTo>
                  <a:pt x="167" y="1"/>
                </a:lnTo>
                <a:lnTo>
                  <a:pt x="154" y="0"/>
                </a:lnTo>
                <a:lnTo>
                  <a:pt x="140" y="2"/>
                </a:lnTo>
                <a:lnTo>
                  <a:pt x="124" y="5"/>
                </a:lnTo>
                <a:lnTo>
                  <a:pt x="108" y="10"/>
                </a:lnTo>
                <a:lnTo>
                  <a:pt x="92" y="15"/>
                </a:lnTo>
                <a:lnTo>
                  <a:pt x="77" y="22"/>
                </a:lnTo>
                <a:lnTo>
                  <a:pt x="63" y="28"/>
                </a:lnTo>
                <a:close/>
              </a:path>
            </a:pathLst>
          </a:custGeom>
          <a:solidFill>
            <a:srgbClr val="C9E8FF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64" name="Freeform 290"/>
          <p:cNvSpPr>
            <a:spLocks/>
          </p:cNvSpPr>
          <p:nvPr/>
        </p:nvSpPr>
        <p:spPr bwMode="auto">
          <a:xfrm>
            <a:off x="9223376" y="5275263"/>
            <a:ext cx="22225" cy="38100"/>
          </a:xfrm>
          <a:custGeom>
            <a:avLst/>
            <a:gdLst>
              <a:gd name="T0" fmla="*/ 2147483646 w 114"/>
              <a:gd name="T1" fmla="*/ 2147483646 h 168"/>
              <a:gd name="T2" fmla="*/ 2147483646 w 114"/>
              <a:gd name="T3" fmla="*/ 2147483646 h 168"/>
              <a:gd name="T4" fmla="*/ 2147483646 w 114"/>
              <a:gd name="T5" fmla="*/ 2147483646 h 168"/>
              <a:gd name="T6" fmla="*/ 2147483646 w 114"/>
              <a:gd name="T7" fmla="*/ 2147483646 h 168"/>
              <a:gd name="T8" fmla="*/ 2147483646 w 114"/>
              <a:gd name="T9" fmla="*/ 2147483646 h 168"/>
              <a:gd name="T10" fmla="*/ 2147483646 w 114"/>
              <a:gd name="T11" fmla="*/ 2147483646 h 168"/>
              <a:gd name="T12" fmla="*/ 2147483646 w 114"/>
              <a:gd name="T13" fmla="*/ 2147483646 h 168"/>
              <a:gd name="T14" fmla="*/ 2147483646 w 114"/>
              <a:gd name="T15" fmla="*/ 2147483646 h 168"/>
              <a:gd name="T16" fmla="*/ 2147483646 w 114"/>
              <a:gd name="T17" fmla="*/ 2147483646 h 168"/>
              <a:gd name="T18" fmla="*/ 2147483646 w 114"/>
              <a:gd name="T19" fmla="*/ 2147483646 h 168"/>
              <a:gd name="T20" fmla="*/ 2147483646 w 114"/>
              <a:gd name="T21" fmla="*/ 2147483646 h 168"/>
              <a:gd name="T22" fmla="*/ 2147483646 w 114"/>
              <a:gd name="T23" fmla="*/ 2147483646 h 168"/>
              <a:gd name="T24" fmla="*/ 2147483646 w 114"/>
              <a:gd name="T25" fmla="*/ 2147483646 h 168"/>
              <a:gd name="T26" fmla="*/ 2147483646 w 114"/>
              <a:gd name="T27" fmla="*/ 2147483646 h 168"/>
              <a:gd name="T28" fmla="*/ 2147483646 w 114"/>
              <a:gd name="T29" fmla="*/ 2147483646 h 168"/>
              <a:gd name="T30" fmla="*/ 2147483646 w 114"/>
              <a:gd name="T31" fmla="*/ 2147483646 h 168"/>
              <a:gd name="T32" fmla="*/ 2147483646 w 114"/>
              <a:gd name="T33" fmla="*/ 2147483646 h 168"/>
              <a:gd name="T34" fmla="*/ 2147483646 w 114"/>
              <a:gd name="T35" fmla="*/ 2147483646 h 168"/>
              <a:gd name="T36" fmla="*/ 2147483646 w 114"/>
              <a:gd name="T37" fmla="*/ 2147483646 h 168"/>
              <a:gd name="T38" fmla="*/ 2147483646 w 114"/>
              <a:gd name="T39" fmla="*/ 2147483646 h 168"/>
              <a:gd name="T40" fmla="*/ 2147483646 w 114"/>
              <a:gd name="T41" fmla="*/ 2147483646 h 168"/>
              <a:gd name="T42" fmla="*/ 2147483646 w 114"/>
              <a:gd name="T43" fmla="*/ 2147483646 h 168"/>
              <a:gd name="T44" fmla="*/ 2147483646 w 114"/>
              <a:gd name="T45" fmla="*/ 2147483646 h 168"/>
              <a:gd name="T46" fmla="*/ 2147483646 w 114"/>
              <a:gd name="T47" fmla="*/ 2147483646 h 168"/>
              <a:gd name="T48" fmla="*/ 2147483646 w 114"/>
              <a:gd name="T49" fmla="*/ 2147483646 h 168"/>
              <a:gd name="T50" fmla="*/ 2147483646 w 114"/>
              <a:gd name="T51" fmla="*/ 2147483646 h 168"/>
              <a:gd name="T52" fmla="*/ 2147483646 w 114"/>
              <a:gd name="T53" fmla="*/ 2147483646 h 168"/>
              <a:gd name="T54" fmla="*/ 2147483646 w 114"/>
              <a:gd name="T55" fmla="*/ 2147483646 h 168"/>
              <a:gd name="T56" fmla="*/ 2147483646 w 114"/>
              <a:gd name="T57" fmla="*/ 2147483646 h 168"/>
              <a:gd name="T58" fmla="*/ 2147483646 w 114"/>
              <a:gd name="T59" fmla="*/ 2147483646 h 168"/>
              <a:gd name="T60" fmla="*/ 2147483646 w 114"/>
              <a:gd name="T61" fmla="*/ 0 h 168"/>
              <a:gd name="T62" fmla="*/ 2147483646 w 114"/>
              <a:gd name="T63" fmla="*/ 0 h 168"/>
              <a:gd name="T64" fmla="*/ 0 w 114"/>
              <a:gd name="T65" fmla="*/ 2147483646 h 168"/>
              <a:gd name="T66" fmla="*/ 2147483646 w 114"/>
              <a:gd name="T67" fmla="*/ 2147483646 h 168"/>
              <a:gd name="T68" fmla="*/ 2147483646 w 114"/>
              <a:gd name="T69" fmla="*/ 2147483646 h 168"/>
              <a:gd name="T70" fmla="*/ 2147483646 w 114"/>
              <a:gd name="T71" fmla="*/ 2147483646 h 168"/>
              <a:gd name="T72" fmla="*/ 2147483646 w 114"/>
              <a:gd name="T73" fmla="*/ 2147483646 h 168"/>
              <a:gd name="T74" fmla="*/ 2147483646 w 114"/>
              <a:gd name="T75" fmla="*/ 2147483646 h 168"/>
              <a:gd name="T76" fmla="*/ 2147483646 w 114"/>
              <a:gd name="T77" fmla="*/ 2147483646 h 168"/>
              <a:gd name="T78" fmla="*/ 2147483646 w 114"/>
              <a:gd name="T79" fmla="*/ 2147483646 h 168"/>
              <a:gd name="T80" fmla="*/ 2147483646 w 114"/>
              <a:gd name="T81" fmla="*/ 2147483646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4"/>
              <a:gd name="T124" fmla="*/ 0 h 168"/>
              <a:gd name="T125" fmla="*/ 114 w 114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4" h="168">
                <a:moveTo>
                  <a:pt x="96" y="55"/>
                </a:moveTo>
                <a:lnTo>
                  <a:pt x="101" y="72"/>
                </a:lnTo>
                <a:lnTo>
                  <a:pt x="100" y="88"/>
                </a:lnTo>
                <a:lnTo>
                  <a:pt x="92" y="101"/>
                </a:lnTo>
                <a:lnTo>
                  <a:pt x="82" y="112"/>
                </a:lnTo>
                <a:lnTo>
                  <a:pt x="69" y="123"/>
                </a:lnTo>
                <a:lnTo>
                  <a:pt x="54" y="134"/>
                </a:lnTo>
                <a:lnTo>
                  <a:pt x="40" y="143"/>
                </a:lnTo>
                <a:lnTo>
                  <a:pt x="27" y="153"/>
                </a:lnTo>
                <a:lnTo>
                  <a:pt x="25" y="156"/>
                </a:lnTo>
                <a:lnTo>
                  <a:pt x="24" y="158"/>
                </a:lnTo>
                <a:lnTo>
                  <a:pt x="24" y="162"/>
                </a:lnTo>
                <a:lnTo>
                  <a:pt x="25" y="165"/>
                </a:lnTo>
                <a:lnTo>
                  <a:pt x="28" y="167"/>
                </a:lnTo>
                <a:lnTo>
                  <a:pt x="31" y="168"/>
                </a:lnTo>
                <a:lnTo>
                  <a:pt x="33" y="168"/>
                </a:lnTo>
                <a:lnTo>
                  <a:pt x="37" y="167"/>
                </a:lnTo>
                <a:lnTo>
                  <a:pt x="53" y="157"/>
                </a:lnTo>
                <a:lnTo>
                  <a:pt x="69" y="147"/>
                </a:lnTo>
                <a:lnTo>
                  <a:pt x="84" y="135"/>
                </a:lnTo>
                <a:lnTo>
                  <a:pt x="97" y="121"/>
                </a:lnTo>
                <a:lnTo>
                  <a:pt x="107" y="106"/>
                </a:lnTo>
                <a:lnTo>
                  <a:pt x="113" y="89"/>
                </a:lnTo>
                <a:lnTo>
                  <a:pt x="114" y="71"/>
                </a:lnTo>
                <a:lnTo>
                  <a:pt x="110" y="51"/>
                </a:lnTo>
                <a:lnTo>
                  <a:pt x="101" y="36"/>
                </a:lnTo>
                <a:lnTo>
                  <a:pt x="87" y="24"/>
                </a:lnTo>
                <a:lnTo>
                  <a:pt x="70" y="14"/>
                </a:lnTo>
                <a:lnTo>
                  <a:pt x="51" y="7"/>
                </a:lnTo>
                <a:lnTo>
                  <a:pt x="32" y="2"/>
                </a:lnTo>
                <a:lnTo>
                  <a:pt x="17" y="0"/>
                </a:lnTo>
                <a:lnTo>
                  <a:pt x="5" y="0"/>
                </a:lnTo>
                <a:lnTo>
                  <a:pt x="0" y="3"/>
                </a:lnTo>
                <a:lnTo>
                  <a:pt x="12" y="9"/>
                </a:lnTo>
                <a:lnTo>
                  <a:pt x="26" y="13"/>
                </a:lnTo>
                <a:lnTo>
                  <a:pt x="41" y="17"/>
                </a:lnTo>
                <a:lnTo>
                  <a:pt x="54" y="22"/>
                </a:lnTo>
                <a:lnTo>
                  <a:pt x="68" y="27"/>
                </a:lnTo>
                <a:lnTo>
                  <a:pt x="80" y="34"/>
                </a:lnTo>
                <a:lnTo>
                  <a:pt x="89" y="43"/>
                </a:lnTo>
                <a:lnTo>
                  <a:pt x="96" y="55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65" name="Freeform 291"/>
          <p:cNvSpPr>
            <a:spLocks/>
          </p:cNvSpPr>
          <p:nvPr/>
        </p:nvSpPr>
        <p:spPr bwMode="auto">
          <a:xfrm>
            <a:off x="9139239" y="5267326"/>
            <a:ext cx="58737" cy="79375"/>
          </a:xfrm>
          <a:custGeom>
            <a:avLst/>
            <a:gdLst>
              <a:gd name="T0" fmla="*/ 2147483646 w 289"/>
              <a:gd name="T1" fmla="*/ 2147483646 h 351"/>
              <a:gd name="T2" fmla="*/ 2147483646 w 289"/>
              <a:gd name="T3" fmla="*/ 2147483646 h 351"/>
              <a:gd name="T4" fmla="*/ 2147483646 w 289"/>
              <a:gd name="T5" fmla="*/ 2147483646 h 351"/>
              <a:gd name="T6" fmla="*/ 0 w 289"/>
              <a:gd name="T7" fmla="*/ 2147483646 h 351"/>
              <a:gd name="T8" fmla="*/ 2147483646 w 289"/>
              <a:gd name="T9" fmla="*/ 2147483646 h 351"/>
              <a:gd name="T10" fmla="*/ 2147483646 w 289"/>
              <a:gd name="T11" fmla="*/ 2147483646 h 351"/>
              <a:gd name="T12" fmla="*/ 2147483646 w 289"/>
              <a:gd name="T13" fmla="*/ 2147483646 h 351"/>
              <a:gd name="T14" fmla="*/ 2147483646 w 289"/>
              <a:gd name="T15" fmla="*/ 2147483646 h 351"/>
              <a:gd name="T16" fmla="*/ 2147483646 w 289"/>
              <a:gd name="T17" fmla="*/ 2147483646 h 351"/>
              <a:gd name="T18" fmla="*/ 2147483646 w 289"/>
              <a:gd name="T19" fmla="*/ 2147483646 h 351"/>
              <a:gd name="T20" fmla="*/ 2147483646 w 289"/>
              <a:gd name="T21" fmla="*/ 2147483646 h 351"/>
              <a:gd name="T22" fmla="*/ 2147483646 w 289"/>
              <a:gd name="T23" fmla="*/ 2147483646 h 351"/>
              <a:gd name="T24" fmla="*/ 2147483646 w 289"/>
              <a:gd name="T25" fmla="*/ 2147483646 h 351"/>
              <a:gd name="T26" fmla="*/ 2147483646 w 289"/>
              <a:gd name="T27" fmla="*/ 2147483646 h 351"/>
              <a:gd name="T28" fmla="*/ 2147483646 w 289"/>
              <a:gd name="T29" fmla="*/ 2147483646 h 351"/>
              <a:gd name="T30" fmla="*/ 2147483646 w 289"/>
              <a:gd name="T31" fmla="*/ 2147483646 h 351"/>
              <a:gd name="T32" fmla="*/ 2147483646 w 289"/>
              <a:gd name="T33" fmla="*/ 2147483646 h 351"/>
              <a:gd name="T34" fmla="*/ 2147483646 w 289"/>
              <a:gd name="T35" fmla="*/ 2147483646 h 351"/>
              <a:gd name="T36" fmla="*/ 2147483646 w 289"/>
              <a:gd name="T37" fmla="*/ 2147483646 h 351"/>
              <a:gd name="T38" fmla="*/ 2147483646 w 289"/>
              <a:gd name="T39" fmla="*/ 2147483646 h 351"/>
              <a:gd name="T40" fmla="*/ 2147483646 w 289"/>
              <a:gd name="T41" fmla="*/ 2147483646 h 351"/>
              <a:gd name="T42" fmla="*/ 2147483646 w 289"/>
              <a:gd name="T43" fmla="*/ 2147483646 h 351"/>
              <a:gd name="T44" fmla="*/ 2147483646 w 289"/>
              <a:gd name="T45" fmla="*/ 2147483646 h 351"/>
              <a:gd name="T46" fmla="*/ 2147483646 w 289"/>
              <a:gd name="T47" fmla="*/ 2147483646 h 351"/>
              <a:gd name="T48" fmla="*/ 2147483646 w 289"/>
              <a:gd name="T49" fmla="*/ 2147483646 h 351"/>
              <a:gd name="T50" fmla="*/ 2147483646 w 289"/>
              <a:gd name="T51" fmla="*/ 2147483646 h 351"/>
              <a:gd name="T52" fmla="*/ 2147483646 w 289"/>
              <a:gd name="T53" fmla="*/ 2147483646 h 351"/>
              <a:gd name="T54" fmla="*/ 2147483646 w 289"/>
              <a:gd name="T55" fmla="*/ 2147483646 h 351"/>
              <a:gd name="T56" fmla="*/ 2147483646 w 289"/>
              <a:gd name="T57" fmla="*/ 2147483646 h 351"/>
              <a:gd name="T58" fmla="*/ 2147483646 w 289"/>
              <a:gd name="T59" fmla="*/ 2147483646 h 351"/>
              <a:gd name="T60" fmla="*/ 2147483646 w 289"/>
              <a:gd name="T61" fmla="*/ 2147483646 h 351"/>
              <a:gd name="T62" fmla="*/ 2147483646 w 289"/>
              <a:gd name="T63" fmla="*/ 2147483646 h 351"/>
              <a:gd name="T64" fmla="*/ 2147483646 w 289"/>
              <a:gd name="T65" fmla="*/ 2147483646 h 351"/>
              <a:gd name="T66" fmla="*/ 2147483646 w 289"/>
              <a:gd name="T67" fmla="*/ 2147483646 h 351"/>
              <a:gd name="T68" fmla="*/ 2147483646 w 289"/>
              <a:gd name="T69" fmla="*/ 2147483646 h 351"/>
              <a:gd name="T70" fmla="*/ 2147483646 w 289"/>
              <a:gd name="T71" fmla="*/ 2147483646 h 351"/>
              <a:gd name="T72" fmla="*/ 2147483646 w 289"/>
              <a:gd name="T73" fmla="*/ 2147483646 h 351"/>
              <a:gd name="T74" fmla="*/ 2147483646 w 289"/>
              <a:gd name="T75" fmla="*/ 2147483646 h 351"/>
              <a:gd name="T76" fmla="*/ 2147483646 w 289"/>
              <a:gd name="T77" fmla="*/ 2147483646 h 351"/>
              <a:gd name="T78" fmla="*/ 2147483646 w 289"/>
              <a:gd name="T79" fmla="*/ 2147483646 h 351"/>
              <a:gd name="T80" fmla="*/ 2147483646 w 289"/>
              <a:gd name="T81" fmla="*/ 0 h 351"/>
              <a:gd name="T82" fmla="*/ 2147483646 w 289"/>
              <a:gd name="T83" fmla="*/ 2147483646 h 351"/>
              <a:gd name="T84" fmla="*/ 2147483646 w 289"/>
              <a:gd name="T85" fmla="*/ 2147483646 h 351"/>
              <a:gd name="T86" fmla="*/ 2147483646 w 289"/>
              <a:gd name="T87" fmla="*/ 2147483646 h 35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1"/>
              <a:gd name="T134" fmla="*/ 289 w 289"/>
              <a:gd name="T135" fmla="*/ 351 h 35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1">
                <a:moveTo>
                  <a:pt x="112" y="46"/>
                </a:moveTo>
                <a:lnTo>
                  <a:pt x="90" y="65"/>
                </a:lnTo>
                <a:lnTo>
                  <a:pt x="68" y="84"/>
                </a:lnTo>
                <a:lnTo>
                  <a:pt x="48" y="106"/>
                </a:lnTo>
                <a:lnTo>
                  <a:pt x="30" y="130"/>
                </a:lnTo>
                <a:lnTo>
                  <a:pt x="15" y="155"/>
                </a:lnTo>
                <a:lnTo>
                  <a:pt x="5" y="181"/>
                </a:lnTo>
                <a:lnTo>
                  <a:pt x="0" y="210"/>
                </a:lnTo>
                <a:lnTo>
                  <a:pt x="1" y="240"/>
                </a:lnTo>
                <a:lnTo>
                  <a:pt x="3" y="248"/>
                </a:lnTo>
                <a:lnTo>
                  <a:pt x="5" y="256"/>
                </a:lnTo>
                <a:lnTo>
                  <a:pt x="8" y="262"/>
                </a:lnTo>
                <a:lnTo>
                  <a:pt x="12" y="270"/>
                </a:lnTo>
                <a:lnTo>
                  <a:pt x="17" y="276"/>
                </a:lnTo>
                <a:lnTo>
                  <a:pt x="24" y="283"/>
                </a:lnTo>
                <a:lnTo>
                  <a:pt x="29" y="288"/>
                </a:lnTo>
                <a:lnTo>
                  <a:pt x="36" y="292"/>
                </a:lnTo>
                <a:lnTo>
                  <a:pt x="50" y="301"/>
                </a:lnTo>
                <a:lnTo>
                  <a:pt x="64" y="308"/>
                </a:lnTo>
                <a:lnTo>
                  <a:pt x="77" y="315"/>
                </a:lnTo>
                <a:lnTo>
                  <a:pt x="92" y="320"/>
                </a:lnTo>
                <a:lnTo>
                  <a:pt x="107" y="326"/>
                </a:lnTo>
                <a:lnTo>
                  <a:pt x="121" y="330"/>
                </a:lnTo>
                <a:lnTo>
                  <a:pt x="136" y="334"/>
                </a:lnTo>
                <a:lnTo>
                  <a:pt x="151" y="337"/>
                </a:lnTo>
                <a:lnTo>
                  <a:pt x="167" y="341"/>
                </a:lnTo>
                <a:lnTo>
                  <a:pt x="181" y="343"/>
                </a:lnTo>
                <a:lnTo>
                  <a:pt x="197" y="345"/>
                </a:lnTo>
                <a:lnTo>
                  <a:pt x="213" y="347"/>
                </a:lnTo>
                <a:lnTo>
                  <a:pt x="228" y="348"/>
                </a:lnTo>
                <a:lnTo>
                  <a:pt x="243" y="349"/>
                </a:lnTo>
                <a:lnTo>
                  <a:pt x="259" y="350"/>
                </a:lnTo>
                <a:lnTo>
                  <a:pt x="274" y="351"/>
                </a:lnTo>
                <a:lnTo>
                  <a:pt x="279" y="351"/>
                </a:lnTo>
                <a:lnTo>
                  <a:pt x="283" y="349"/>
                </a:lnTo>
                <a:lnTo>
                  <a:pt x="286" y="345"/>
                </a:lnTo>
                <a:lnTo>
                  <a:pt x="289" y="341"/>
                </a:lnTo>
                <a:lnTo>
                  <a:pt x="289" y="335"/>
                </a:lnTo>
                <a:lnTo>
                  <a:pt x="286" y="331"/>
                </a:lnTo>
                <a:lnTo>
                  <a:pt x="282" y="328"/>
                </a:lnTo>
                <a:lnTo>
                  <a:pt x="277" y="326"/>
                </a:lnTo>
                <a:lnTo>
                  <a:pt x="263" y="322"/>
                </a:lnTo>
                <a:lnTo>
                  <a:pt x="250" y="320"/>
                </a:lnTo>
                <a:lnTo>
                  <a:pt x="236" y="317"/>
                </a:lnTo>
                <a:lnTo>
                  <a:pt x="221" y="315"/>
                </a:lnTo>
                <a:lnTo>
                  <a:pt x="208" y="313"/>
                </a:lnTo>
                <a:lnTo>
                  <a:pt x="194" y="311"/>
                </a:lnTo>
                <a:lnTo>
                  <a:pt x="179" y="308"/>
                </a:lnTo>
                <a:lnTo>
                  <a:pt x="166" y="305"/>
                </a:lnTo>
                <a:lnTo>
                  <a:pt x="152" y="303"/>
                </a:lnTo>
                <a:lnTo>
                  <a:pt x="138" y="300"/>
                </a:lnTo>
                <a:lnTo>
                  <a:pt x="125" y="296"/>
                </a:lnTo>
                <a:lnTo>
                  <a:pt x="111" y="292"/>
                </a:lnTo>
                <a:lnTo>
                  <a:pt x="98" y="287"/>
                </a:lnTo>
                <a:lnTo>
                  <a:pt x="85" y="282"/>
                </a:lnTo>
                <a:lnTo>
                  <a:pt x="72" y="276"/>
                </a:lnTo>
                <a:lnTo>
                  <a:pt x="59" y="269"/>
                </a:lnTo>
                <a:lnTo>
                  <a:pt x="49" y="261"/>
                </a:lnTo>
                <a:lnTo>
                  <a:pt x="41" y="252"/>
                </a:lnTo>
                <a:lnTo>
                  <a:pt x="34" y="241"/>
                </a:lnTo>
                <a:lnTo>
                  <a:pt x="31" y="228"/>
                </a:lnTo>
                <a:lnTo>
                  <a:pt x="30" y="215"/>
                </a:lnTo>
                <a:lnTo>
                  <a:pt x="31" y="201"/>
                </a:lnTo>
                <a:lnTo>
                  <a:pt x="34" y="186"/>
                </a:lnTo>
                <a:lnTo>
                  <a:pt x="38" y="174"/>
                </a:lnTo>
                <a:lnTo>
                  <a:pt x="46" y="158"/>
                </a:lnTo>
                <a:lnTo>
                  <a:pt x="54" y="142"/>
                </a:lnTo>
                <a:lnTo>
                  <a:pt x="64" y="128"/>
                </a:lnTo>
                <a:lnTo>
                  <a:pt x="74" y="115"/>
                </a:lnTo>
                <a:lnTo>
                  <a:pt x="85" y="102"/>
                </a:lnTo>
                <a:lnTo>
                  <a:pt x="96" y="89"/>
                </a:lnTo>
                <a:lnTo>
                  <a:pt x="110" y="77"/>
                </a:lnTo>
                <a:lnTo>
                  <a:pt x="124" y="64"/>
                </a:lnTo>
                <a:lnTo>
                  <a:pt x="137" y="53"/>
                </a:lnTo>
                <a:lnTo>
                  <a:pt x="155" y="43"/>
                </a:lnTo>
                <a:lnTo>
                  <a:pt x="175" y="35"/>
                </a:lnTo>
                <a:lnTo>
                  <a:pt x="195" y="26"/>
                </a:lnTo>
                <a:lnTo>
                  <a:pt x="213" y="19"/>
                </a:lnTo>
                <a:lnTo>
                  <a:pt x="228" y="12"/>
                </a:lnTo>
                <a:lnTo>
                  <a:pt x="237" y="6"/>
                </a:lnTo>
                <a:lnTo>
                  <a:pt x="240" y="2"/>
                </a:lnTo>
                <a:lnTo>
                  <a:pt x="230" y="0"/>
                </a:lnTo>
                <a:lnTo>
                  <a:pt x="215" y="1"/>
                </a:lnTo>
                <a:lnTo>
                  <a:pt x="198" y="4"/>
                </a:lnTo>
                <a:lnTo>
                  <a:pt x="180" y="9"/>
                </a:lnTo>
                <a:lnTo>
                  <a:pt x="161" y="17"/>
                </a:lnTo>
                <a:lnTo>
                  <a:pt x="144" y="25"/>
                </a:lnTo>
                <a:lnTo>
                  <a:pt x="127" y="35"/>
                </a:lnTo>
                <a:lnTo>
                  <a:pt x="112" y="46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66" name="Freeform 292"/>
          <p:cNvSpPr>
            <a:spLocks/>
          </p:cNvSpPr>
          <p:nvPr/>
        </p:nvSpPr>
        <p:spPr bwMode="auto">
          <a:xfrm>
            <a:off x="9220200" y="5264151"/>
            <a:ext cx="50800" cy="53975"/>
          </a:xfrm>
          <a:custGeom>
            <a:avLst/>
            <a:gdLst>
              <a:gd name="T0" fmla="*/ 2147483646 w 254"/>
              <a:gd name="T1" fmla="*/ 2147483646 h 234"/>
              <a:gd name="T2" fmla="*/ 2147483646 w 254"/>
              <a:gd name="T3" fmla="*/ 2147483646 h 234"/>
              <a:gd name="T4" fmla="*/ 2147483646 w 254"/>
              <a:gd name="T5" fmla="*/ 2147483646 h 234"/>
              <a:gd name="T6" fmla="*/ 2147483646 w 254"/>
              <a:gd name="T7" fmla="*/ 2147483646 h 234"/>
              <a:gd name="T8" fmla="*/ 2147483646 w 254"/>
              <a:gd name="T9" fmla="*/ 2147483646 h 234"/>
              <a:gd name="T10" fmla="*/ 2147483646 w 254"/>
              <a:gd name="T11" fmla="*/ 2147483646 h 234"/>
              <a:gd name="T12" fmla="*/ 2147483646 w 254"/>
              <a:gd name="T13" fmla="*/ 2147483646 h 234"/>
              <a:gd name="T14" fmla="*/ 2147483646 w 254"/>
              <a:gd name="T15" fmla="*/ 2147483646 h 234"/>
              <a:gd name="T16" fmla="*/ 2147483646 w 254"/>
              <a:gd name="T17" fmla="*/ 2147483646 h 234"/>
              <a:gd name="T18" fmla="*/ 2147483646 w 254"/>
              <a:gd name="T19" fmla="*/ 2147483646 h 234"/>
              <a:gd name="T20" fmla="*/ 2147483646 w 254"/>
              <a:gd name="T21" fmla="*/ 2147483646 h 234"/>
              <a:gd name="T22" fmla="*/ 2147483646 w 254"/>
              <a:gd name="T23" fmla="*/ 2147483646 h 234"/>
              <a:gd name="T24" fmla="*/ 2147483646 w 254"/>
              <a:gd name="T25" fmla="*/ 2147483646 h 234"/>
              <a:gd name="T26" fmla="*/ 2147483646 w 254"/>
              <a:gd name="T27" fmla="*/ 2147483646 h 234"/>
              <a:gd name="T28" fmla="*/ 2147483646 w 254"/>
              <a:gd name="T29" fmla="*/ 2147483646 h 234"/>
              <a:gd name="T30" fmla="*/ 2147483646 w 254"/>
              <a:gd name="T31" fmla="*/ 2147483646 h 234"/>
              <a:gd name="T32" fmla="*/ 2147483646 w 254"/>
              <a:gd name="T33" fmla="*/ 2147483646 h 234"/>
              <a:gd name="T34" fmla="*/ 2147483646 w 254"/>
              <a:gd name="T35" fmla="*/ 2147483646 h 234"/>
              <a:gd name="T36" fmla="*/ 2147483646 w 254"/>
              <a:gd name="T37" fmla="*/ 2147483646 h 234"/>
              <a:gd name="T38" fmla="*/ 2147483646 w 254"/>
              <a:gd name="T39" fmla="*/ 2147483646 h 234"/>
              <a:gd name="T40" fmla="*/ 2147483646 w 254"/>
              <a:gd name="T41" fmla="*/ 2147483646 h 234"/>
              <a:gd name="T42" fmla="*/ 2147483646 w 254"/>
              <a:gd name="T43" fmla="*/ 2147483646 h 234"/>
              <a:gd name="T44" fmla="*/ 2147483646 w 254"/>
              <a:gd name="T45" fmla="*/ 2147483646 h 234"/>
              <a:gd name="T46" fmla="*/ 2147483646 w 254"/>
              <a:gd name="T47" fmla="*/ 2147483646 h 234"/>
              <a:gd name="T48" fmla="*/ 2147483646 w 254"/>
              <a:gd name="T49" fmla="*/ 2147483646 h 234"/>
              <a:gd name="T50" fmla="*/ 2147483646 w 254"/>
              <a:gd name="T51" fmla="*/ 2147483646 h 234"/>
              <a:gd name="T52" fmla="*/ 2147483646 w 254"/>
              <a:gd name="T53" fmla="*/ 2147483646 h 234"/>
              <a:gd name="T54" fmla="*/ 2147483646 w 254"/>
              <a:gd name="T55" fmla="*/ 2147483646 h 234"/>
              <a:gd name="T56" fmla="*/ 2147483646 w 254"/>
              <a:gd name="T57" fmla="*/ 2147483646 h 234"/>
              <a:gd name="T58" fmla="*/ 2147483646 w 254"/>
              <a:gd name="T59" fmla="*/ 2147483646 h 234"/>
              <a:gd name="T60" fmla="*/ 2147483646 w 254"/>
              <a:gd name="T61" fmla="*/ 2147483646 h 234"/>
              <a:gd name="T62" fmla="*/ 2147483646 w 254"/>
              <a:gd name="T63" fmla="*/ 2147483646 h 234"/>
              <a:gd name="T64" fmla="*/ 2147483646 w 254"/>
              <a:gd name="T65" fmla="*/ 2147483646 h 234"/>
              <a:gd name="T66" fmla="*/ 2147483646 w 254"/>
              <a:gd name="T67" fmla="*/ 2147483646 h 234"/>
              <a:gd name="T68" fmla="*/ 2147483646 w 254"/>
              <a:gd name="T69" fmla="*/ 2147483646 h 234"/>
              <a:gd name="T70" fmla="*/ 2147483646 w 254"/>
              <a:gd name="T71" fmla="*/ 2147483646 h 234"/>
              <a:gd name="T72" fmla="*/ 2147483646 w 254"/>
              <a:gd name="T73" fmla="*/ 2147483646 h 234"/>
              <a:gd name="T74" fmla="*/ 2147483646 w 254"/>
              <a:gd name="T75" fmla="*/ 2147483646 h 234"/>
              <a:gd name="T76" fmla="*/ 2147483646 w 254"/>
              <a:gd name="T77" fmla="*/ 2147483646 h 234"/>
              <a:gd name="T78" fmla="*/ 2147483646 w 254"/>
              <a:gd name="T79" fmla="*/ 0 h 234"/>
              <a:gd name="T80" fmla="*/ 2147483646 w 254"/>
              <a:gd name="T81" fmla="*/ 0 h 234"/>
              <a:gd name="T82" fmla="*/ 2147483646 w 254"/>
              <a:gd name="T83" fmla="*/ 0 h 234"/>
              <a:gd name="T84" fmla="*/ 2147483646 w 254"/>
              <a:gd name="T85" fmla="*/ 0 h 234"/>
              <a:gd name="T86" fmla="*/ 2147483646 w 254"/>
              <a:gd name="T87" fmla="*/ 2147483646 h 234"/>
              <a:gd name="T88" fmla="*/ 0 w 254"/>
              <a:gd name="T89" fmla="*/ 2147483646 h 234"/>
              <a:gd name="T90" fmla="*/ 2147483646 w 254"/>
              <a:gd name="T91" fmla="*/ 2147483646 h 234"/>
              <a:gd name="T92" fmla="*/ 2147483646 w 254"/>
              <a:gd name="T93" fmla="*/ 2147483646 h 234"/>
              <a:gd name="T94" fmla="*/ 2147483646 w 254"/>
              <a:gd name="T95" fmla="*/ 2147483646 h 234"/>
              <a:gd name="T96" fmla="*/ 2147483646 w 254"/>
              <a:gd name="T97" fmla="*/ 2147483646 h 234"/>
              <a:gd name="T98" fmla="*/ 2147483646 w 254"/>
              <a:gd name="T99" fmla="*/ 2147483646 h 234"/>
              <a:gd name="T100" fmla="*/ 2147483646 w 254"/>
              <a:gd name="T101" fmla="*/ 2147483646 h 234"/>
              <a:gd name="T102" fmla="*/ 2147483646 w 254"/>
              <a:gd name="T103" fmla="*/ 2147483646 h 234"/>
              <a:gd name="T104" fmla="*/ 2147483646 w 254"/>
              <a:gd name="T105" fmla="*/ 2147483646 h 234"/>
              <a:gd name="T106" fmla="*/ 2147483646 w 254"/>
              <a:gd name="T107" fmla="*/ 2147483646 h 234"/>
              <a:gd name="T108" fmla="*/ 2147483646 w 254"/>
              <a:gd name="T109" fmla="*/ 2147483646 h 234"/>
              <a:gd name="T110" fmla="*/ 2147483646 w 254"/>
              <a:gd name="T111" fmla="*/ 2147483646 h 234"/>
              <a:gd name="T112" fmla="*/ 2147483646 w 254"/>
              <a:gd name="T113" fmla="*/ 2147483646 h 234"/>
              <a:gd name="T114" fmla="*/ 2147483646 w 254"/>
              <a:gd name="T115" fmla="*/ 2147483646 h 234"/>
              <a:gd name="T116" fmla="*/ 2147483646 w 254"/>
              <a:gd name="T117" fmla="*/ 2147483646 h 234"/>
              <a:gd name="T118" fmla="*/ 2147483646 w 254"/>
              <a:gd name="T119" fmla="*/ 2147483646 h 234"/>
              <a:gd name="T120" fmla="*/ 2147483646 w 254"/>
              <a:gd name="T121" fmla="*/ 2147483646 h 23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4"/>
              <a:gd name="T184" fmla="*/ 0 h 234"/>
              <a:gd name="T185" fmla="*/ 254 w 254"/>
              <a:gd name="T186" fmla="*/ 234 h 23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4" h="234">
                <a:moveTo>
                  <a:pt x="210" y="71"/>
                </a:moveTo>
                <a:lnTo>
                  <a:pt x="222" y="84"/>
                </a:lnTo>
                <a:lnTo>
                  <a:pt x="229" y="99"/>
                </a:lnTo>
                <a:lnTo>
                  <a:pt x="232" y="115"/>
                </a:lnTo>
                <a:lnTo>
                  <a:pt x="232" y="132"/>
                </a:lnTo>
                <a:lnTo>
                  <a:pt x="230" y="146"/>
                </a:lnTo>
                <a:lnTo>
                  <a:pt x="226" y="158"/>
                </a:lnTo>
                <a:lnTo>
                  <a:pt x="219" y="170"/>
                </a:lnTo>
                <a:lnTo>
                  <a:pt x="211" y="179"/>
                </a:lnTo>
                <a:lnTo>
                  <a:pt x="202" y="190"/>
                </a:lnTo>
                <a:lnTo>
                  <a:pt x="193" y="199"/>
                </a:lnTo>
                <a:lnTo>
                  <a:pt x="183" y="208"/>
                </a:lnTo>
                <a:lnTo>
                  <a:pt x="174" y="218"/>
                </a:lnTo>
                <a:lnTo>
                  <a:pt x="172" y="221"/>
                </a:lnTo>
                <a:lnTo>
                  <a:pt x="172" y="224"/>
                </a:lnTo>
                <a:lnTo>
                  <a:pt x="172" y="227"/>
                </a:lnTo>
                <a:lnTo>
                  <a:pt x="174" y="231"/>
                </a:lnTo>
                <a:lnTo>
                  <a:pt x="177" y="233"/>
                </a:lnTo>
                <a:lnTo>
                  <a:pt x="181" y="234"/>
                </a:lnTo>
                <a:lnTo>
                  <a:pt x="184" y="233"/>
                </a:lnTo>
                <a:lnTo>
                  <a:pt x="187" y="231"/>
                </a:lnTo>
                <a:lnTo>
                  <a:pt x="208" y="217"/>
                </a:lnTo>
                <a:lnTo>
                  <a:pt x="226" y="199"/>
                </a:lnTo>
                <a:lnTo>
                  <a:pt x="240" y="178"/>
                </a:lnTo>
                <a:lnTo>
                  <a:pt x="249" y="155"/>
                </a:lnTo>
                <a:lnTo>
                  <a:pt x="254" y="131"/>
                </a:lnTo>
                <a:lnTo>
                  <a:pt x="251" y="107"/>
                </a:lnTo>
                <a:lnTo>
                  <a:pt x="243" y="84"/>
                </a:lnTo>
                <a:lnTo>
                  <a:pt x="226" y="64"/>
                </a:lnTo>
                <a:lnTo>
                  <a:pt x="214" y="53"/>
                </a:lnTo>
                <a:lnTo>
                  <a:pt x="199" y="45"/>
                </a:lnTo>
                <a:lnTo>
                  <a:pt x="183" y="36"/>
                </a:lnTo>
                <a:lnTo>
                  <a:pt x="165" y="29"/>
                </a:lnTo>
                <a:lnTo>
                  <a:pt x="147" y="21"/>
                </a:lnTo>
                <a:lnTo>
                  <a:pt x="129" y="16"/>
                </a:lnTo>
                <a:lnTo>
                  <a:pt x="111" y="12"/>
                </a:lnTo>
                <a:lnTo>
                  <a:pt x="93" y="7"/>
                </a:lnTo>
                <a:lnTo>
                  <a:pt x="75" y="4"/>
                </a:lnTo>
                <a:lnTo>
                  <a:pt x="59" y="2"/>
                </a:lnTo>
                <a:lnTo>
                  <a:pt x="43" y="0"/>
                </a:lnTo>
                <a:lnTo>
                  <a:pt x="31" y="0"/>
                </a:lnTo>
                <a:lnTo>
                  <a:pt x="19" y="0"/>
                </a:lnTo>
                <a:lnTo>
                  <a:pt x="10" y="0"/>
                </a:lnTo>
                <a:lnTo>
                  <a:pt x="3" y="2"/>
                </a:lnTo>
                <a:lnTo>
                  <a:pt x="0" y="4"/>
                </a:lnTo>
                <a:lnTo>
                  <a:pt x="11" y="6"/>
                </a:lnTo>
                <a:lnTo>
                  <a:pt x="21" y="7"/>
                </a:lnTo>
                <a:lnTo>
                  <a:pt x="34" y="9"/>
                </a:lnTo>
                <a:lnTo>
                  <a:pt x="46" y="12"/>
                </a:lnTo>
                <a:lnTo>
                  <a:pt x="59" y="15"/>
                </a:lnTo>
                <a:lnTo>
                  <a:pt x="74" y="17"/>
                </a:lnTo>
                <a:lnTo>
                  <a:pt x="87" y="20"/>
                </a:lnTo>
                <a:lnTo>
                  <a:pt x="102" y="23"/>
                </a:lnTo>
                <a:lnTo>
                  <a:pt x="116" y="28"/>
                </a:lnTo>
                <a:lnTo>
                  <a:pt x="131" y="32"/>
                </a:lnTo>
                <a:lnTo>
                  <a:pt x="145" y="36"/>
                </a:lnTo>
                <a:lnTo>
                  <a:pt x="159" y="42"/>
                </a:lnTo>
                <a:lnTo>
                  <a:pt x="173" y="48"/>
                </a:lnTo>
                <a:lnTo>
                  <a:pt x="186" y="55"/>
                </a:lnTo>
                <a:lnTo>
                  <a:pt x="199" y="63"/>
                </a:lnTo>
                <a:lnTo>
                  <a:pt x="210" y="71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67" name="Freeform 293"/>
          <p:cNvSpPr>
            <a:spLocks/>
          </p:cNvSpPr>
          <p:nvPr/>
        </p:nvSpPr>
        <p:spPr bwMode="auto">
          <a:xfrm>
            <a:off x="9118600" y="5289551"/>
            <a:ext cx="20638" cy="49213"/>
          </a:xfrm>
          <a:custGeom>
            <a:avLst/>
            <a:gdLst>
              <a:gd name="T0" fmla="*/ 0 w 103"/>
              <a:gd name="T1" fmla="*/ 2147483646 h 221"/>
              <a:gd name="T2" fmla="*/ 0 w 103"/>
              <a:gd name="T3" fmla="*/ 2147483646 h 221"/>
              <a:gd name="T4" fmla="*/ 2147483646 w 103"/>
              <a:gd name="T5" fmla="*/ 2147483646 h 221"/>
              <a:gd name="T6" fmla="*/ 2147483646 w 103"/>
              <a:gd name="T7" fmla="*/ 2147483646 h 221"/>
              <a:gd name="T8" fmla="*/ 2147483646 w 103"/>
              <a:gd name="T9" fmla="*/ 2147483646 h 221"/>
              <a:gd name="T10" fmla="*/ 2147483646 w 103"/>
              <a:gd name="T11" fmla="*/ 2147483646 h 221"/>
              <a:gd name="T12" fmla="*/ 2147483646 w 103"/>
              <a:gd name="T13" fmla="*/ 2147483646 h 221"/>
              <a:gd name="T14" fmla="*/ 2147483646 w 103"/>
              <a:gd name="T15" fmla="*/ 2147483646 h 221"/>
              <a:gd name="T16" fmla="*/ 2147483646 w 103"/>
              <a:gd name="T17" fmla="*/ 2147483646 h 221"/>
              <a:gd name="T18" fmla="*/ 2147483646 w 103"/>
              <a:gd name="T19" fmla="*/ 2147483646 h 221"/>
              <a:gd name="T20" fmla="*/ 2147483646 w 103"/>
              <a:gd name="T21" fmla="*/ 2147483646 h 221"/>
              <a:gd name="T22" fmla="*/ 2147483646 w 103"/>
              <a:gd name="T23" fmla="*/ 2147483646 h 221"/>
              <a:gd name="T24" fmla="*/ 2147483646 w 103"/>
              <a:gd name="T25" fmla="*/ 2147483646 h 221"/>
              <a:gd name="T26" fmla="*/ 2147483646 w 103"/>
              <a:gd name="T27" fmla="*/ 2147483646 h 221"/>
              <a:gd name="T28" fmla="*/ 2147483646 w 103"/>
              <a:gd name="T29" fmla="*/ 2147483646 h 221"/>
              <a:gd name="T30" fmla="*/ 2147483646 w 103"/>
              <a:gd name="T31" fmla="*/ 2147483646 h 221"/>
              <a:gd name="T32" fmla="*/ 2147483646 w 103"/>
              <a:gd name="T33" fmla="*/ 2147483646 h 221"/>
              <a:gd name="T34" fmla="*/ 2147483646 w 103"/>
              <a:gd name="T35" fmla="*/ 2147483646 h 221"/>
              <a:gd name="T36" fmla="*/ 2147483646 w 103"/>
              <a:gd name="T37" fmla="*/ 2147483646 h 221"/>
              <a:gd name="T38" fmla="*/ 2147483646 w 103"/>
              <a:gd name="T39" fmla="*/ 2147483646 h 221"/>
              <a:gd name="T40" fmla="*/ 2147483646 w 103"/>
              <a:gd name="T41" fmla="*/ 2147483646 h 221"/>
              <a:gd name="T42" fmla="*/ 2147483646 w 103"/>
              <a:gd name="T43" fmla="*/ 2147483646 h 221"/>
              <a:gd name="T44" fmla="*/ 2147483646 w 103"/>
              <a:gd name="T45" fmla="*/ 2147483646 h 221"/>
              <a:gd name="T46" fmla="*/ 2147483646 w 103"/>
              <a:gd name="T47" fmla="*/ 2147483646 h 221"/>
              <a:gd name="T48" fmla="*/ 2147483646 w 103"/>
              <a:gd name="T49" fmla="*/ 2147483646 h 221"/>
              <a:gd name="T50" fmla="*/ 2147483646 w 103"/>
              <a:gd name="T51" fmla="*/ 2147483646 h 221"/>
              <a:gd name="T52" fmla="*/ 2147483646 w 103"/>
              <a:gd name="T53" fmla="*/ 2147483646 h 221"/>
              <a:gd name="T54" fmla="*/ 2147483646 w 103"/>
              <a:gd name="T55" fmla="*/ 2147483646 h 221"/>
              <a:gd name="T56" fmla="*/ 2147483646 w 103"/>
              <a:gd name="T57" fmla="*/ 2147483646 h 221"/>
              <a:gd name="T58" fmla="*/ 2147483646 w 103"/>
              <a:gd name="T59" fmla="*/ 2147483646 h 221"/>
              <a:gd name="T60" fmla="*/ 2147483646 w 103"/>
              <a:gd name="T61" fmla="*/ 2147483646 h 221"/>
              <a:gd name="T62" fmla="*/ 2147483646 w 103"/>
              <a:gd name="T63" fmla="*/ 2147483646 h 221"/>
              <a:gd name="T64" fmla="*/ 2147483646 w 103"/>
              <a:gd name="T65" fmla="*/ 2147483646 h 221"/>
              <a:gd name="T66" fmla="*/ 2147483646 w 103"/>
              <a:gd name="T67" fmla="*/ 0 h 221"/>
              <a:gd name="T68" fmla="*/ 2147483646 w 103"/>
              <a:gd name="T69" fmla="*/ 2147483646 h 221"/>
              <a:gd name="T70" fmla="*/ 2147483646 w 103"/>
              <a:gd name="T71" fmla="*/ 2147483646 h 221"/>
              <a:gd name="T72" fmla="*/ 2147483646 w 103"/>
              <a:gd name="T73" fmla="*/ 2147483646 h 221"/>
              <a:gd name="T74" fmla="*/ 2147483646 w 103"/>
              <a:gd name="T75" fmla="*/ 2147483646 h 221"/>
              <a:gd name="T76" fmla="*/ 2147483646 w 103"/>
              <a:gd name="T77" fmla="*/ 2147483646 h 221"/>
              <a:gd name="T78" fmla="*/ 2147483646 w 103"/>
              <a:gd name="T79" fmla="*/ 2147483646 h 221"/>
              <a:gd name="T80" fmla="*/ 0 w 103"/>
              <a:gd name="T81" fmla="*/ 2147483646 h 22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1"/>
              <a:gd name="T125" fmla="*/ 103 w 103"/>
              <a:gd name="T126" fmla="*/ 221 h 22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1">
                <a:moveTo>
                  <a:pt x="0" y="121"/>
                </a:moveTo>
                <a:lnTo>
                  <a:pt x="0" y="139"/>
                </a:lnTo>
                <a:lnTo>
                  <a:pt x="4" y="156"/>
                </a:lnTo>
                <a:lnTo>
                  <a:pt x="12" y="172"/>
                </a:lnTo>
                <a:lnTo>
                  <a:pt x="22" y="186"/>
                </a:lnTo>
                <a:lnTo>
                  <a:pt x="35" y="197"/>
                </a:lnTo>
                <a:lnTo>
                  <a:pt x="50" y="208"/>
                </a:lnTo>
                <a:lnTo>
                  <a:pt x="66" y="216"/>
                </a:lnTo>
                <a:lnTo>
                  <a:pt x="83" y="220"/>
                </a:lnTo>
                <a:lnTo>
                  <a:pt x="89" y="221"/>
                </a:lnTo>
                <a:lnTo>
                  <a:pt x="94" y="219"/>
                </a:lnTo>
                <a:lnTo>
                  <a:pt x="98" y="216"/>
                </a:lnTo>
                <a:lnTo>
                  <a:pt x="100" y="211"/>
                </a:lnTo>
                <a:lnTo>
                  <a:pt x="100" y="206"/>
                </a:lnTo>
                <a:lnTo>
                  <a:pt x="99" y="201"/>
                </a:lnTo>
                <a:lnTo>
                  <a:pt x="96" y="196"/>
                </a:lnTo>
                <a:lnTo>
                  <a:pt x="91" y="194"/>
                </a:lnTo>
                <a:lnTo>
                  <a:pt x="74" y="188"/>
                </a:lnTo>
                <a:lnTo>
                  <a:pt x="58" y="179"/>
                </a:lnTo>
                <a:lnTo>
                  <a:pt x="45" y="168"/>
                </a:lnTo>
                <a:lnTo>
                  <a:pt x="36" y="155"/>
                </a:lnTo>
                <a:lnTo>
                  <a:pt x="30" y="139"/>
                </a:lnTo>
                <a:lnTo>
                  <a:pt x="27" y="122"/>
                </a:lnTo>
                <a:lnTo>
                  <a:pt x="27" y="103"/>
                </a:lnTo>
                <a:lnTo>
                  <a:pt x="32" y="84"/>
                </a:lnTo>
                <a:lnTo>
                  <a:pt x="38" y="70"/>
                </a:lnTo>
                <a:lnTo>
                  <a:pt x="46" y="57"/>
                </a:lnTo>
                <a:lnTo>
                  <a:pt x="56" y="46"/>
                </a:lnTo>
                <a:lnTo>
                  <a:pt x="66" y="35"/>
                </a:lnTo>
                <a:lnTo>
                  <a:pt x="76" y="25"/>
                </a:lnTo>
                <a:lnTo>
                  <a:pt x="86" y="17"/>
                </a:lnTo>
                <a:lnTo>
                  <a:pt x="96" y="8"/>
                </a:lnTo>
                <a:lnTo>
                  <a:pt x="103" y="1"/>
                </a:lnTo>
                <a:lnTo>
                  <a:pt x="96" y="0"/>
                </a:lnTo>
                <a:lnTo>
                  <a:pt x="84" y="5"/>
                </a:lnTo>
                <a:lnTo>
                  <a:pt x="69" y="17"/>
                </a:lnTo>
                <a:lnTo>
                  <a:pt x="51" y="33"/>
                </a:lnTo>
                <a:lnTo>
                  <a:pt x="34" y="53"/>
                </a:lnTo>
                <a:lnTo>
                  <a:pt x="18" y="75"/>
                </a:lnTo>
                <a:lnTo>
                  <a:pt x="7" y="98"/>
                </a:lnTo>
                <a:lnTo>
                  <a:pt x="0" y="121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68" name="Freeform 294"/>
          <p:cNvSpPr>
            <a:spLocks/>
          </p:cNvSpPr>
          <p:nvPr/>
        </p:nvSpPr>
        <p:spPr bwMode="auto">
          <a:xfrm>
            <a:off x="9261475" y="5260975"/>
            <a:ext cx="44450" cy="65088"/>
          </a:xfrm>
          <a:custGeom>
            <a:avLst/>
            <a:gdLst>
              <a:gd name="T0" fmla="*/ 2147483646 w 221"/>
              <a:gd name="T1" fmla="*/ 2147483646 h 288"/>
              <a:gd name="T2" fmla="*/ 2147483646 w 221"/>
              <a:gd name="T3" fmla="*/ 2147483646 h 288"/>
              <a:gd name="T4" fmla="*/ 2147483646 w 221"/>
              <a:gd name="T5" fmla="*/ 2147483646 h 288"/>
              <a:gd name="T6" fmla="*/ 2147483646 w 221"/>
              <a:gd name="T7" fmla="*/ 2147483646 h 288"/>
              <a:gd name="T8" fmla="*/ 2147483646 w 221"/>
              <a:gd name="T9" fmla="*/ 2147483646 h 288"/>
              <a:gd name="T10" fmla="*/ 2147483646 w 221"/>
              <a:gd name="T11" fmla="*/ 2147483646 h 288"/>
              <a:gd name="T12" fmla="*/ 2147483646 w 221"/>
              <a:gd name="T13" fmla="*/ 2147483646 h 288"/>
              <a:gd name="T14" fmla="*/ 2147483646 w 221"/>
              <a:gd name="T15" fmla="*/ 2147483646 h 288"/>
              <a:gd name="T16" fmla="*/ 2147483646 w 221"/>
              <a:gd name="T17" fmla="*/ 2147483646 h 288"/>
              <a:gd name="T18" fmla="*/ 2147483646 w 221"/>
              <a:gd name="T19" fmla="*/ 2147483646 h 288"/>
              <a:gd name="T20" fmla="*/ 2147483646 w 221"/>
              <a:gd name="T21" fmla="*/ 2147483646 h 288"/>
              <a:gd name="T22" fmla="*/ 2147483646 w 221"/>
              <a:gd name="T23" fmla="*/ 2147483646 h 288"/>
              <a:gd name="T24" fmla="*/ 2147483646 w 221"/>
              <a:gd name="T25" fmla="*/ 2147483646 h 288"/>
              <a:gd name="T26" fmla="*/ 2147483646 w 221"/>
              <a:gd name="T27" fmla="*/ 2147483646 h 288"/>
              <a:gd name="T28" fmla="*/ 2147483646 w 221"/>
              <a:gd name="T29" fmla="*/ 2147483646 h 288"/>
              <a:gd name="T30" fmla="*/ 2147483646 w 221"/>
              <a:gd name="T31" fmla="*/ 2147483646 h 288"/>
              <a:gd name="T32" fmla="*/ 2147483646 w 221"/>
              <a:gd name="T33" fmla="*/ 2147483646 h 288"/>
              <a:gd name="T34" fmla="*/ 2147483646 w 221"/>
              <a:gd name="T35" fmla="*/ 2147483646 h 288"/>
              <a:gd name="T36" fmla="*/ 2147483646 w 221"/>
              <a:gd name="T37" fmla="*/ 2147483646 h 288"/>
              <a:gd name="T38" fmla="*/ 2147483646 w 221"/>
              <a:gd name="T39" fmla="*/ 2147483646 h 288"/>
              <a:gd name="T40" fmla="*/ 2147483646 w 221"/>
              <a:gd name="T41" fmla="*/ 2147483646 h 288"/>
              <a:gd name="T42" fmla="*/ 2147483646 w 221"/>
              <a:gd name="T43" fmla="*/ 2147483646 h 288"/>
              <a:gd name="T44" fmla="*/ 2147483646 w 221"/>
              <a:gd name="T45" fmla="*/ 2147483646 h 288"/>
              <a:gd name="T46" fmla="*/ 2147483646 w 221"/>
              <a:gd name="T47" fmla="*/ 2147483646 h 288"/>
              <a:gd name="T48" fmla="*/ 2147483646 w 221"/>
              <a:gd name="T49" fmla="*/ 2147483646 h 288"/>
              <a:gd name="T50" fmla="*/ 2147483646 w 221"/>
              <a:gd name="T51" fmla="*/ 2147483646 h 288"/>
              <a:gd name="T52" fmla="*/ 2147483646 w 221"/>
              <a:gd name="T53" fmla="*/ 2147483646 h 288"/>
              <a:gd name="T54" fmla="*/ 2147483646 w 221"/>
              <a:gd name="T55" fmla="*/ 2147483646 h 288"/>
              <a:gd name="T56" fmla="*/ 2147483646 w 221"/>
              <a:gd name="T57" fmla="*/ 2147483646 h 288"/>
              <a:gd name="T58" fmla="*/ 2147483646 w 221"/>
              <a:gd name="T59" fmla="*/ 2147483646 h 288"/>
              <a:gd name="T60" fmla="*/ 2147483646 w 221"/>
              <a:gd name="T61" fmla="*/ 2147483646 h 288"/>
              <a:gd name="T62" fmla="*/ 2147483646 w 221"/>
              <a:gd name="T63" fmla="*/ 2147483646 h 288"/>
              <a:gd name="T64" fmla="*/ 2147483646 w 221"/>
              <a:gd name="T65" fmla="*/ 2147483646 h 288"/>
              <a:gd name="T66" fmla="*/ 2147483646 w 221"/>
              <a:gd name="T67" fmla="*/ 2147483646 h 288"/>
              <a:gd name="T68" fmla="*/ 2147483646 w 221"/>
              <a:gd name="T69" fmla="*/ 2147483646 h 288"/>
              <a:gd name="T70" fmla="*/ 2147483646 w 221"/>
              <a:gd name="T71" fmla="*/ 2147483646 h 288"/>
              <a:gd name="T72" fmla="*/ 2147483646 w 221"/>
              <a:gd name="T73" fmla="*/ 2147483646 h 288"/>
              <a:gd name="T74" fmla="*/ 2147483646 w 221"/>
              <a:gd name="T75" fmla="*/ 2147483646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1"/>
              <a:gd name="T115" fmla="*/ 0 h 288"/>
              <a:gd name="T116" fmla="*/ 221 w 221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1" h="288">
                <a:moveTo>
                  <a:pt x="179" y="108"/>
                </a:moveTo>
                <a:lnTo>
                  <a:pt x="186" y="115"/>
                </a:lnTo>
                <a:lnTo>
                  <a:pt x="193" y="124"/>
                </a:lnTo>
                <a:lnTo>
                  <a:pt x="197" y="133"/>
                </a:lnTo>
                <a:lnTo>
                  <a:pt x="201" y="143"/>
                </a:lnTo>
                <a:lnTo>
                  <a:pt x="202" y="153"/>
                </a:lnTo>
                <a:lnTo>
                  <a:pt x="202" y="163"/>
                </a:lnTo>
                <a:lnTo>
                  <a:pt x="199" y="174"/>
                </a:lnTo>
                <a:lnTo>
                  <a:pt x="195" y="184"/>
                </a:lnTo>
                <a:lnTo>
                  <a:pt x="187" y="194"/>
                </a:lnTo>
                <a:lnTo>
                  <a:pt x="179" y="204"/>
                </a:lnTo>
                <a:lnTo>
                  <a:pt x="170" y="212"/>
                </a:lnTo>
                <a:lnTo>
                  <a:pt x="159" y="221"/>
                </a:lnTo>
                <a:lnTo>
                  <a:pt x="150" y="229"/>
                </a:lnTo>
                <a:lnTo>
                  <a:pt x="139" y="237"/>
                </a:lnTo>
                <a:lnTo>
                  <a:pt x="129" y="246"/>
                </a:lnTo>
                <a:lnTo>
                  <a:pt x="119" y="255"/>
                </a:lnTo>
                <a:lnTo>
                  <a:pt x="116" y="258"/>
                </a:lnTo>
                <a:lnTo>
                  <a:pt x="114" y="263"/>
                </a:lnTo>
                <a:lnTo>
                  <a:pt x="112" y="267"/>
                </a:lnTo>
                <a:lnTo>
                  <a:pt x="110" y="271"/>
                </a:lnTo>
                <a:lnTo>
                  <a:pt x="109" y="276"/>
                </a:lnTo>
                <a:lnTo>
                  <a:pt x="109" y="280"/>
                </a:lnTo>
                <a:lnTo>
                  <a:pt x="110" y="284"/>
                </a:lnTo>
                <a:lnTo>
                  <a:pt x="113" y="287"/>
                </a:lnTo>
                <a:lnTo>
                  <a:pt x="117" y="288"/>
                </a:lnTo>
                <a:lnTo>
                  <a:pt x="121" y="288"/>
                </a:lnTo>
                <a:lnTo>
                  <a:pt x="125" y="287"/>
                </a:lnTo>
                <a:lnTo>
                  <a:pt x="129" y="284"/>
                </a:lnTo>
                <a:lnTo>
                  <a:pt x="139" y="272"/>
                </a:lnTo>
                <a:lnTo>
                  <a:pt x="151" y="261"/>
                </a:lnTo>
                <a:lnTo>
                  <a:pt x="162" y="250"/>
                </a:lnTo>
                <a:lnTo>
                  <a:pt x="175" y="239"/>
                </a:lnTo>
                <a:lnTo>
                  <a:pt x="186" y="229"/>
                </a:lnTo>
                <a:lnTo>
                  <a:pt x="197" y="217"/>
                </a:lnTo>
                <a:lnTo>
                  <a:pt x="207" y="204"/>
                </a:lnTo>
                <a:lnTo>
                  <a:pt x="215" y="190"/>
                </a:lnTo>
                <a:lnTo>
                  <a:pt x="220" y="174"/>
                </a:lnTo>
                <a:lnTo>
                  <a:pt x="221" y="158"/>
                </a:lnTo>
                <a:lnTo>
                  <a:pt x="218" y="142"/>
                </a:lnTo>
                <a:lnTo>
                  <a:pt x="213" y="127"/>
                </a:lnTo>
                <a:lnTo>
                  <a:pt x="204" y="112"/>
                </a:lnTo>
                <a:lnTo>
                  <a:pt x="194" y="99"/>
                </a:lnTo>
                <a:lnTo>
                  <a:pt x="181" y="87"/>
                </a:lnTo>
                <a:lnTo>
                  <a:pt x="169" y="77"/>
                </a:lnTo>
                <a:lnTo>
                  <a:pt x="159" y="69"/>
                </a:lnTo>
                <a:lnTo>
                  <a:pt x="149" y="63"/>
                </a:lnTo>
                <a:lnTo>
                  <a:pt x="137" y="55"/>
                </a:lnTo>
                <a:lnTo>
                  <a:pt x="125" y="48"/>
                </a:lnTo>
                <a:lnTo>
                  <a:pt x="114" y="40"/>
                </a:lnTo>
                <a:lnTo>
                  <a:pt x="101" y="33"/>
                </a:lnTo>
                <a:lnTo>
                  <a:pt x="89" y="27"/>
                </a:lnTo>
                <a:lnTo>
                  <a:pt x="77" y="20"/>
                </a:lnTo>
                <a:lnTo>
                  <a:pt x="66" y="15"/>
                </a:lnTo>
                <a:lnTo>
                  <a:pt x="54" y="9"/>
                </a:lnTo>
                <a:lnTo>
                  <a:pt x="42" y="6"/>
                </a:lnTo>
                <a:lnTo>
                  <a:pt x="32" y="3"/>
                </a:lnTo>
                <a:lnTo>
                  <a:pt x="22" y="1"/>
                </a:lnTo>
                <a:lnTo>
                  <a:pt x="14" y="0"/>
                </a:lnTo>
                <a:lnTo>
                  <a:pt x="7" y="1"/>
                </a:lnTo>
                <a:lnTo>
                  <a:pt x="0" y="3"/>
                </a:lnTo>
                <a:lnTo>
                  <a:pt x="8" y="5"/>
                </a:lnTo>
                <a:lnTo>
                  <a:pt x="16" y="8"/>
                </a:lnTo>
                <a:lnTo>
                  <a:pt x="26" y="13"/>
                </a:lnTo>
                <a:lnTo>
                  <a:pt x="35" y="17"/>
                </a:lnTo>
                <a:lnTo>
                  <a:pt x="47" y="22"/>
                </a:lnTo>
                <a:lnTo>
                  <a:pt x="58" y="28"/>
                </a:lnTo>
                <a:lnTo>
                  <a:pt x="71" y="34"/>
                </a:lnTo>
                <a:lnTo>
                  <a:pt x="83" y="40"/>
                </a:lnTo>
                <a:lnTo>
                  <a:pt x="96" y="48"/>
                </a:lnTo>
                <a:lnTo>
                  <a:pt x="109" y="55"/>
                </a:lnTo>
                <a:lnTo>
                  <a:pt x="121" y="64"/>
                </a:lnTo>
                <a:lnTo>
                  <a:pt x="134" y="72"/>
                </a:lnTo>
                <a:lnTo>
                  <a:pt x="146" y="81"/>
                </a:lnTo>
                <a:lnTo>
                  <a:pt x="158" y="90"/>
                </a:lnTo>
                <a:lnTo>
                  <a:pt x="169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69" name="Freeform 295"/>
          <p:cNvSpPr>
            <a:spLocks/>
          </p:cNvSpPr>
          <p:nvPr/>
        </p:nvSpPr>
        <p:spPr bwMode="auto">
          <a:xfrm>
            <a:off x="9213850" y="5337175"/>
            <a:ext cx="14288" cy="39688"/>
          </a:xfrm>
          <a:custGeom>
            <a:avLst/>
            <a:gdLst>
              <a:gd name="T0" fmla="*/ 2147483646 w 74"/>
              <a:gd name="T1" fmla="*/ 2147483646 h 174"/>
              <a:gd name="T2" fmla="*/ 2147483646 w 74"/>
              <a:gd name="T3" fmla="*/ 2147483646 h 174"/>
              <a:gd name="T4" fmla="*/ 2147483646 w 74"/>
              <a:gd name="T5" fmla="*/ 2147483646 h 174"/>
              <a:gd name="T6" fmla="*/ 2147483646 w 74"/>
              <a:gd name="T7" fmla="*/ 2147483646 h 174"/>
              <a:gd name="T8" fmla="*/ 2147483646 w 74"/>
              <a:gd name="T9" fmla="*/ 0 h 174"/>
              <a:gd name="T10" fmla="*/ 2147483646 w 74"/>
              <a:gd name="T11" fmla="*/ 2147483646 h 174"/>
              <a:gd name="T12" fmla="*/ 2147483646 w 74"/>
              <a:gd name="T13" fmla="*/ 2147483646 h 174"/>
              <a:gd name="T14" fmla="*/ 0 w 74"/>
              <a:gd name="T15" fmla="*/ 2147483646 h 174"/>
              <a:gd name="T16" fmla="*/ 0 w 74"/>
              <a:gd name="T17" fmla="*/ 2147483646 h 174"/>
              <a:gd name="T18" fmla="*/ 2147483646 w 74"/>
              <a:gd name="T19" fmla="*/ 2147483646 h 174"/>
              <a:gd name="T20" fmla="*/ 2147483646 w 74"/>
              <a:gd name="T21" fmla="*/ 2147483646 h 174"/>
              <a:gd name="T22" fmla="*/ 2147483646 w 74"/>
              <a:gd name="T23" fmla="*/ 2147483646 h 174"/>
              <a:gd name="T24" fmla="*/ 2147483646 w 74"/>
              <a:gd name="T25" fmla="*/ 2147483646 h 174"/>
              <a:gd name="T26" fmla="*/ 2147483646 w 74"/>
              <a:gd name="T27" fmla="*/ 2147483646 h 174"/>
              <a:gd name="T28" fmla="*/ 2147483646 w 74"/>
              <a:gd name="T29" fmla="*/ 2147483646 h 174"/>
              <a:gd name="T30" fmla="*/ 2147483646 w 74"/>
              <a:gd name="T31" fmla="*/ 2147483646 h 174"/>
              <a:gd name="T32" fmla="*/ 2147483646 w 74"/>
              <a:gd name="T33" fmla="*/ 2147483646 h 174"/>
              <a:gd name="T34" fmla="*/ 2147483646 w 74"/>
              <a:gd name="T35" fmla="*/ 2147483646 h 174"/>
              <a:gd name="T36" fmla="*/ 2147483646 w 74"/>
              <a:gd name="T37" fmla="*/ 2147483646 h 174"/>
              <a:gd name="T38" fmla="*/ 2147483646 w 74"/>
              <a:gd name="T39" fmla="*/ 2147483646 h 174"/>
              <a:gd name="T40" fmla="*/ 2147483646 w 74"/>
              <a:gd name="T41" fmla="*/ 2147483646 h 174"/>
              <a:gd name="T42" fmla="*/ 2147483646 w 74"/>
              <a:gd name="T43" fmla="*/ 2147483646 h 174"/>
              <a:gd name="T44" fmla="*/ 2147483646 w 74"/>
              <a:gd name="T45" fmla="*/ 2147483646 h 174"/>
              <a:gd name="T46" fmla="*/ 2147483646 w 74"/>
              <a:gd name="T47" fmla="*/ 2147483646 h 174"/>
              <a:gd name="T48" fmla="*/ 2147483646 w 74"/>
              <a:gd name="T49" fmla="*/ 2147483646 h 17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4"/>
              <a:gd name="T76" fmla="*/ 0 h 174"/>
              <a:gd name="T77" fmla="*/ 74 w 74"/>
              <a:gd name="T78" fmla="*/ 174 h 17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4" h="174">
                <a:moveTo>
                  <a:pt x="28" y="12"/>
                </a:moveTo>
                <a:lnTo>
                  <a:pt x="26" y="7"/>
                </a:lnTo>
                <a:lnTo>
                  <a:pt x="23" y="3"/>
                </a:lnTo>
                <a:lnTo>
                  <a:pt x="17" y="1"/>
                </a:lnTo>
                <a:lnTo>
                  <a:pt x="12" y="0"/>
                </a:lnTo>
                <a:lnTo>
                  <a:pt x="7" y="2"/>
                </a:lnTo>
                <a:lnTo>
                  <a:pt x="3" y="5"/>
                </a:lnTo>
                <a:lnTo>
                  <a:pt x="0" y="10"/>
                </a:lnTo>
                <a:lnTo>
                  <a:pt x="0" y="16"/>
                </a:lnTo>
                <a:lnTo>
                  <a:pt x="5" y="39"/>
                </a:lnTo>
                <a:lnTo>
                  <a:pt x="13" y="66"/>
                </a:lnTo>
                <a:lnTo>
                  <a:pt x="24" y="92"/>
                </a:lnTo>
                <a:lnTo>
                  <a:pt x="36" y="118"/>
                </a:lnTo>
                <a:lnTo>
                  <a:pt x="49" y="141"/>
                </a:lnTo>
                <a:lnTo>
                  <a:pt x="61" y="159"/>
                </a:lnTo>
                <a:lnTo>
                  <a:pt x="69" y="171"/>
                </a:lnTo>
                <a:lnTo>
                  <a:pt x="74" y="174"/>
                </a:lnTo>
                <a:lnTo>
                  <a:pt x="72" y="162"/>
                </a:lnTo>
                <a:lnTo>
                  <a:pt x="67" y="147"/>
                </a:lnTo>
                <a:lnTo>
                  <a:pt x="61" y="128"/>
                </a:lnTo>
                <a:lnTo>
                  <a:pt x="53" y="105"/>
                </a:lnTo>
                <a:lnTo>
                  <a:pt x="46" y="82"/>
                </a:lnTo>
                <a:lnTo>
                  <a:pt x="38" y="58"/>
                </a:lnTo>
                <a:lnTo>
                  <a:pt x="32" y="35"/>
                </a:lnTo>
                <a:lnTo>
                  <a:pt x="28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70" name="Freeform 296"/>
          <p:cNvSpPr>
            <a:spLocks/>
          </p:cNvSpPr>
          <p:nvPr/>
        </p:nvSpPr>
        <p:spPr bwMode="auto">
          <a:xfrm>
            <a:off x="9207500" y="5316538"/>
            <a:ext cx="7938" cy="19050"/>
          </a:xfrm>
          <a:custGeom>
            <a:avLst/>
            <a:gdLst>
              <a:gd name="T0" fmla="*/ 2147483646 w 39"/>
              <a:gd name="T1" fmla="*/ 2147483646 h 87"/>
              <a:gd name="T2" fmla="*/ 2147483646 w 39"/>
              <a:gd name="T3" fmla="*/ 2147483646 h 87"/>
              <a:gd name="T4" fmla="*/ 2147483646 w 39"/>
              <a:gd name="T5" fmla="*/ 2147483646 h 87"/>
              <a:gd name="T6" fmla="*/ 2147483646 w 39"/>
              <a:gd name="T7" fmla="*/ 0 h 87"/>
              <a:gd name="T8" fmla="*/ 2147483646 w 39"/>
              <a:gd name="T9" fmla="*/ 0 h 87"/>
              <a:gd name="T10" fmla="*/ 2147483646 w 39"/>
              <a:gd name="T11" fmla="*/ 2147483646 h 87"/>
              <a:gd name="T12" fmla="*/ 2147483646 w 39"/>
              <a:gd name="T13" fmla="*/ 2147483646 h 87"/>
              <a:gd name="T14" fmla="*/ 0 w 39"/>
              <a:gd name="T15" fmla="*/ 2147483646 h 87"/>
              <a:gd name="T16" fmla="*/ 0 w 39"/>
              <a:gd name="T17" fmla="*/ 2147483646 h 87"/>
              <a:gd name="T18" fmla="*/ 0 w 39"/>
              <a:gd name="T19" fmla="*/ 2147483646 h 87"/>
              <a:gd name="T20" fmla="*/ 2147483646 w 39"/>
              <a:gd name="T21" fmla="*/ 2147483646 h 87"/>
              <a:gd name="T22" fmla="*/ 2147483646 w 39"/>
              <a:gd name="T23" fmla="*/ 2147483646 h 87"/>
              <a:gd name="T24" fmla="*/ 2147483646 w 39"/>
              <a:gd name="T25" fmla="*/ 2147483646 h 87"/>
              <a:gd name="T26" fmla="*/ 2147483646 w 39"/>
              <a:gd name="T27" fmla="*/ 2147483646 h 87"/>
              <a:gd name="T28" fmla="*/ 2147483646 w 39"/>
              <a:gd name="T29" fmla="*/ 2147483646 h 87"/>
              <a:gd name="T30" fmla="*/ 2147483646 w 39"/>
              <a:gd name="T31" fmla="*/ 2147483646 h 87"/>
              <a:gd name="T32" fmla="*/ 2147483646 w 39"/>
              <a:gd name="T33" fmla="*/ 2147483646 h 87"/>
              <a:gd name="T34" fmla="*/ 2147483646 w 39"/>
              <a:gd name="T35" fmla="*/ 2147483646 h 87"/>
              <a:gd name="T36" fmla="*/ 2147483646 w 39"/>
              <a:gd name="T37" fmla="*/ 2147483646 h 87"/>
              <a:gd name="T38" fmla="*/ 2147483646 w 39"/>
              <a:gd name="T39" fmla="*/ 2147483646 h 87"/>
              <a:gd name="T40" fmla="*/ 2147483646 w 39"/>
              <a:gd name="T41" fmla="*/ 2147483646 h 8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9"/>
              <a:gd name="T64" fmla="*/ 0 h 87"/>
              <a:gd name="T65" fmla="*/ 39 w 39"/>
              <a:gd name="T66" fmla="*/ 87 h 87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9" h="87">
                <a:moveTo>
                  <a:pt x="20" y="9"/>
                </a:moveTo>
                <a:lnTo>
                  <a:pt x="19" y="5"/>
                </a:lnTo>
                <a:lnTo>
                  <a:pt x="16" y="2"/>
                </a:lnTo>
                <a:lnTo>
                  <a:pt x="13" y="0"/>
                </a:lnTo>
                <a:lnTo>
                  <a:pt x="8" y="0"/>
                </a:lnTo>
                <a:lnTo>
                  <a:pt x="5" y="1"/>
                </a:lnTo>
                <a:lnTo>
                  <a:pt x="2" y="3"/>
                </a:lnTo>
                <a:lnTo>
                  <a:pt x="0" y="6"/>
                </a:lnTo>
                <a:lnTo>
                  <a:pt x="0" y="10"/>
                </a:lnTo>
                <a:lnTo>
                  <a:pt x="0" y="22"/>
                </a:lnTo>
                <a:lnTo>
                  <a:pt x="3" y="35"/>
                </a:lnTo>
                <a:lnTo>
                  <a:pt x="7" y="48"/>
                </a:lnTo>
                <a:lnTo>
                  <a:pt x="13" y="60"/>
                </a:lnTo>
                <a:lnTo>
                  <a:pt x="19" y="72"/>
                </a:lnTo>
                <a:lnTo>
                  <a:pt x="25" y="81"/>
                </a:lnTo>
                <a:lnTo>
                  <a:pt x="33" y="86"/>
                </a:lnTo>
                <a:lnTo>
                  <a:pt x="38" y="87"/>
                </a:lnTo>
                <a:lnTo>
                  <a:pt x="39" y="70"/>
                </a:lnTo>
                <a:lnTo>
                  <a:pt x="34" y="50"/>
                </a:lnTo>
                <a:lnTo>
                  <a:pt x="27" y="29"/>
                </a:lnTo>
                <a:lnTo>
                  <a:pt x="20" y="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71" name="Freeform 297"/>
          <p:cNvSpPr>
            <a:spLocks/>
          </p:cNvSpPr>
          <p:nvPr/>
        </p:nvSpPr>
        <p:spPr bwMode="auto">
          <a:xfrm>
            <a:off x="9201150" y="5302251"/>
            <a:ext cx="6350" cy="11113"/>
          </a:xfrm>
          <a:custGeom>
            <a:avLst/>
            <a:gdLst>
              <a:gd name="T0" fmla="*/ 2147483646 w 34"/>
              <a:gd name="T1" fmla="*/ 2147483646 h 51"/>
              <a:gd name="T2" fmla="*/ 2147483646 w 34"/>
              <a:gd name="T3" fmla="*/ 2147483646 h 51"/>
              <a:gd name="T4" fmla="*/ 2147483646 w 34"/>
              <a:gd name="T5" fmla="*/ 2147483646 h 51"/>
              <a:gd name="T6" fmla="*/ 2147483646 w 34"/>
              <a:gd name="T7" fmla="*/ 2147483646 h 51"/>
              <a:gd name="T8" fmla="*/ 2147483646 w 34"/>
              <a:gd name="T9" fmla="*/ 2147483646 h 51"/>
              <a:gd name="T10" fmla="*/ 2147483646 w 34"/>
              <a:gd name="T11" fmla="*/ 2147483646 h 51"/>
              <a:gd name="T12" fmla="*/ 2147483646 w 34"/>
              <a:gd name="T13" fmla="*/ 2147483646 h 51"/>
              <a:gd name="T14" fmla="*/ 2147483646 w 34"/>
              <a:gd name="T15" fmla="*/ 0 h 51"/>
              <a:gd name="T16" fmla="*/ 2147483646 w 34"/>
              <a:gd name="T17" fmla="*/ 0 h 51"/>
              <a:gd name="T18" fmla="*/ 2147483646 w 34"/>
              <a:gd name="T19" fmla="*/ 2147483646 h 51"/>
              <a:gd name="T20" fmla="*/ 2147483646 w 34"/>
              <a:gd name="T21" fmla="*/ 2147483646 h 51"/>
              <a:gd name="T22" fmla="*/ 0 w 34"/>
              <a:gd name="T23" fmla="*/ 2147483646 h 51"/>
              <a:gd name="T24" fmla="*/ 0 w 34"/>
              <a:gd name="T25" fmla="*/ 2147483646 h 51"/>
              <a:gd name="T26" fmla="*/ 2147483646 w 34"/>
              <a:gd name="T27" fmla="*/ 2147483646 h 51"/>
              <a:gd name="T28" fmla="*/ 2147483646 w 34"/>
              <a:gd name="T29" fmla="*/ 2147483646 h 51"/>
              <a:gd name="T30" fmla="*/ 2147483646 w 34"/>
              <a:gd name="T31" fmla="*/ 2147483646 h 51"/>
              <a:gd name="T32" fmla="*/ 2147483646 w 34"/>
              <a:gd name="T33" fmla="*/ 2147483646 h 51"/>
              <a:gd name="T34" fmla="*/ 2147483646 w 34"/>
              <a:gd name="T35" fmla="*/ 2147483646 h 51"/>
              <a:gd name="T36" fmla="*/ 2147483646 w 34"/>
              <a:gd name="T37" fmla="*/ 2147483646 h 51"/>
              <a:gd name="T38" fmla="*/ 2147483646 w 34"/>
              <a:gd name="T39" fmla="*/ 2147483646 h 51"/>
              <a:gd name="T40" fmla="*/ 2147483646 w 34"/>
              <a:gd name="T41" fmla="*/ 2147483646 h 51"/>
              <a:gd name="T42" fmla="*/ 2147483646 w 34"/>
              <a:gd name="T43" fmla="*/ 2147483646 h 51"/>
              <a:gd name="T44" fmla="*/ 2147483646 w 34"/>
              <a:gd name="T45" fmla="*/ 2147483646 h 51"/>
              <a:gd name="T46" fmla="*/ 2147483646 w 34"/>
              <a:gd name="T47" fmla="*/ 2147483646 h 51"/>
              <a:gd name="T48" fmla="*/ 2147483646 w 34"/>
              <a:gd name="T49" fmla="*/ 2147483646 h 5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4"/>
              <a:gd name="T76" fmla="*/ 0 h 51"/>
              <a:gd name="T77" fmla="*/ 34 w 34"/>
              <a:gd name="T78" fmla="*/ 51 h 5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4" h="51">
                <a:moveTo>
                  <a:pt x="18" y="7"/>
                </a:moveTo>
                <a:lnTo>
                  <a:pt x="18" y="8"/>
                </a:lnTo>
                <a:lnTo>
                  <a:pt x="17" y="5"/>
                </a:lnTo>
                <a:lnTo>
                  <a:pt x="14" y="1"/>
                </a:lnTo>
                <a:lnTo>
                  <a:pt x="11" y="0"/>
                </a:lnTo>
                <a:lnTo>
                  <a:pt x="7" y="0"/>
                </a:lnTo>
                <a:lnTo>
                  <a:pt x="4" y="1"/>
                </a:lnTo>
                <a:lnTo>
                  <a:pt x="1" y="5"/>
                </a:lnTo>
                <a:lnTo>
                  <a:pt x="0" y="8"/>
                </a:lnTo>
                <a:lnTo>
                  <a:pt x="0" y="11"/>
                </a:lnTo>
                <a:lnTo>
                  <a:pt x="1" y="16"/>
                </a:lnTo>
                <a:lnTo>
                  <a:pt x="4" y="23"/>
                </a:lnTo>
                <a:lnTo>
                  <a:pt x="8" y="30"/>
                </a:lnTo>
                <a:lnTo>
                  <a:pt x="13" y="37"/>
                </a:lnTo>
                <a:lnTo>
                  <a:pt x="18" y="43"/>
                </a:lnTo>
                <a:lnTo>
                  <a:pt x="25" y="47"/>
                </a:lnTo>
                <a:lnTo>
                  <a:pt x="30" y="51"/>
                </a:lnTo>
                <a:lnTo>
                  <a:pt x="34" y="51"/>
                </a:lnTo>
                <a:lnTo>
                  <a:pt x="33" y="40"/>
                </a:lnTo>
                <a:lnTo>
                  <a:pt x="29" y="27"/>
                </a:lnTo>
                <a:lnTo>
                  <a:pt x="23" y="15"/>
                </a:lnTo>
                <a:lnTo>
                  <a:pt x="18" y="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72" name="Freeform 298"/>
          <p:cNvSpPr>
            <a:spLocks/>
          </p:cNvSpPr>
          <p:nvPr/>
        </p:nvSpPr>
        <p:spPr bwMode="auto">
          <a:xfrm>
            <a:off x="9194801" y="5292725"/>
            <a:ext cx="9525" cy="6350"/>
          </a:xfrm>
          <a:custGeom>
            <a:avLst/>
            <a:gdLst>
              <a:gd name="T0" fmla="*/ 2147483646 w 46"/>
              <a:gd name="T1" fmla="*/ 2147483646 h 33"/>
              <a:gd name="T2" fmla="*/ 2147483646 w 46"/>
              <a:gd name="T3" fmla="*/ 2147483646 h 33"/>
              <a:gd name="T4" fmla="*/ 2147483646 w 46"/>
              <a:gd name="T5" fmla="*/ 2147483646 h 33"/>
              <a:gd name="T6" fmla="*/ 2147483646 w 46"/>
              <a:gd name="T7" fmla="*/ 2147483646 h 33"/>
              <a:gd name="T8" fmla="*/ 2147483646 w 46"/>
              <a:gd name="T9" fmla="*/ 2147483646 h 33"/>
              <a:gd name="T10" fmla="*/ 2147483646 w 46"/>
              <a:gd name="T11" fmla="*/ 2147483646 h 33"/>
              <a:gd name="T12" fmla="*/ 2147483646 w 46"/>
              <a:gd name="T13" fmla="*/ 2147483646 h 33"/>
              <a:gd name="T14" fmla="*/ 2147483646 w 46"/>
              <a:gd name="T15" fmla="*/ 0 h 33"/>
              <a:gd name="T16" fmla="*/ 2147483646 w 46"/>
              <a:gd name="T17" fmla="*/ 0 h 33"/>
              <a:gd name="T18" fmla="*/ 2147483646 w 46"/>
              <a:gd name="T19" fmla="*/ 0 h 33"/>
              <a:gd name="T20" fmla="*/ 2147483646 w 46"/>
              <a:gd name="T21" fmla="*/ 2147483646 h 33"/>
              <a:gd name="T22" fmla="*/ 2147483646 w 46"/>
              <a:gd name="T23" fmla="*/ 2147483646 h 33"/>
              <a:gd name="T24" fmla="*/ 2147483646 w 46"/>
              <a:gd name="T25" fmla="*/ 2147483646 h 33"/>
              <a:gd name="T26" fmla="*/ 2147483646 w 46"/>
              <a:gd name="T27" fmla="*/ 2147483646 h 33"/>
              <a:gd name="T28" fmla="*/ 2147483646 w 46"/>
              <a:gd name="T29" fmla="*/ 2147483646 h 33"/>
              <a:gd name="T30" fmla="*/ 0 w 46"/>
              <a:gd name="T31" fmla="*/ 2147483646 h 33"/>
              <a:gd name="T32" fmla="*/ 0 w 46"/>
              <a:gd name="T33" fmla="*/ 2147483646 h 33"/>
              <a:gd name="T34" fmla="*/ 2147483646 w 46"/>
              <a:gd name="T35" fmla="*/ 2147483646 h 33"/>
              <a:gd name="T36" fmla="*/ 2147483646 w 46"/>
              <a:gd name="T37" fmla="*/ 2147483646 h 33"/>
              <a:gd name="T38" fmla="*/ 2147483646 w 46"/>
              <a:gd name="T39" fmla="*/ 2147483646 h 33"/>
              <a:gd name="T40" fmla="*/ 2147483646 w 46"/>
              <a:gd name="T41" fmla="*/ 2147483646 h 33"/>
              <a:gd name="T42" fmla="*/ 2147483646 w 46"/>
              <a:gd name="T43" fmla="*/ 2147483646 h 33"/>
              <a:gd name="T44" fmla="*/ 2147483646 w 46"/>
              <a:gd name="T45" fmla="*/ 2147483646 h 33"/>
              <a:gd name="T46" fmla="*/ 2147483646 w 46"/>
              <a:gd name="T47" fmla="*/ 2147483646 h 33"/>
              <a:gd name="T48" fmla="*/ 2147483646 w 46"/>
              <a:gd name="T49" fmla="*/ 2147483646 h 3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6"/>
              <a:gd name="T76" fmla="*/ 0 h 33"/>
              <a:gd name="T77" fmla="*/ 46 w 46"/>
              <a:gd name="T78" fmla="*/ 33 h 3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6" h="33">
                <a:moveTo>
                  <a:pt x="37" y="24"/>
                </a:moveTo>
                <a:lnTo>
                  <a:pt x="41" y="22"/>
                </a:lnTo>
                <a:lnTo>
                  <a:pt x="45" y="19"/>
                </a:lnTo>
                <a:lnTo>
                  <a:pt x="46" y="15"/>
                </a:lnTo>
                <a:lnTo>
                  <a:pt x="46" y="10"/>
                </a:lnTo>
                <a:lnTo>
                  <a:pt x="44" y="5"/>
                </a:lnTo>
                <a:lnTo>
                  <a:pt x="41" y="2"/>
                </a:lnTo>
                <a:lnTo>
                  <a:pt x="37" y="0"/>
                </a:lnTo>
                <a:lnTo>
                  <a:pt x="32" y="0"/>
                </a:lnTo>
                <a:lnTo>
                  <a:pt x="29" y="0"/>
                </a:lnTo>
                <a:lnTo>
                  <a:pt x="25" y="1"/>
                </a:lnTo>
                <a:lnTo>
                  <a:pt x="19" y="3"/>
                </a:lnTo>
                <a:lnTo>
                  <a:pt x="12" y="7"/>
                </a:lnTo>
                <a:lnTo>
                  <a:pt x="5" y="14"/>
                </a:lnTo>
                <a:lnTo>
                  <a:pt x="2" y="20"/>
                </a:lnTo>
                <a:lnTo>
                  <a:pt x="0" y="26"/>
                </a:lnTo>
                <a:lnTo>
                  <a:pt x="0" y="29"/>
                </a:lnTo>
                <a:lnTo>
                  <a:pt x="3" y="31"/>
                </a:lnTo>
                <a:lnTo>
                  <a:pt x="7" y="33"/>
                </a:lnTo>
                <a:lnTo>
                  <a:pt x="12" y="33"/>
                </a:lnTo>
                <a:lnTo>
                  <a:pt x="16" y="33"/>
                </a:lnTo>
                <a:lnTo>
                  <a:pt x="21" y="31"/>
                </a:lnTo>
                <a:lnTo>
                  <a:pt x="26" y="30"/>
                </a:lnTo>
                <a:lnTo>
                  <a:pt x="32" y="28"/>
                </a:lnTo>
                <a:lnTo>
                  <a:pt x="37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73" name="Freeform 299"/>
          <p:cNvSpPr>
            <a:spLocks/>
          </p:cNvSpPr>
          <p:nvPr/>
        </p:nvSpPr>
        <p:spPr bwMode="auto">
          <a:xfrm>
            <a:off x="9151938" y="5280026"/>
            <a:ext cx="36512" cy="49213"/>
          </a:xfrm>
          <a:custGeom>
            <a:avLst/>
            <a:gdLst>
              <a:gd name="T0" fmla="*/ 2147483646 w 177"/>
              <a:gd name="T1" fmla="*/ 2147483646 h 219"/>
              <a:gd name="T2" fmla="*/ 2147483646 w 177"/>
              <a:gd name="T3" fmla="*/ 2147483646 h 219"/>
              <a:gd name="T4" fmla="*/ 2147483646 w 177"/>
              <a:gd name="T5" fmla="*/ 2147483646 h 219"/>
              <a:gd name="T6" fmla="*/ 2147483646 w 177"/>
              <a:gd name="T7" fmla="*/ 2147483646 h 219"/>
              <a:gd name="T8" fmla="*/ 2147483646 w 177"/>
              <a:gd name="T9" fmla="*/ 2147483646 h 219"/>
              <a:gd name="T10" fmla="*/ 2147483646 w 177"/>
              <a:gd name="T11" fmla="*/ 2147483646 h 219"/>
              <a:gd name="T12" fmla="*/ 2147483646 w 177"/>
              <a:gd name="T13" fmla="*/ 2147483646 h 219"/>
              <a:gd name="T14" fmla="*/ 2147483646 w 177"/>
              <a:gd name="T15" fmla="*/ 2147483646 h 219"/>
              <a:gd name="T16" fmla="*/ 0 w 177"/>
              <a:gd name="T17" fmla="*/ 2147483646 h 219"/>
              <a:gd name="T18" fmla="*/ 2147483646 w 177"/>
              <a:gd name="T19" fmla="*/ 2147483646 h 219"/>
              <a:gd name="T20" fmla="*/ 2147483646 w 177"/>
              <a:gd name="T21" fmla="*/ 2147483646 h 219"/>
              <a:gd name="T22" fmla="*/ 2147483646 w 177"/>
              <a:gd name="T23" fmla="*/ 2147483646 h 219"/>
              <a:gd name="T24" fmla="*/ 2147483646 w 177"/>
              <a:gd name="T25" fmla="*/ 2147483646 h 219"/>
              <a:gd name="T26" fmla="*/ 2147483646 w 177"/>
              <a:gd name="T27" fmla="*/ 2147483646 h 219"/>
              <a:gd name="T28" fmla="*/ 2147483646 w 177"/>
              <a:gd name="T29" fmla="*/ 2147483646 h 219"/>
              <a:gd name="T30" fmla="*/ 2147483646 w 177"/>
              <a:gd name="T31" fmla="*/ 2147483646 h 219"/>
              <a:gd name="T32" fmla="*/ 2147483646 w 177"/>
              <a:gd name="T33" fmla="*/ 2147483646 h 219"/>
              <a:gd name="T34" fmla="*/ 2147483646 w 177"/>
              <a:gd name="T35" fmla="*/ 2147483646 h 219"/>
              <a:gd name="T36" fmla="*/ 2147483646 w 177"/>
              <a:gd name="T37" fmla="*/ 2147483646 h 219"/>
              <a:gd name="T38" fmla="*/ 2147483646 w 177"/>
              <a:gd name="T39" fmla="*/ 2147483646 h 219"/>
              <a:gd name="T40" fmla="*/ 2147483646 w 177"/>
              <a:gd name="T41" fmla="*/ 2147483646 h 219"/>
              <a:gd name="T42" fmla="*/ 2147483646 w 177"/>
              <a:gd name="T43" fmla="*/ 2147483646 h 219"/>
              <a:gd name="T44" fmla="*/ 2147483646 w 177"/>
              <a:gd name="T45" fmla="*/ 2147483646 h 219"/>
              <a:gd name="T46" fmla="*/ 2147483646 w 177"/>
              <a:gd name="T47" fmla="*/ 2147483646 h 219"/>
              <a:gd name="T48" fmla="*/ 2147483646 w 177"/>
              <a:gd name="T49" fmla="*/ 2147483646 h 219"/>
              <a:gd name="T50" fmla="*/ 2147483646 w 177"/>
              <a:gd name="T51" fmla="*/ 2147483646 h 219"/>
              <a:gd name="T52" fmla="*/ 2147483646 w 177"/>
              <a:gd name="T53" fmla="*/ 2147483646 h 219"/>
              <a:gd name="T54" fmla="*/ 2147483646 w 177"/>
              <a:gd name="T55" fmla="*/ 2147483646 h 219"/>
              <a:gd name="T56" fmla="*/ 2147483646 w 177"/>
              <a:gd name="T57" fmla="*/ 2147483646 h 219"/>
              <a:gd name="T58" fmla="*/ 2147483646 w 177"/>
              <a:gd name="T59" fmla="*/ 2147483646 h 219"/>
              <a:gd name="T60" fmla="*/ 2147483646 w 177"/>
              <a:gd name="T61" fmla="*/ 2147483646 h 219"/>
              <a:gd name="T62" fmla="*/ 2147483646 w 177"/>
              <a:gd name="T63" fmla="*/ 2147483646 h 219"/>
              <a:gd name="T64" fmla="*/ 2147483646 w 177"/>
              <a:gd name="T65" fmla="*/ 2147483646 h 219"/>
              <a:gd name="T66" fmla="*/ 2147483646 w 177"/>
              <a:gd name="T67" fmla="*/ 2147483646 h 219"/>
              <a:gd name="T68" fmla="*/ 2147483646 w 177"/>
              <a:gd name="T69" fmla="*/ 2147483646 h 219"/>
              <a:gd name="T70" fmla="*/ 2147483646 w 177"/>
              <a:gd name="T71" fmla="*/ 2147483646 h 219"/>
              <a:gd name="T72" fmla="*/ 2147483646 w 177"/>
              <a:gd name="T73" fmla="*/ 2147483646 h 219"/>
              <a:gd name="T74" fmla="*/ 2147483646 w 177"/>
              <a:gd name="T75" fmla="*/ 2147483646 h 219"/>
              <a:gd name="T76" fmla="*/ 2147483646 w 177"/>
              <a:gd name="T77" fmla="*/ 2147483646 h 219"/>
              <a:gd name="T78" fmla="*/ 2147483646 w 177"/>
              <a:gd name="T79" fmla="*/ 2147483646 h 219"/>
              <a:gd name="T80" fmla="*/ 2147483646 w 177"/>
              <a:gd name="T81" fmla="*/ 2147483646 h 219"/>
              <a:gd name="T82" fmla="*/ 2147483646 w 177"/>
              <a:gd name="T83" fmla="*/ 2147483646 h 219"/>
              <a:gd name="T84" fmla="*/ 2147483646 w 177"/>
              <a:gd name="T85" fmla="*/ 2147483646 h 219"/>
              <a:gd name="T86" fmla="*/ 2147483646 w 177"/>
              <a:gd name="T87" fmla="*/ 2147483646 h 219"/>
              <a:gd name="T88" fmla="*/ 2147483646 w 177"/>
              <a:gd name="T89" fmla="*/ 2147483646 h 219"/>
              <a:gd name="T90" fmla="*/ 2147483646 w 177"/>
              <a:gd name="T91" fmla="*/ 2147483646 h 219"/>
              <a:gd name="T92" fmla="*/ 2147483646 w 177"/>
              <a:gd name="T93" fmla="*/ 2147483646 h 219"/>
              <a:gd name="T94" fmla="*/ 2147483646 w 177"/>
              <a:gd name="T95" fmla="*/ 2147483646 h 219"/>
              <a:gd name="T96" fmla="*/ 2147483646 w 177"/>
              <a:gd name="T97" fmla="*/ 2147483646 h 219"/>
              <a:gd name="T98" fmla="*/ 2147483646 w 177"/>
              <a:gd name="T99" fmla="*/ 2147483646 h 219"/>
              <a:gd name="T100" fmla="*/ 2147483646 w 177"/>
              <a:gd name="T101" fmla="*/ 2147483646 h 219"/>
              <a:gd name="T102" fmla="*/ 2147483646 w 177"/>
              <a:gd name="T103" fmla="*/ 2147483646 h 219"/>
              <a:gd name="T104" fmla="*/ 2147483646 w 177"/>
              <a:gd name="T105" fmla="*/ 2147483646 h 219"/>
              <a:gd name="T106" fmla="*/ 2147483646 w 177"/>
              <a:gd name="T107" fmla="*/ 2147483646 h 219"/>
              <a:gd name="T108" fmla="*/ 2147483646 w 177"/>
              <a:gd name="T109" fmla="*/ 0 h 219"/>
              <a:gd name="T110" fmla="*/ 2147483646 w 177"/>
              <a:gd name="T111" fmla="*/ 2147483646 h 219"/>
              <a:gd name="T112" fmla="*/ 2147483646 w 177"/>
              <a:gd name="T113" fmla="*/ 2147483646 h 219"/>
              <a:gd name="T114" fmla="*/ 2147483646 w 177"/>
              <a:gd name="T115" fmla="*/ 2147483646 h 219"/>
              <a:gd name="T116" fmla="*/ 2147483646 w 177"/>
              <a:gd name="T117" fmla="*/ 2147483646 h 219"/>
              <a:gd name="T118" fmla="*/ 2147483646 w 177"/>
              <a:gd name="T119" fmla="*/ 2147483646 h 219"/>
              <a:gd name="T120" fmla="*/ 2147483646 w 177"/>
              <a:gd name="T121" fmla="*/ 2147483646 h 2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77"/>
              <a:gd name="T184" fmla="*/ 0 h 219"/>
              <a:gd name="T185" fmla="*/ 177 w 177"/>
              <a:gd name="T186" fmla="*/ 219 h 21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77" h="219">
                <a:moveTo>
                  <a:pt x="65" y="33"/>
                </a:moveTo>
                <a:lnTo>
                  <a:pt x="52" y="43"/>
                </a:lnTo>
                <a:lnTo>
                  <a:pt x="41" y="54"/>
                </a:lnTo>
                <a:lnTo>
                  <a:pt x="29" y="66"/>
                </a:lnTo>
                <a:lnTo>
                  <a:pt x="20" y="79"/>
                </a:lnTo>
                <a:lnTo>
                  <a:pt x="12" y="93"/>
                </a:lnTo>
                <a:lnTo>
                  <a:pt x="6" y="107"/>
                </a:lnTo>
                <a:lnTo>
                  <a:pt x="2" y="121"/>
                </a:lnTo>
                <a:lnTo>
                  <a:pt x="0" y="136"/>
                </a:lnTo>
                <a:lnTo>
                  <a:pt x="2" y="158"/>
                </a:lnTo>
                <a:lnTo>
                  <a:pt x="10" y="177"/>
                </a:lnTo>
                <a:lnTo>
                  <a:pt x="23" y="193"/>
                </a:lnTo>
                <a:lnTo>
                  <a:pt x="38" y="204"/>
                </a:lnTo>
                <a:lnTo>
                  <a:pt x="57" y="213"/>
                </a:lnTo>
                <a:lnTo>
                  <a:pt x="78" y="218"/>
                </a:lnTo>
                <a:lnTo>
                  <a:pt x="98" y="219"/>
                </a:lnTo>
                <a:lnTo>
                  <a:pt x="118" y="216"/>
                </a:lnTo>
                <a:lnTo>
                  <a:pt x="123" y="216"/>
                </a:lnTo>
                <a:lnTo>
                  <a:pt x="127" y="214"/>
                </a:lnTo>
                <a:lnTo>
                  <a:pt x="130" y="210"/>
                </a:lnTo>
                <a:lnTo>
                  <a:pt x="131" y="205"/>
                </a:lnTo>
                <a:lnTo>
                  <a:pt x="130" y="203"/>
                </a:lnTo>
                <a:lnTo>
                  <a:pt x="127" y="203"/>
                </a:lnTo>
                <a:lnTo>
                  <a:pt x="123" y="202"/>
                </a:lnTo>
                <a:lnTo>
                  <a:pt x="117" y="202"/>
                </a:lnTo>
                <a:lnTo>
                  <a:pt x="111" y="202"/>
                </a:lnTo>
                <a:lnTo>
                  <a:pt x="106" y="202"/>
                </a:lnTo>
                <a:lnTo>
                  <a:pt x="100" y="202"/>
                </a:lnTo>
                <a:lnTo>
                  <a:pt x="97" y="202"/>
                </a:lnTo>
                <a:lnTo>
                  <a:pt x="87" y="201"/>
                </a:lnTo>
                <a:lnTo>
                  <a:pt x="77" y="200"/>
                </a:lnTo>
                <a:lnTo>
                  <a:pt x="67" y="199"/>
                </a:lnTo>
                <a:lnTo>
                  <a:pt x="56" y="196"/>
                </a:lnTo>
                <a:lnTo>
                  <a:pt x="46" y="193"/>
                </a:lnTo>
                <a:lnTo>
                  <a:pt x="35" y="185"/>
                </a:lnTo>
                <a:lnTo>
                  <a:pt x="26" y="175"/>
                </a:lnTo>
                <a:lnTo>
                  <a:pt x="15" y="162"/>
                </a:lnTo>
                <a:lnTo>
                  <a:pt x="13" y="146"/>
                </a:lnTo>
                <a:lnTo>
                  <a:pt x="14" y="131"/>
                </a:lnTo>
                <a:lnTo>
                  <a:pt x="19" y="116"/>
                </a:lnTo>
                <a:lnTo>
                  <a:pt x="25" y="102"/>
                </a:lnTo>
                <a:lnTo>
                  <a:pt x="34" y="89"/>
                </a:lnTo>
                <a:lnTo>
                  <a:pt x="45" y="76"/>
                </a:lnTo>
                <a:lnTo>
                  <a:pt x="56" y="65"/>
                </a:lnTo>
                <a:lnTo>
                  <a:pt x="70" y="55"/>
                </a:lnTo>
                <a:lnTo>
                  <a:pt x="84" y="45"/>
                </a:lnTo>
                <a:lnTo>
                  <a:pt x="98" y="37"/>
                </a:lnTo>
                <a:lnTo>
                  <a:pt x="113" y="29"/>
                </a:lnTo>
                <a:lnTo>
                  <a:pt x="127" y="23"/>
                </a:lnTo>
                <a:lnTo>
                  <a:pt x="141" y="17"/>
                </a:lnTo>
                <a:lnTo>
                  <a:pt x="154" y="12"/>
                </a:lnTo>
                <a:lnTo>
                  <a:pt x="167" y="9"/>
                </a:lnTo>
                <a:lnTo>
                  <a:pt x="177" y="7"/>
                </a:lnTo>
                <a:lnTo>
                  <a:pt x="170" y="2"/>
                </a:lnTo>
                <a:lnTo>
                  <a:pt x="158" y="0"/>
                </a:lnTo>
                <a:lnTo>
                  <a:pt x="145" y="2"/>
                </a:lnTo>
                <a:lnTo>
                  <a:pt x="129" y="6"/>
                </a:lnTo>
                <a:lnTo>
                  <a:pt x="111" y="11"/>
                </a:lnTo>
                <a:lnTo>
                  <a:pt x="94" y="17"/>
                </a:lnTo>
                <a:lnTo>
                  <a:pt x="78" y="26"/>
                </a:lnTo>
                <a:lnTo>
                  <a:pt x="65" y="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74" name="Freeform 300"/>
          <p:cNvSpPr>
            <a:spLocks/>
          </p:cNvSpPr>
          <p:nvPr/>
        </p:nvSpPr>
        <p:spPr bwMode="auto">
          <a:xfrm>
            <a:off x="9212263" y="5278439"/>
            <a:ext cx="23812" cy="39687"/>
          </a:xfrm>
          <a:custGeom>
            <a:avLst/>
            <a:gdLst>
              <a:gd name="T0" fmla="*/ 2147483646 w 115"/>
              <a:gd name="T1" fmla="*/ 2147483646 h 170"/>
              <a:gd name="T2" fmla="*/ 2147483646 w 115"/>
              <a:gd name="T3" fmla="*/ 2147483646 h 170"/>
              <a:gd name="T4" fmla="*/ 2147483646 w 115"/>
              <a:gd name="T5" fmla="*/ 2147483646 h 170"/>
              <a:gd name="T6" fmla="*/ 2147483646 w 115"/>
              <a:gd name="T7" fmla="*/ 2147483646 h 170"/>
              <a:gd name="T8" fmla="*/ 2147483646 w 115"/>
              <a:gd name="T9" fmla="*/ 2147483646 h 170"/>
              <a:gd name="T10" fmla="*/ 2147483646 w 115"/>
              <a:gd name="T11" fmla="*/ 2147483646 h 170"/>
              <a:gd name="T12" fmla="*/ 2147483646 w 115"/>
              <a:gd name="T13" fmla="*/ 2147483646 h 170"/>
              <a:gd name="T14" fmla="*/ 2147483646 w 115"/>
              <a:gd name="T15" fmla="*/ 2147483646 h 170"/>
              <a:gd name="T16" fmla="*/ 2147483646 w 115"/>
              <a:gd name="T17" fmla="*/ 2147483646 h 170"/>
              <a:gd name="T18" fmla="*/ 2147483646 w 115"/>
              <a:gd name="T19" fmla="*/ 2147483646 h 170"/>
              <a:gd name="T20" fmla="*/ 2147483646 w 115"/>
              <a:gd name="T21" fmla="*/ 2147483646 h 170"/>
              <a:gd name="T22" fmla="*/ 2147483646 w 115"/>
              <a:gd name="T23" fmla="*/ 2147483646 h 170"/>
              <a:gd name="T24" fmla="*/ 2147483646 w 115"/>
              <a:gd name="T25" fmla="*/ 2147483646 h 170"/>
              <a:gd name="T26" fmla="*/ 2147483646 w 115"/>
              <a:gd name="T27" fmla="*/ 2147483646 h 170"/>
              <a:gd name="T28" fmla="*/ 2147483646 w 115"/>
              <a:gd name="T29" fmla="*/ 2147483646 h 170"/>
              <a:gd name="T30" fmla="*/ 2147483646 w 115"/>
              <a:gd name="T31" fmla="*/ 2147483646 h 170"/>
              <a:gd name="T32" fmla="*/ 2147483646 w 115"/>
              <a:gd name="T33" fmla="*/ 2147483646 h 170"/>
              <a:gd name="T34" fmla="*/ 2147483646 w 115"/>
              <a:gd name="T35" fmla="*/ 2147483646 h 170"/>
              <a:gd name="T36" fmla="*/ 2147483646 w 115"/>
              <a:gd name="T37" fmla="*/ 2147483646 h 170"/>
              <a:gd name="T38" fmla="*/ 2147483646 w 115"/>
              <a:gd name="T39" fmla="*/ 2147483646 h 170"/>
              <a:gd name="T40" fmla="*/ 2147483646 w 115"/>
              <a:gd name="T41" fmla="*/ 2147483646 h 170"/>
              <a:gd name="T42" fmla="*/ 2147483646 w 115"/>
              <a:gd name="T43" fmla="*/ 2147483646 h 170"/>
              <a:gd name="T44" fmla="*/ 2147483646 w 115"/>
              <a:gd name="T45" fmla="*/ 2147483646 h 170"/>
              <a:gd name="T46" fmla="*/ 2147483646 w 115"/>
              <a:gd name="T47" fmla="*/ 2147483646 h 170"/>
              <a:gd name="T48" fmla="*/ 2147483646 w 115"/>
              <a:gd name="T49" fmla="*/ 2147483646 h 170"/>
              <a:gd name="T50" fmla="*/ 2147483646 w 115"/>
              <a:gd name="T51" fmla="*/ 2147483646 h 170"/>
              <a:gd name="T52" fmla="*/ 2147483646 w 115"/>
              <a:gd name="T53" fmla="*/ 2147483646 h 170"/>
              <a:gd name="T54" fmla="*/ 2147483646 w 115"/>
              <a:gd name="T55" fmla="*/ 2147483646 h 170"/>
              <a:gd name="T56" fmla="*/ 2147483646 w 115"/>
              <a:gd name="T57" fmla="*/ 2147483646 h 170"/>
              <a:gd name="T58" fmla="*/ 2147483646 w 115"/>
              <a:gd name="T59" fmla="*/ 2147483646 h 170"/>
              <a:gd name="T60" fmla="*/ 2147483646 w 115"/>
              <a:gd name="T61" fmla="*/ 0 h 170"/>
              <a:gd name="T62" fmla="*/ 2147483646 w 115"/>
              <a:gd name="T63" fmla="*/ 2147483646 h 170"/>
              <a:gd name="T64" fmla="*/ 0 w 115"/>
              <a:gd name="T65" fmla="*/ 2147483646 h 170"/>
              <a:gd name="T66" fmla="*/ 2147483646 w 115"/>
              <a:gd name="T67" fmla="*/ 2147483646 h 170"/>
              <a:gd name="T68" fmla="*/ 2147483646 w 115"/>
              <a:gd name="T69" fmla="*/ 2147483646 h 170"/>
              <a:gd name="T70" fmla="*/ 2147483646 w 115"/>
              <a:gd name="T71" fmla="*/ 2147483646 h 170"/>
              <a:gd name="T72" fmla="*/ 2147483646 w 115"/>
              <a:gd name="T73" fmla="*/ 2147483646 h 170"/>
              <a:gd name="T74" fmla="*/ 2147483646 w 115"/>
              <a:gd name="T75" fmla="*/ 2147483646 h 170"/>
              <a:gd name="T76" fmla="*/ 2147483646 w 115"/>
              <a:gd name="T77" fmla="*/ 2147483646 h 170"/>
              <a:gd name="T78" fmla="*/ 2147483646 w 115"/>
              <a:gd name="T79" fmla="*/ 2147483646 h 170"/>
              <a:gd name="T80" fmla="*/ 2147483646 w 115"/>
              <a:gd name="T81" fmla="*/ 2147483646 h 17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5"/>
              <a:gd name="T124" fmla="*/ 0 h 170"/>
              <a:gd name="T125" fmla="*/ 115 w 115"/>
              <a:gd name="T126" fmla="*/ 170 h 17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5" h="170">
                <a:moveTo>
                  <a:pt x="97" y="57"/>
                </a:moveTo>
                <a:lnTo>
                  <a:pt x="100" y="75"/>
                </a:lnTo>
                <a:lnTo>
                  <a:pt x="98" y="90"/>
                </a:lnTo>
                <a:lnTo>
                  <a:pt x="91" y="103"/>
                </a:lnTo>
                <a:lnTo>
                  <a:pt x="80" y="114"/>
                </a:lnTo>
                <a:lnTo>
                  <a:pt x="68" y="125"/>
                </a:lnTo>
                <a:lnTo>
                  <a:pt x="54" y="135"/>
                </a:lnTo>
                <a:lnTo>
                  <a:pt x="39" y="145"/>
                </a:lnTo>
                <a:lnTo>
                  <a:pt x="27" y="155"/>
                </a:lnTo>
                <a:lnTo>
                  <a:pt x="25" y="158"/>
                </a:lnTo>
                <a:lnTo>
                  <a:pt x="23" y="160"/>
                </a:lnTo>
                <a:lnTo>
                  <a:pt x="23" y="164"/>
                </a:lnTo>
                <a:lnTo>
                  <a:pt x="26" y="167"/>
                </a:lnTo>
                <a:lnTo>
                  <a:pt x="28" y="169"/>
                </a:lnTo>
                <a:lnTo>
                  <a:pt x="31" y="170"/>
                </a:lnTo>
                <a:lnTo>
                  <a:pt x="34" y="170"/>
                </a:lnTo>
                <a:lnTo>
                  <a:pt x="37" y="169"/>
                </a:lnTo>
                <a:lnTo>
                  <a:pt x="53" y="159"/>
                </a:lnTo>
                <a:lnTo>
                  <a:pt x="69" y="149"/>
                </a:lnTo>
                <a:lnTo>
                  <a:pt x="83" y="137"/>
                </a:lnTo>
                <a:lnTo>
                  <a:pt x="97" y="123"/>
                </a:lnTo>
                <a:lnTo>
                  <a:pt x="106" y="108"/>
                </a:lnTo>
                <a:lnTo>
                  <a:pt x="113" y="91"/>
                </a:lnTo>
                <a:lnTo>
                  <a:pt x="115" y="73"/>
                </a:lnTo>
                <a:lnTo>
                  <a:pt x="111" y="53"/>
                </a:lnTo>
                <a:lnTo>
                  <a:pt x="101" y="39"/>
                </a:lnTo>
                <a:lnTo>
                  <a:pt x="89" y="26"/>
                </a:lnTo>
                <a:lnTo>
                  <a:pt x="72" y="15"/>
                </a:lnTo>
                <a:lnTo>
                  <a:pt x="55" y="8"/>
                </a:lnTo>
                <a:lnTo>
                  <a:pt x="37" y="2"/>
                </a:lnTo>
                <a:lnTo>
                  <a:pt x="21" y="0"/>
                </a:lnTo>
                <a:lnTo>
                  <a:pt x="9" y="1"/>
                </a:lnTo>
                <a:lnTo>
                  <a:pt x="0" y="5"/>
                </a:lnTo>
                <a:lnTo>
                  <a:pt x="15" y="10"/>
                </a:lnTo>
                <a:lnTo>
                  <a:pt x="30" y="13"/>
                </a:lnTo>
                <a:lnTo>
                  <a:pt x="43" y="16"/>
                </a:lnTo>
                <a:lnTo>
                  <a:pt x="57" y="20"/>
                </a:lnTo>
                <a:lnTo>
                  <a:pt x="70" y="26"/>
                </a:lnTo>
                <a:lnTo>
                  <a:pt x="81" y="33"/>
                </a:lnTo>
                <a:lnTo>
                  <a:pt x="91" y="43"/>
                </a:lnTo>
                <a:lnTo>
                  <a:pt x="97" y="5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75" name="Freeform 301"/>
          <p:cNvSpPr>
            <a:spLocks/>
          </p:cNvSpPr>
          <p:nvPr/>
        </p:nvSpPr>
        <p:spPr bwMode="auto">
          <a:xfrm>
            <a:off x="9129713" y="5270501"/>
            <a:ext cx="57150" cy="79375"/>
          </a:xfrm>
          <a:custGeom>
            <a:avLst/>
            <a:gdLst>
              <a:gd name="T0" fmla="*/ 2147483646 w 289"/>
              <a:gd name="T1" fmla="*/ 2147483646 h 352"/>
              <a:gd name="T2" fmla="*/ 2147483646 w 289"/>
              <a:gd name="T3" fmla="*/ 2147483646 h 352"/>
              <a:gd name="T4" fmla="*/ 2147483646 w 289"/>
              <a:gd name="T5" fmla="*/ 2147483646 h 352"/>
              <a:gd name="T6" fmla="*/ 0 w 289"/>
              <a:gd name="T7" fmla="*/ 2147483646 h 352"/>
              <a:gd name="T8" fmla="*/ 2147483646 w 289"/>
              <a:gd name="T9" fmla="*/ 2147483646 h 352"/>
              <a:gd name="T10" fmla="*/ 2147483646 w 289"/>
              <a:gd name="T11" fmla="*/ 2147483646 h 352"/>
              <a:gd name="T12" fmla="*/ 2147483646 w 289"/>
              <a:gd name="T13" fmla="*/ 2147483646 h 352"/>
              <a:gd name="T14" fmla="*/ 2147483646 w 289"/>
              <a:gd name="T15" fmla="*/ 2147483646 h 352"/>
              <a:gd name="T16" fmla="*/ 2147483646 w 289"/>
              <a:gd name="T17" fmla="*/ 2147483646 h 352"/>
              <a:gd name="T18" fmla="*/ 2147483646 w 289"/>
              <a:gd name="T19" fmla="*/ 2147483646 h 352"/>
              <a:gd name="T20" fmla="*/ 2147483646 w 289"/>
              <a:gd name="T21" fmla="*/ 2147483646 h 352"/>
              <a:gd name="T22" fmla="*/ 2147483646 w 289"/>
              <a:gd name="T23" fmla="*/ 2147483646 h 352"/>
              <a:gd name="T24" fmla="*/ 2147483646 w 289"/>
              <a:gd name="T25" fmla="*/ 2147483646 h 352"/>
              <a:gd name="T26" fmla="*/ 2147483646 w 289"/>
              <a:gd name="T27" fmla="*/ 2147483646 h 352"/>
              <a:gd name="T28" fmla="*/ 2147483646 w 289"/>
              <a:gd name="T29" fmla="*/ 2147483646 h 352"/>
              <a:gd name="T30" fmla="*/ 2147483646 w 289"/>
              <a:gd name="T31" fmla="*/ 2147483646 h 352"/>
              <a:gd name="T32" fmla="*/ 2147483646 w 289"/>
              <a:gd name="T33" fmla="*/ 2147483646 h 352"/>
              <a:gd name="T34" fmla="*/ 2147483646 w 289"/>
              <a:gd name="T35" fmla="*/ 2147483646 h 352"/>
              <a:gd name="T36" fmla="*/ 2147483646 w 289"/>
              <a:gd name="T37" fmla="*/ 2147483646 h 352"/>
              <a:gd name="T38" fmla="*/ 2147483646 w 289"/>
              <a:gd name="T39" fmla="*/ 2147483646 h 352"/>
              <a:gd name="T40" fmla="*/ 2147483646 w 289"/>
              <a:gd name="T41" fmla="*/ 2147483646 h 352"/>
              <a:gd name="T42" fmla="*/ 2147483646 w 289"/>
              <a:gd name="T43" fmla="*/ 2147483646 h 352"/>
              <a:gd name="T44" fmla="*/ 2147483646 w 289"/>
              <a:gd name="T45" fmla="*/ 2147483646 h 352"/>
              <a:gd name="T46" fmla="*/ 2147483646 w 289"/>
              <a:gd name="T47" fmla="*/ 2147483646 h 352"/>
              <a:gd name="T48" fmla="*/ 2147483646 w 289"/>
              <a:gd name="T49" fmla="*/ 2147483646 h 352"/>
              <a:gd name="T50" fmla="*/ 2147483646 w 289"/>
              <a:gd name="T51" fmla="*/ 2147483646 h 352"/>
              <a:gd name="T52" fmla="*/ 2147483646 w 289"/>
              <a:gd name="T53" fmla="*/ 2147483646 h 352"/>
              <a:gd name="T54" fmla="*/ 2147483646 w 289"/>
              <a:gd name="T55" fmla="*/ 2147483646 h 352"/>
              <a:gd name="T56" fmla="*/ 2147483646 w 289"/>
              <a:gd name="T57" fmla="*/ 2147483646 h 352"/>
              <a:gd name="T58" fmla="*/ 2147483646 w 289"/>
              <a:gd name="T59" fmla="*/ 2147483646 h 352"/>
              <a:gd name="T60" fmla="*/ 2147483646 w 289"/>
              <a:gd name="T61" fmla="*/ 2147483646 h 352"/>
              <a:gd name="T62" fmla="*/ 2147483646 w 289"/>
              <a:gd name="T63" fmla="*/ 2147483646 h 352"/>
              <a:gd name="T64" fmla="*/ 2147483646 w 289"/>
              <a:gd name="T65" fmla="*/ 2147483646 h 352"/>
              <a:gd name="T66" fmla="*/ 2147483646 w 289"/>
              <a:gd name="T67" fmla="*/ 2147483646 h 352"/>
              <a:gd name="T68" fmla="*/ 2147483646 w 289"/>
              <a:gd name="T69" fmla="*/ 2147483646 h 352"/>
              <a:gd name="T70" fmla="*/ 2147483646 w 289"/>
              <a:gd name="T71" fmla="*/ 2147483646 h 352"/>
              <a:gd name="T72" fmla="*/ 2147483646 w 289"/>
              <a:gd name="T73" fmla="*/ 2147483646 h 352"/>
              <a:gd name="T74" fmla="*/ 2147483646 w 289"/>
              <a:gd name="T75" fmla="*/ 2147483646 h 352"/>
              <a:gd name="T76" fmla="*/ 2147483646 w 289"/>
              <a:gd name="T77" fmla="*/ 2147483646 h 352"/>
              <a:gd name="T78" fmla="*/ 2147483646 w 289"/>
              <a:gd name="T79" fmla="*/ 2147483646 h 352"/>
              <a:gd name="T80" fmla="*/ 2147483646 w 289"/>
              <a:gd name="T81" fmla="*/ 0 h 352"/>
              <a:gd name="T82" fmla="*/ 2147483646 w 289"/>
              <a:gd name="T83" fmla="*/ 2147483646 h 352"/>
              <a:gd name="T84" fmla="*/ 2147483646 w 289"/>
              <a:gd name="T85" fmla="*/ 2147483646 h 352"/>
              <a:gd name="T86" fmla="*/ 2147483646 w 289"/>
              <a:gd name="T87" fmla="*/ 2147483646 h 35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2"/>
              <a:gd name="T134" fmla="*/ 289 w 289"/>
              <a:gd name="T135" fmla="*/ 352 h 35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2">
                <a:moveTo>
                  <a:pt x="113" y="47"/>
                </a:moveTo>
                <a:lnTo>
                  <a:pt x="90" y="65"/>
                </a:lnTo>
                <a:lnTo>
                  <a:pt x="68" y="85"/>
                </a:lnTo>
                <a:lnTo>
                  <a:pt x="48" y="106"/>
                </a:lnTo>
                <a:lnTo>
                  <a:pt x="31" y="130"/>
                </a:lnTo>
                <a:lnTo>
                  <a:pt x="16" y="156"/>
                </a:lnTo>
                <a:lnTo>
                  <a:pt x="5" y="182"/>
                </a:lnTo>
                <a:lnTo>
                  <a:pt x="0" y="211"/>
                </a:lnTo>
                <a:lnTo>
                  <a:pt x="1" y="241"/>
                </a:lnTo>
                <a:lnTo>
                  <a:pt x="3" y="249"/>
                </a:lnTo>
                <a:lnTo>
                  <a:pt x="6" y="257"/>
                </a:lnTo>
                <a:lnTo>
                  <a:pt x="10" y="264"/>
                </a:lnTo>
                <a:lnTo>
                  <a:pt x="14" y="271"/>
                </a:lnTo>
                <a:lnTo>
                  <a:pt x="19" y="277"/>
                </a:lnTo>
                <a:lnTo>
                  <a:pt x="24" y="284"/>
                </a:lnTo>
                <a:lnTo>
                  <a:pt x="31" y="289"/>
                </a:lnTo>
                <a:lnTo>
                  <a:pt x="37" y="293"/>
                </a:lnTo>
                <a:lnTo>
                  <a:pt x="51" y="302"/>
                </a:lnTo>
                <a:lnTo>
                  <a:pt x="64" y="309"/>
                </a:lnTo>
                <a:lnTo>
                  <a:pt x="78" y="316"/>
                </a:lnTo>
                <a:lnTo>
                  <a:pt x="93" y="321"/>
                </a:lnTo>
                <a:lnTo>
                  <a:pt x="107" y="327"/>
                </a:lnTo>
                <a:lnTo>
                  <a:pt x="122" y="331"/>
                </a:lnTo>
                <a:lnTo>
                  <a:pt x="137" y="335"/>
                </a:lnTo>
                <a:lnTo>
                  <a:pt x="151" y="338"/>
                </a:lnTo>
                <a:lnTo>
                  <a:pt x="167" y="342"/>
                </a:lnTo>
                <a:lnTo>
                  <a:pt x="183" y="344"/>
                </a:lnTo>
                <a:lnTo>
                  <a:pt x="198" y="346"/>
                </a:lnTo>
                <a:lnTo>
                  <a:pt x="213" y="348"/>
                </a:lnTo>
                <a:lnTo>
                  <a:pt x="229" y="349"/>
                </a:lnTo>
                <a:lnTo>
                  <a:pt x="245" y="350"/>
                </a:lnTo>
                <a:lnTo>
                  <a:pt x="260" y="351"/>
                </a:lnTo>
                <a:lnTo>
                  <a:pt x="275" y="352"/>
                </a:lnTo>
                <a:lnTo>
                  <a:pt x="280" y="352"/>
                </a:lnTo>
                <a:lnTo>
                  <a:pt x="284" y="349"/>
                </a:lnTo>
                <a:lnTo>
                  <a:pt x="287" y="346"/>
                </a:lnTo>
                <a:lnTo>
                  <a:pt x="289" y="340"/>
                </a:lnTo>
                <a:lnTo>
                  <a:pt x="289" y="335"/>
                </a:lnTo>
                <a:lnTo>
                  <a:pt x="287" y="331"/>
                </a:lnTo>
                <a:lnTo>
                  <a:pt x="283" y="328"/>
                </a:lnTo>
                <a:lnTo>
                  <a:pt x="279" y="327"/>
                </a:lnTo>
                <a:lnTo>
                  <a:pt x="264" y="327"/>
                </a:lnTo>
                <a:lnTo>
                  <a:pt x="250" y="327"/>
                </a:lnTo>
                <a:lnTo>
                  <a:pt x="235" y="326"/>
                </a:lnTo>
                <a:lnTo>
                  <a:pt x="222" y="324"/>
                </a:lnTo>
                <a:lnTo>
                  <a:pt x="207" y="323"/>
                </a:lnTo>
                <a:lnTo>
                  <a:pt x="192" y="321"/>
                </a:lnTo>
                <a:lnTo>
                  <a:pt x="179" y="319"/>
                </a:lnTo>
                <a:lnTo>
                  <a:pt x="164" y="317"/>
                </a:lnTo>
                <a:lnTo>
                  <a:pt x="150" y="314"/>
                </a:lnTo>
                <a:lnTo>
                  <a:pt x="136" y="311"/>
                </a:lnTo>
                <a:lnTo>
                  <a:pt x="122" y="306"/>
                </a:lnTo>
                <a:lnTo>
                  <a:pt x="108" y="302"/>
                </a:lnTo>
                <a:lnTo>
                  <a:pt x="95" y="298"/>
                </a:lnTo>
                <a:lnTo>
                  <a:pt x="82" y="291"/>
                </a:lnTo>
                <a:lnTo>
                  <a:pt x="68" y="285"/>
                </a:lnTo>
                <a:lnTo>
                  <a:pt x="56" y="278"/>
                </a:lnTo>
                <a:lnTo>
                  <a:pt x="45" y="271"/>
                </a:lnTo>
                <a:lnTo>
                  <a:pt x="37" y="260"/>
                </a:lnTo>
                <a:lnTo>
                  <a:pt x="32" y="250"/>
                </a:lnTo>
                <a:lnTo>
                  <a:pt x="27" y="237"/>
                </a:lnTo>
                <a:lnTo>
                  <a:pt x="27" y="222"/>
                </a:lnTo>
                <a:lnTo>
                  <a:pt x="30" y="203"/>
                </a:lnTo>
                <a:lnTo>
                  <a:pt x="34" y="183"/>
                </a:lnTo>
                <a:lnTo>
                  <a:pt x="38" y="169"/>
                </a:lnTo>
                <a:lnTo>
                  <a:pt x="45" y="153"/>
                </a:lnTo>
                <a:lnTo>
                  <a:pt x="54" y="140"/>
                </a:lnTo>
                <a:lnTo>
                  <a:pt x="61" y="127"/>
                </a:lnTo>
                <a:lnTo>
                  <a:pt x="71" y="115"/>
                </a:lnTo>
                <a:lnTo>
                  <a:pt x="80" y="103"/>
                </a:lnTo>
                <a:lnTo>
                  <a:pt x="90" y="93"/>
                </a:lnTo>
                <a:lnTo>
                  <a:pt x="102" y="82"/>
                </a:lnTo>
                <a:lnTo>
                  <a:pt x="116" y="70"/>
                </a:lnTo>
                <a:lnTo>
                  <a:pt x="129" y="59"/>
                </a:lnTo>
                <a:lnTo>
                  <a:pt x="145" y="49"/>
                </a:lnTo>
                <a:lnTo>
                  <a:pt x="162" y="38"/>
                </a:lnTo>
                <a:lnTo>
                  <a:pt x="180" y="28"/>
                </a:lnTo>
                <a:lnTo>
                  <a:pt x="197" y="20"/>
                </a:lnTo>
                <a:lnTo>
                  <a:pt x="212" y="12"/>
                </a:lnTo>
                <a:lnTo>
                  <a:pt x="227" y="6"/>
                </a:lnTo>
                <a:lnTo>
                  <a:pt x="240" y="1"/>
                </a:lnTo>
                <a:lnTo>
                  <a:pt x="228" y="0"/>
                </a:lnTo>
                <a:lnTo>
                  <a:pt x="213" y="1"/>
                </a:lnTo>
                <a:lnTo>
                  <a:pt x="198" y="5"/>
                </a:lnTo>
                <a:lnTo>
                  <a:pt x="180" y="10"/>
                </a:lnTo>
                <a:lnTo>
                  <a:pt x="162" y="18"/>
                </a:lnTo>
                <a:lnTo>
                  <a:pt x="144" y="26"/>
                </a:lnTo>
                <a:lnTo>
                  <a:pt x="127" y="36"/>
                </a:lnTo>
                <a:lnTo>
                  <a:pt x="113" y="4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76" name="Freeform 302"/>
          <p:cNvSpPr>
            <a:spLocks/>
          </p:cNvSpPr>
          <p:nvPr/>
        </p:nvSpPr>
        <p:spPr bwMode="auto">
          <a:xfrm>
            <a:off x="9210675" y="5267326"/>
            <a:ext cx="50800" cy="53975"/>
          </a:xfrm>
          <a:custGeom>
            <a:avLst/>
            <a:gdLst>
              <a:gd name="T0" fmla="*/ 2147483646 w 252"/>
              <a:gd name="T1" fmla="*/ 2147483646 h 235"/>
              <a:gd name="T2" fmla="*/ 2147483646 w 252"/>
              <a:gd name="T3" fmla="*/ 2147483646 h 235"/>
              <a:gd name="T4" fmla="*/ 2147483646 w 252"/>
              <a:gd name="T5" fmla="*/ 2147483646 h 235"/>
              <a:gd name="T6" fmla="*/ 2147483646 w 252"/>
              <a:gd name="T7" fmla="*/ 2147483646 h 235"/>
              <a:gd name="T8" fmla="*/ 2147483646 w 252"/>
              <a:gd name="T9" fmla="*/ 2147483646 h 235"/>
              <a:gd name="T10" fmla="*/ 2147483646 w 252"/>
              <a:gd name="T11" fmla="*/ 2147483646 h 235"/>
              <a:gd name="T12" fmla="*/ 2147483646 w 252"/>
              <a:gd name="T13" fmla="*/ 2147483646 h 235"/>
              <a:gd name="T14" fmla="*/ 2147483646 w 252"/>
              <a:gd name="T15" fmla="*/ 2147483646 h 235"/>
              <a:gd name="T16" fmla="*/ 2147483646 w 252"/>
              <a:gd name="T17" fmla="*/ 2147483646 h 235"/>
              <a:gd name="T18" fmla="*/ 2147483646 w 252"/>
              <a:gd name="T19" fmla="*/ 2147483646 h 235"/>
              <a:gd name="T20" fmla="*/ 2147483646 w 252"/>
              <a:gd name="T21" fmla="*/ 2147483646 h 235"/>
              <a:gd name="T22" fmla="*/ 2147483646 w 252"/>
              <a:gd name="T23" fmla="*/ 2147483646 h 235"/>
              <a:gd name="T24" fmla="*/ 2147483646 w 252"/>
              <a:gd name="T25" fmla="*/ 2147483646 h 235"/>
              <a:gd name="T26" fmla="*/ 2147483646 w 252"/>
              <a:gd name="T27" fmla="*/ 2147483646 h 235"/>
              <a:gd name="T28" fmla="*/ 2147483646 w 252"/>
              <a:gd name="T29" fmla="*/ 2147483646 h 235"/>
              <a:gd name="T30" fmla="*/ 2147483646 w 252"/>
              <a:gd name="T31" fmla="*/ 2147483646 h 235"/>
              <a:gd name="T32" fmla="*/ 2147483646 w 252"/>
              <a:gd name="T33" fmla="*/ 2147483646 h 235"/>
              <a:gd name="T34" fmla="*/ 2147483646 w 252"/>
              <a:gd name="T35" fmla="*/ 2147483646 h 235"/>
              <a:gd name="T36" fmla="*/ 2147483646 w 252"/>
              <a:gd name="T37" fmla="*/ 2147483646 h 235"/>
              <a:gd name="T38" fmla="*/ 2147483646 w 252"/>
              <a:gd name="T39" fmla="*/ 2147483646 h 235"/>
              <a:gd name="T40" fmla="*/ 2147483646 w 252"/>
              <a:gd name="T41" fmla="*/ 2147483646 h 235"/>
              <a:gd name="T42" fmla="*/ 2147483646 w 252"/>
              <a:gd name="T43" fmla="*/ 2147483646 h 235"/>
              <a:gd name="T44" fmla="*/ 2147483646 w 252"/>
              <a:gd name="T45" fmla="*/ 2147483646 h 235"/>
              <a:gd name="T46" fmla="*/ 2147483646 w 252"/>
              <a:gd name="T47" fmla="*/ 2147483646 h 235"/>
              <a:gd name="T48" fmla="*/ 2147483646 w 252"/>
              <a:gd name="T49" fmla="*/ 2147483646 h 235"/>
              <a:gd name="T50" fmla="*/ 2147483646 w 252"/>
              <a:gd name="T51" fmla="*/ 2147483646 h 235"/>
              <a:gd name="T52" fmla="*/ 2147483646 w 252"/>
              <a:gd name="T53" fmla="*/ 2147483646 h 235"/>
              <a:gd name="T54" fmla="*/ 2147483646 w 252"/>
              <a:gd name="T55" fmla="*/ 2147483646 h 235"/>
              <a:gd name="T56" fmla="*/ 2147483646 w 252"/>
              <a:gd name="T57" fmla="*/ 2147483646 h 235"/>
              <a:gd name="T58" fmla="*/ 2147483646 w 252"/>
              <a:gd name="T59" fmla="*/ 2147483646 h 235"/>
              <a:gd name="T60" fmla="*/ 2147483646 w 252"/>
              <a:gd name="T61" fmla="*/ 2147483646 h 235"/>
              <a:gd name="T62" fmla="*/ 2147483646 w 252"/>
              <a:gd name="T63" fmla="*/ 2147483646 h 235"/>
              <a:gd name="T64" fmla="*/ 2147483646 w 252"/>
              <a:gd name="T65" fmla="*/ 2147483646 h 235"/>
              <a:gd name="T66" fmla="*/ 2147483646 w 252"/>
              <a:gd name="T67" fmla="*/ 2147483646 h 235"/>
              <a:gd name="T68" fmla="*/ 2147483646 w 252"/>
              <a:gd name="T69" fmla="*/ 2147483646 h 235"/>
              <a:gd name="T70" fmla="*/ 2147483646 w 252"/>
              <a:gd name="T71" fmla="*/ 2147483646 h 235"/>
              <a:gd name="T72" fmla="*/ 2147483646 w 252"/>
              <a:gd name="T73" fmla="*/ 2147483646 h 235"/>
              <a:gd name="T74" fmla="*/ 2147483646 w 252"/>
              <a:gd name="T75" fmla="*/ 2147483646 h 235"/>
              <a:gd name="T76" fmla="*/ 2147483646 w 252"/>
              <a:gd name="T77" fmla="*/ 2147483646 h 235"/>
              <a:gd name="T78" fmla="*/ 2147483646 w 252"/>
              <a:gd name="T79" fmla="*/ 0 h 235"/>
              <a:gd name="T80" fmla="*/ 2147483646 w 252"/>
              <a:gd name="T81" fmla="*/ 0 h 235"/>
              <a:gd name="T82" fmla="*/ 2147483646 w 252"/>
              <a:gd name="T83" fmla="*/ 0 h 235"/>
              <a:gd name="T84" fmla="*/ 2147483646 w 252"/>
              <a:gd name="T85" fmla="*/ 2147483646 h 235"/>
              <a:gd name="T86" fmla="*/ 2147483646 w 252"/>
              <a:gd name="T87" fmla="*/ 2147483646 h 235"/>
              <a:gd name="T88" fmla="*/ 0 w 252"/>
              <a:gd name="T89" fmla="*/ 2147483646 h 235"/>
              <a:gd name="T90" fmla="*/ 2147483646 w 252"/>
              <a:gd name="T91" fmla="*/ 2147483646 h 235"/>
              <a:gd name="T92" fmla="*/ 2147483646 w 252"/>
              <a:gd name="T93" fmla="*/ 2147483646 h 235"/>
              <a:gd name="T94" fmla="*/ 2147483646 w 252"/>
              <a:gd name="T95" fmla="*/ 2147483646 h 235"/>
              <a:gd name="T96" fmla="*/ 2147483646 w 252"/>
              <a:gd name="T97" fmla="*/ 2147483646 h 235"/>
              <a:gd name="T98" fmla="*/ 2147483646 w 252"/>
              <a:gd name="T99" fmla="*/ 2147483646 h 235"/>
              <a:gd name="T100" fmla="*/ 2147483646 w 252"/>
              <a:gd name="T101" fmla="*/ 2147483646 h 235"/>
              <a:gd name="T102" fmla="*/ 2147483646 w 252"/>
              <a:gd name="T103" fmla="*/ 2147483646 h 235"/>
              <a:gd name="T104" fmla="*/ 2147483646 w 252"/>
              <a:gd name="T105" fmla="*/ 2147483646 h 235"/>
              <a:gd name="T106" fmla="*/ 2147483646 w 252"/>
              <a:gd name="T107" fmla="*/ 2147483646 h 235"/>
              <a:gd name="T108" fmla="*/ 2147483646 w 252"/>
              <a:gd name="T109" fmla="*/ 2147483646 h 235"/>
              <a:gd name="T110" fmla="*/ 2147483646 w 252"/>
              <a:gd name="T111" fmla="*/ 2147483646 h 235"/>
              <a:gd name="T112" fmla="*/ 2147483646 w 252"/>
              <a:gd name="T113" fmla="*/ 2147483646 h 235"/>
              <a:gd name="T114" fmla="*/ 2147483646 w 252"/>
              <a:gd name="T115" fmla="*/ 2147483646 h 235"/>
              <a:gd name="T116" fmla="*/ 2147483646 w 252"/>
              <a:gd name="T117" fmla="*/ 2147483646 h 235"/>
              <a:gd name="T118" fmla="*/ 2147483646 w 252"/>
              <a:gd name="T119" fmla="*/ 2147483646 h 235"/>
              <a:gd name="T120" fmla="*/ 2147483646 w 252"/>
              <a:gd name="T121" fmla="*/ 2147483646 h 23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2"/>
              <a:gd name="T184" fmla="*/ 0 h 235"/>
              <a:gd name="T185" fmla="*/ 252 w 252"/>
              <a:gd name="T186" fmla="*/ 235 h 23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2" h="235">
                <a:moveTo>
                  <a:pt x="210" y="72"/>
                </a:moveTo>
                <a:lnTo>
                  <a:pt x="222" y="85"/>
                </a:lnTo>
                <a:lnTo>
                  <a:pt x="228" y="100"/>
                </a:lnTo>
                <a:lnTo>
                  <a:pt x="232" y="116"/>
                </a:lnTo>
                <a:lnTo>
                  <a:pt x="232" y="133"/>
                </a:lnTo>
                <a:lnTo>
                  <a:pt x="230" y="147"/>
                </a:lnTo>
                <a:lnTo>
                  <a:pt x="226" y="159"/>
                </a:lnTo>
                <a:lnTo>
                  <a:pt x="218" y="171"/>
                </a:lnTo>
                <a:lnTo>
                  <a:pt x="211" y="180"/>
                </a:lnTo>
                <a:lnTo>
                  <a:pt x="202" y="191"/>
                </a:lnTo>
                <a:lnTo>
                  <a:pt x="192" y="200"/>
                </a:lnTo>
                <a:lnTo>
                  <a:pt x="183" y="209"/>
                </a:lnTo>
                <a:lnTo>
                  <a:pt x="173" y="219"/>
                </a:lnTo>
                <a:lnTo>
                  <a:pt x="171" y="222"/>
                </a:lnTo>
                <a:lnTo>
                  <a:pt x="170" y="225"/>
                </a:lnTo>
                <a:lnTo>
                  <a:pt x="171" y="229"/>
                </a:lnTo>
                <a:lnTo>
                  <a:pt x="173" y="232"/>
                </a:lnTo>
                <a:lnTo>
                  <a:pt x="176" y="234"/>
                </a:lnTo>
                <a:lnTo>
                  <a:pt x="180" y="235"/>
                </a:lnTo>
                <a:lnTo>
                  <a:pt x="184" y="234"/>
                </a:lnTo>
                <a:lnTo>
                  <a:pt x="187" y="232"/>
                </a:lnTo>
                <a:lnTo>
                  <a:pt x="208" y="218"/>
                </a:lnTo>
                <a:lnTo>
                  <a:pt x="225" y="200"/>
                </a:lnTo>
                <a:lnTo>
                  <a:pt x="239" y="178"/>
                </a:lnTo>
                <a:lnTo>
                  <a:pt x="249" y="156"/>
                </a:lnTo>
                <a:lnTo>
                  <a:pt x="252" y="131"/>
                </a:lnTo>
                <a:lnTo>
                  <a:pt x="250" y="108"/>
                </a:lnTo>
                <a:lnTo>
                  <a:pt x="242" y="85"/>
                </a:lnTo>
                <a:lnTo>
                  <a:pt x="225" y="65"/>
                </a:lnTo>
                <a:lnTo>
                  <a:pt x="212" y="54"/>
                </a:lnTo>
                <a:lnTo>
                  <a:pt x="197" y="45"/>
                </a:lnTo>
                <a:lnTo>
                  <a:pt x="181" y="36"/>
                </a:lnTo>
                <a:lnTo>
                  <a:pt x="164" y="29"/>
                </a:lnTo>
                <a:lnTo>
                  <a:pt x="146" y="22"/>
                </a:lnTo>
                <a:lnTo>
                  <a:pt x="127" y="17"/>
                </a:lnTo>
                <a:lnTo>
                  <a:pt x="109" y="12"/>
                </a:lnTo>
                <a:lnTo>
                  <a:pt x="90" y="7"/>
                </a:lnTo>
                <a:lnTo>
                  <a:pt x="73" y="4"/>
                </a:lnTo>
                <a:lnTo>
                  <a:pt x="57" y="2"/>
                </a:lnTo>
                <a:lnTo>
                  <a:pt x="42" y="0"/>
                </a:lnTo>
                <a:lnTo>
                  <a:pt x="28" y="0"/>
                </a:lnTo>
                <a:lnTo>
                  <a:pt x="17" y="0"/>
                </a:lnTo>
                <a:lnTo>
                  <a:pt x="8" y="1"/>
                </a:lnTo>
                <a:lnTo>
                  <a:pt x="3" y="3"/>
                </a:lnTo>
                <a:lnTo>
                  <a:pt x="0" y="5"/>
                </a:lnTo>
                <a:lnTo>
                  <a:pt x="10" y="7"/>
                </a:lnTo>
                <a:lnTo>
                  <a:pt x="22" y="8"/>
                </a:lnTo>
                <a:lnTo>
                  <a:pt x="33" y="11"/>
                </a:lnTo>
                <a:lnTo>
                  <a:pt x="46" y="13"/>
                </a:lnTo>
                <a:lnTo>
                  <a:pt x="60" y="15"/>
                </a:lnTo>
                <a:lnTo>
                  <a:pt x="73" y="17"/>
                </a:lnTo>
                <a:lnTo>
                  <a:pt x="87" y="20"/>
                </a:lnTo>
                <a:lnTo>
                  <a:pt x="102" y="23"/>
                </a:lnTo>
                <a:lnTo>
                  <a:pt x="115" y="28"/>
                </a:lnTo>
                <a:lnTo>
                  <a:pt x="130" y="32"/>
                </a:lnTo>
                <a:lnTo>
                  <a:pt x="145" y="37"/>
                </a:lnTo>
                <a:lnTo>
                  <a:pt x="159" y="43"/>
                </a:lnTo>
                <a:lnTo>
                  <a:pt x="172" y="49"/>
                </a:lnTo>
                <a:lnTo>
                  <a:pt x="186" y="55"/>
                </a:lnTo>
                <a:lnTo>
                  <a:pt x="198" y="64"/>
                </a:lnTo>
                <a:lnTo>
                  <a:pt x="210" y="72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77" name="Freeform 303"/>
          <p:cNvSpPr>
            <a:spLocks/>
          </p:cNvSpPr>
          <p:nvPr/>
        </p:nvSpPr>
        <p:spPr bwMode="auto">
          <a:xfrm>
            <a:off x="9110664" y="5295900"/>
            <a:ext cx="20637" cy="50800"/>
          </a:xfrm>
          <a:custGeom>
            <a:avLst/>
            <a:gdLst>
              <a:gd name="T0" fmla="*/ 0 w 103"/>
              <a:gd name="T1" fmla="*/ 2147483646 h 220"/>
              <a:gd name="T2" fmla="*/ 0 w 103"/>
              <a:gd name="T3" fmla="*/ 2147483646 h 220"/>
              <a:gd name="T4" fmla="*/ 2147483646 w 103"/>
              <a:gd name="T5" fmla="*/ 2147483646 h 220"/>
              <a:gd name="T6" fmla="*/ 2147483646 w 103"/>
              <a:gd name="T7" fmla="*/ 2147483646 h 220"/>
              <a:gd name="T8" fmla="*/ 2147483646 w 103"/>
              <a:gd name="T9" fmla="*/ 2147483646 h 220"/>
              <a:gd name="T10" fmla="*/ 2147483646 w 103"/>
              <a:gd name="T11" fmla="*/ 2147483646 h 220"/>
              <a:gd name="T12" fmla="*/ 2147483646 w 103"/>
              <a:gd name="T13" fmla="*/ 2147483646 h 220"/>
              <a:gd name="T14" fmla="*/ 2147483646 w 103"/>
              <a:gd name="T15" fmla="*/ 2147483646 h 220"/>
              <a:gd name="T16" fmla="*/ 2147483646 w 103"/>
              <a:gd name="T17" fmla="*/ 2147483646 h 220"/>
              <a:gd name="T18" fmla="*/ 2147483646 w 103"/>
              <a:gd name="T19" fmla="*/ 2147483646 h 220"/>
              <a:gd name="T20" fmla="*/ 2147483646 w 103"/>
              <a:gd name="T21" fmla="*/ 2147483646 h 220"/>
              <a:gd name="T22" fmla="*/ 2147483646 w 103"/>
              <a:gd name="T23" fmla="*/ 2147483646 h 220"/>
              <a:gd name="T24" fmla="*/ 2147483646 w 103"/>
              <a:gd name="T25" fmla="*/ 2147483646 h 220"/>
              <a:gd name="T26" fmla="*/ 2147483646 w 103"/>
              <a:gd name="T27" fmla="*/ 2147483646 h 220"/>
              <a:gd name="T28" fmla="*/ 2147483646 w 103"/>
              <a:gd name="T29" fmla="*/ 2147483646 h 220"/>
              <a:gd name="T30" fmla="*/ 2147483646 w 103"/>
              <a:gd name="T31" fmla="*/ 2147483646 h 220"/>
              <a:gd name="T32" fmla="*/ 2147483646 w 103"/>
              <a:gd name="T33" fmla="*/ 2147483646 h 220"/>
              <a:gd name="T34" fmla="*/ 2147483646 w 103"/>
              <a:gd name="T35" fmla="*/ 2147483646 h 220"/>
              <a:gd name="T36" fmla="*/ 2147483646 w 103"/>
              <a:gd name="T37" fmla="*/ 2147483646 h 220"/>
              <a:gd name="T38" fmla="*/ 2147483646 w 103"/>
              <a:gd name="T39" fmla="*/ 2147483646 h 220"/>
              <a:gd name="T40" fmla="*/ 2147483646 w 103"/>
              <a:gd name="T41" fmla="*/ 2147483646 h 220"/>
              <a:gd name="T42" fmla="*/ 2147483646 w 103"/>
              <a:gd name="T43" fmla="*/ 2147483646 h 220"/>
              <a:gd name="T44" fmla="*/ 2147483646 w 103"/>
              <a:gd name="T45" fmla="*/ 2147483646 h 220"/>
              <a:gd name="T46" fmla="*/ 2147483646 w 103"/>
              <a:gd name="T47" fmla="*/ 2147483646 h 220"/>
              <a:gd name="T48" fmla="*/ 2147483646 w 103"/>
              <a:gd name="T49" fmla="*/ 2147483646 h 220"/>
              <a:gd name="T50" fmla="*/ 2147483646 w 103"/>
              <a:gd name="T51" fmla="*/ 2147483646 h 220"/>
              <a:gd name="T52" fmla="*/ 2147483646 w 103"/>
              <a:gd name="T53" fmla="*/ 2147483646 h 220"/>
              <a:gd name="T54" fmla="*/ 2147483646 w 103"/>
              <a:gd name="T55" fmla="*/ 2147483646 h 220"/>
              <a:gd name="T56" fmla="*/ 2147483646 w 103"/>
              <a:gd name="T57" fmla="*/ 2147483646 h 220"/>
              <a:gd name="T58" fmla="*/ 2147483646 w 103"/>
              <a:gd name="T59" fmla="*/ 2147483646 h 220"/>
              <a:gd name="T60" fmla="*/ 2147483646 w 103"/>
              <a:gd name="T61" fmla="*/ 2147483646 h 220"/>
              <a:gd name="T62" fmla="*/ 2147483646 w 103"/>
              <a:gd name="T63" fmla="*/ 2147483646 h 220"/>
              <a:gd name="T64" fmla="*/ 2147483646 w 103"/>
              <a:gd name="T65" fmla="*/ 0 h 220"/>
              <a:gd name="T66" fmla="*/ 2147483646 w 103"/>
              <a:gd name="T67" fmla="*/ 2147483646 h 220"/>
              <a:gd name="T68" fmla="*/ 2147483646 w 103"/>
              <a:gd name="T69" fmla="*/ 2147483646 h 220"/>
              <a:gd name="T70" fmla="*/ 2147483646 w 103"/>
              <a:gd name="T71" fmla="*/ 2147483646 h 220"/>
              <a:gd name="T72" fmla="*/ 2147483646 w 103"/>
              <a:gd name="T73" fmla="*/ 2147483646 h 220"/>
              <a:gd name="T74" fmla="*/ 2147483646 w 103"/>
              <a:gd name="T75" fmla="*/ 2147483646 h 220"/>
              <a:gd name="T76" fmla="*/ 2147483646 w 103"/>
              <a:gd name="T77" fmla="*/ 2147483646 h 220"/>
              <a:gd name="T78" fmla="*/ 2147483646 w 103"/>
              <a:gd name="T79" fmla="*/ 2147483646 h 220"/>
              <a:gd name="T80" fmla="*/ 0 w 103"/>
              <a:gd name="T81" fmla="*/ 2147483646 h 2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0"/>
              <a:gd name="T125" fmla="*/ 103 w 103"/>
              <a:gd name="T126" fmla="*/ 220 h 22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0">
                <a:moveTo>
                  <a:pt x="0" y="120"/>
                </a:moveTo>
                <a:lnTo>
                  <a:pt x="0" y="138"/>
                </a:lnTo>
                <a:lnTo>
                  <a:pt x="4" y="155"/>
                </a:lnTo>
                <a:lnTo>
                  <a:pt x="12" y="171"/>
                </a:lnTo>
                <a:lnTo>
                  <a:pt x="22" y="185"/>
                </a:lnTo>
                <a:lnTo>
                  <a:pt x="35" y="197"/>
                </a:lnTo>
                <a:lnTo>
                  <a:pt x="50" y="207"/>
                </a:lnTo>
                <a:lnTo>
                  <a:pt x="66" y="215"/>
                </a:lnTo>
                <a:lnTo>
                  <a:pt x="83" y="219"/>
                </a:lnTo>
                <a:lnTo>
                  <a:pt x="89" y="220"/>
                </a:lnTo>
                <a:lnTo>
                  <a:pt x="94" y="218"/>
                </a:lnTo>
                <a:lnTo>
                  <a:pt x="98" y="215"/>
                </a:lnTo>
                <a:lnTo>
                  <a:pt x="100" y="211"/>
                </a:lnTo>
                <a:lnTo>
                  <a:pt x="100" y="205"/>
                </a:lnTo>
                <a:lnTo>
                  <a:pt x="99" y="200"/>
                </a:lnTo>
                <a:lnTo>
                  <a:pt x="96" y="196"/>
                </a:lnTo>
                <a:lnTo>
                  <a:pt x="91" y="193"/>
                </a:lnTo>
                <a:lnTo>
                  <a:pt x="74" y="187"/>
                </a:lnTo>
                <a:lnTo>
                  <a:pt x="58" y="178"/>
                </a:lnTo>
                <a:lnTo>
                  <a:pt x="45" y="167"/>
                </a:lnTo>
                <a:lnTo>
                  <a:pt x="36" y="154"/>
                </a:lnTo>
                <a:lnTo>
                  <a:pt x="30" y="138"/>
                </a:lnTo>
                <a:lnTo>
                  <a:pt x="27" y="121"/>
                </a:lnTo>
                <a:lnTo>
                  <a:pt x="27" y="103"/>
                </a:lnTo>
                <a:lnTo>
                  <a:pt x="32" y="83"/>
                </a:lnTo>
                <a:lnTo>
                  <a:pt x="39" y="69"/>
                </a:lnTo>
                <a:lnTo>
                  <a:pt x="51" y="56"/>
                </a:lnTo>
                <a:lnTo>
                  <a:pt x="63" y="43"/>
                </a:lnTo>
                <a:lnTo>
                  <a:pt x="77" y="31"/>
                </a:lnTo>
                <a:lnTo>
                  <a:pt x="89" y="21"/>
                </a:lnTo>
                <a:lnTo>
                  <a:pt x="98" y="12"/>
                </a:lnTo>
                <a:lnTo>
                  <a:pt x="103" y="5"/>
                </a:lnTo>
                <a:lnTo>
                  <a:pt x="103" y="0"/>
                </a:lnTo>
                <a:lnTo>
                  <a:pt x="92" y="4"/>
                </a:lnTo>
                <a:lnTo>
                  <a:pt x="77" y="12"/>
                </a:lnTo>
                <a:lnTo>
                  <a:pt x="61" y="25"/>
                </a:lnTo>
                <a:lnTo>
                  <a:pt x="44" y="40"/>
                </a:lnTo>
                <a:lnTo>
                  <a:pt x="29" y="57"/>
                </a:lnTo>
                <a:lnTo>
                  <a:pt x="16" y="77"/>
                </a:lnTo>
                <a:lnTo>
                  <a:pt x="6" y="98"/>
                </a:lnTo>
                <a:lnTo>
                  <a:pt x="0" y="12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78" name="Freeform 304"/>
          <p:cNvSpPr>
            <a:spLocks/>
          </p:cNvSpPr>
          <p:nvPr/>
        </p:nvSpPr>
        <p:spPr bwMode="auto">
          <a:xfrm>
            <a:off x="9251950" y="5264150"/>
            <a:ext cx="44450" cy="65088"/>
          </a:xfrm>
          <a:custGeom>
            <a:avLst/>
            <a:gdLst>
              <a:gd name="T0" fmla="*/ 2147483646 w 220"/>
              <a:gd name="T1" fmla="*/ 2147483646 h 288"/>
              <a:gd name="T2" fmla="*/ 2147483646 w 220"/>
              <a:gd name="T3" fmla="*/ 2147483646 h 288"/>
              <a:gd name="T4" fmla="*/ 2147483646 w 220"/>
              <a:gd name="T5" fmla="*/ 2147483646 h 288"/>
              <a:gd name="T6" fmla="*/ 2147483646 w 220"/>
              <a:gd name="T7" fmla="*/ 2147483646 h 288"/>
              <a:gd name="T8" fmla="*/ 2147483646 w 220"/>
              <a:gd name="T9" fmla="*/ 2147483646 h 288"/>
              <a:gd name="T10" fmla="*/ 2147483646 w 220"/>
              <a:gd name="T11" fmla="*/ 2147483646 h 288"/>
              <a:gd name="T12" fmla="*/ 2147483646 w 220"/>
              <a:gd name="T13" fmla="*/ 2147483646 h 288"/>
              <a:gd name="T14" fmla="*/ 2147483646 w 220"/>
              <a:gd name="T15" fmla="*/ 2147483646 h 288"/>
              <a:gd name="T16" fmla="*/ 2147483646 w 220"/>
              <a:gd name="T17" fmla="*/ 2147483646 h 288"/>
              <a:gd name="T18" fmla="*/ 2147483646 w 220"/>
              <a:gd name="T19" fmla="*/ 2147483646 h 288"/>
              <a:gd name="T20" fmla="*/ 2147483646 w 220"/>
              <a:gd name="T21" fmla="*/ 2147483646 h 288"/>
              <a:gd name="T22" fmla="*/ 2147483646 w 220"/>
              <a:gd name="T23" fmla="*/ 2147483646 h 288"/>
              <a:gd name="T24" fmla="*/ 2147483646 w 220"/>
              <a:gd name="T25" fmla="*/ 2147483646 h 288"/>
              <a:gd name="T26" fmla="*/ 2147483646 w 220"/>
              <a:gd name="T27" fmla="*/ 2147483646 h 288"/>
              <a:gd name="T28" fmla="*/ 2147483646 w 220"/>
              <a:gd name="T29" fmla="*/ 2147483646 h 288"/>
              <a:gd name="T30" fmla="*/ 2147483646 w 220"/>
              <a:gd name="T31" fmla="*/ 2147483646 h 288"/>
              <a:gd name="T32" fmla="*/ 2147483646 w 220"/>
              <a:gd name="T33" fmla="*/ 2147483646 h 288"/>
              <a:gd name="T34" fmla="*/ 2147483646 w 220"/>
              <a:gd name="T35" fmla="*/ 2147483646 h 288"/>
              <a:gd name="T36" fmla="*/ 2147483646 w 220"/>
              <a:gd name="T37" fmla="*/ 2147483646 h 288"/>
              <a:gd name="T38" fmla="*/ 2147483646 w 220"/>
              <a:gd name="T39" fmla="*/ 2147483646 h 288"/>
              <a:gd name="T40" fmla="*/ 2147483646 w 220"/>
              <a:gd name="T41" fmla="*/ 2147483646 h 288"/>
              <a:gd name="T42" fmla="*/ 2147483646 w 220"/>
              <a:gd name="T43" fmla="*/ 2147483646 h 288"/>
              <a:gd name="T44" fmla="*/ 2147483646 w 220"/>
              <a:gd name="T45" fmla="*/ 2147483646 h 288"/>
              <a:gd name="T46" fmla="*/ 2147483646 w 220"/>
              <a:gd name="T47" fmla="*/ 2147483646 h 288"/>
              <a:gd name="T48" fmla="*/ 2147483646 w 220"/>
              <a:gd name="T49" fmla="*/ 2147483646 h 288"/>
              <a:gd name="T50" fmla="*/ 2147483646 w 220"/>
              <a:gd name="T51" fmla="*/ 2147483646 h 288"/>
              <a:gd name="T52" fmla="*/ 2147483646 w 220"/>
              <a:gd name="T53" fmla="*/ 2147483646 h 288"/>
              <a:gd name="T54" fmla="*/ 2147483646 w 220"/>
              <a:gd name="T55" fmla="*/ 2147483646 h 288"/>
              <a:gd name="T56" fmla="*/ 2147483646 w 220"/>
              <a:gd name="T57" fmla="*/ 2147483646 h 288"/>
              <a:gd name="T58" fmla="*/ 2147483646 w 220"/>
              <a:gd name="T59" fmla="*/ 0 h 288"/>
              <a:gd name="T60" fmla="*/ 2147483646 w 220"/>
              <a:gd name="T61" fmla="*/ 2147483646 h 288"/>
              <a:gd name="T62" fmla="*/ 2147483646 w 220"/>
              <a:gd name="T63" fmla="*/ 2147483646 h 288"/>
              <a:gd name="T64" fmla="*/ 2147483646 w 220"/>
              <a:gd name="T65" fmla="*/ 2147483646 h 288"/>
              <a:gd name="T66" fmla="*/ 2147483646 w 220"/>
              <a:gd name="T67" fmla="*/ 2147483646 h 288"/>
              <a:gd name="T68" fmla="*/ 2147483646 w 220"/>
              <a:gd name="T69" fmla="*/ 2147483646 h 288"/>
              <a:gd name="T70" fmla="*/ 2147483646 w 220"/>
              <a:gd name="T71" fmla="*/ 2147483646 h 288"/>
              <a:gd name="T72" fmla="*/ 2147483646 w 220"/>
              <a:gd name="T73" fmla="*/ 2147483646 h 288"/>
              <a:gd name="T74" fmla="*/ 2147483646 w 220"/>
              <a:gd name="T75" fmla="*/ 2147483646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0"/>
              <a:gd name="T115" fmla="*/ 0 h 288"/>
              <a:gd name="T116" fmla="*/ 220 w 220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0" h="288">
                <a:moveTo>
                  <a:pt x="179" y="108"/>
                </a:moveTo>
                <a:lnTo>
                  <a:pt x="186" y="115"/>
                </a:lnTo>
                <a:lnTo>
                  <a:pt x="191" y="124"/>
                </a:lnTo>
                <a:lnTo>
                  <a:pt x="196" y="133"/>
                </a:lnTo>
                <a:lnTo>
                  <a:pt x="200" y="143"/>
                </a:lnTo>
                <a:lnTo>
                  <a:pt x="202" y="153"/>
                </a:lnTo>
                <a:lnTo>
                  <a:pt x="201" y="163"/>
                </a:lnTo>
                <a:lnTo>
                  <a:pt x="199" y="174"/>
                </a:lnTo>
                <a:lnTo>
                  <a:pt x="193" y="184"/>
                </a:lnTo>
                <a:lnTo>
                  <a:pt x="186" y="194"/>
                </a:lnTo>
                <a:lnTo>
                  <a:pt x="178" y="204"/>
                </a:lnTo>
                <a:lnTo>
                  <a:pt x="168" y="213"/>
                </a:lnTo>
                <a:lnTo>
                  <a:pt x="159" y="221"/>
                </a:lnTo>
                <a:lnTo>
                  <a:pt x="148" y="229"/>
                </a:lnTo>
                <a:lnTo>
                  <a:pt x="138" y="237"/>
                </a:lnTo>
                <a:lnTo>
                  <a:pt x="127" y="246"/>
                </a:lnTo>
                <a:lnTo>
                  <a:pt x="118" y="255"/>
                </a:lnTo>
                <a:lnTo>
                  <a:pt x="115" y="258"/>
                </a:lnTo>
                <a:lnTo>
                  <a:pt x="112" y="263"/>
                </a:lnTo>
                <a:lnTo>
                  <a:pt x="110" y="267"/>
                </a:lnTo>
                <a:lnTo>
                  <a:pt x="108" y="271"/>
                </a:lnTo>
                <a:lnTo>
                  <a:pt x="107" y="276"/>
                </a:lnTo>
                <a:lnTo>
                  <a:pt x="107" y="280"/>
                </a:lnTo>
                <a:lnTo>
                  <a:pt x="109" y="284"/>
                </a:lnTo>
                <a:lnTo>
                  <a:pt x="112" y="287"/>
                </a:lnTo>
                <a:lnTo>
                  <a:pt x="117" y="288"/>
                </a:lnTo>
                <a:lnTo>
                  <a:pt x="121" y="288"/>
                </a:lnTo>
                <a:lnTo>
                  <a:pt x="124" y="287"/>
                </a:lnTo>
                <a:lnTo>
                  <a:pt x="127" y="284"/>
                </a:lnTo>
                <a:lnTo>
                  <a:pt x="138" y="271"/>
                </a:lnTo>
                <a:lnTo>
                  <a:pt x="149" y="261"/>
                </a:lnTo>
                <a:lnTo>
                  <a:pt x="161" y="250"/>
                </a:lnTo>
                <a:lnTo>
                  <a:pt x="173" y="239"/>
                </a:lnTo>
                <a:lnTo>
                  <a:pt x="185" y="229"/>
                </a:lnTo>
                <a:lnTo>
                  <a:pt x="196" y="217"/>
                </a:lnTo>
                <a:lnTo>
                  <a:pt x="206" y="204"/>
                </a:lnTo>
                <a:lnTo>
                  <a:pt x="213" y="190"/>
                </a:lnTo>
                <a:lnTo>
                  <a:pt x="219" y="173"/>
                </a:lnTo>
                <a:lnTo>
                  <a:pt x="220" y="157"/>
                </a:lnTo>
                <a:lnTo>
                  <a:pt x="218" y="141"/>
                </a:lnTo>
                <a:lnTo>
                  <a:pt x="212" y="125"/>
                </a:lnTo>
                <a:lnTo>
                  <a:pt x="204" y="111"/>
                </a:lnTo>
                <a:lnTo>
                  <a:pt x="194" y="97"/>
                </a:lnTo>
                <a:lnTo>
                  <a:pt x="182" y="86"/>
                </a:lnTo>
                <a:lnTo>
                  <a:pt x="168" y="77"/>
                </a:lnTo>
                <a:lnTo>
                  <a:pt x="158" y="70"/>
                </a:lnTo>
                <a:lnTo>
                  <a:pt x="146" y="64"/>
                </a:lnTo>
                <a:lnTo>
                  <a:pt x="134" y="56"/>
                </a:lnTo>
                <a:lnTo>
                  <a:pt x="122" y="50"/>
                </a:lnTo>
                <a:lnTo>
                  <a:pt x="109" y="43"/>
                </a:lnTo>
                <a:lnTo>
                  <a:pt x="96" y="36"/>
                </a:lnTo>
                <a:lnTo>
                  <a:pt x="83" y="29"/>
                </a:lnTo>
                <a:lnTo>
                  <a:pt x="70" y="22"/>
                </a:lnTo>
                <a:lnTo>
                  <a:pt x="59" y="17"/>
                </a:lnTo>
                <a:lnTo>
                  <a:pt x="47" y="12"/>
                </a:lnTo>
                <a:lnTo>
                  <a:pt x="36" y="7"/>
                </a:lnTo>
                <a:lnTo>
                  <a:pt x="26" y="4"/>
                </a:lnTo>
                <a:lnTo>
                  <a:pt x="18" y="1"/>
                </a:lnTo>
                <a:lnTo>
                  <a:pt x="10" y="0"/>
                </a:lnTo>
                <a:lnTo>
                  <a:pt x="4" y="0"/>
                </a:lnTo>
                <a:lnTo>
                  <a:pt x="0" y="2"/>
                </a:lnTo>
                <a:lnTo>
                  <a:pt x="9" y="7"/>
                </a:lnTo>
                <a:lnTo>
                  <a:pt x="20" y="13"/>
                </a:lnTo>
                <a:lnTo>
                  <a:pt x="31" y="18"/>
                </a:lnTo>
                <a:lnTo>
                  <a:pt x="42" y="23"/>
                </a:lnTo>
                <a:lnTo>
                  <a:pt x="54" y="29"/>
                </a:lnTo>
                <a:lnTo>
                  <a:pt x="65" y="34"/>
                </a:lnTo>
                <a:lnTo>
                  <a:pt x="77" y="40"/>
                </a:lnTo>
                <a:lnTo>
                  <a:pt x="88" y="47"/>
                </a:lnTo>
                <a:lnTo>
                  <a:pt x="101" y="53"/>
                </a:lnTo>
                <a:lnTo>
                  <a:pt x="112" y="60"/>
                </a:lnTo>
                <a:lnTo>
                  <a:pt x="124" y="66"/>
                </a:lnTo>
                <a:lnTo>
                  <a:pt x="136" y="74"/>
                </a:lnTo>
                <a:lnTo>
                  <a:pt x="147" y="82"/>
                </a:lnTo>
                <a:lnTo>
                  <a:pt x="158" y="90"/>
                </a:lnTo>
                <a:lnTo>
                  <a:pt x="168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79" name="Freeform 305"/>
          <p:cNvSpPr>
            <a:spLocks/>
          </p:cNvSpPr>
          <p:nvPr/>
        </p:nvSpPr>
        <p:spPr bwMode="auto">
          <a:xfrm>
            <a:off x="9209088" y="5364163"/>
            <a:ext cx="169862" cy="112712"/>
          </a:xfrm>
          <a:custGeom>
            <a:avLst/>
            <a:gdLst>
              <a:gd name="T0" fmla="*/ 2147483646 w 1070"/>
              <a:gd name="T1" fmla="*/ 0 h 844"/>
              <a:gd name="T2" fmla="*/ 2147483646 w 1070"/>
              <a:gd name="T3" fmla="*/ 2147483646 h 844"/>
              <a:gd name="T4" fmla="*/ 2147483646 w 1070"/>
              <a:gd name="T5" fmla="*/ 2147483646 h 844"/>
              <a:gd name="T6" fmla="*/ 0 w 1070"/>
              <a:gd name="T7" fmla="*/ 2147483646 h 844"/>
              <a:gd name="T8" fmla="*/ 2147483646 w 1070"/>
              <a:gd name="T9" fmla="*/ 0 h 8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"/>
              <a:gd name="T16" fmla="*/ 0 h 844"/>
              <a:gd name="T17" fmla="*/ 1070 w 1070"/>
              <a:gd name="T18" fmla="*/ 844 h 8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" h="844">
                <a:moveTo>
                  <a:pt x="141" y="0"/>
                </a:moveTo>
                <a:lnTo>
                  <a:pt x="1070" y="194"/>
                </a:lnTo>
                <a:lnTo>
                  <a:pt x="919" y="844"/>
                </a:lnTo>
                <a:lnTo>
                  <a:pt x="0" y="624"/>
                </a:lnTo>
                <a:lnTo>
                  <a:pt x="141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80" name="Freeform 306"/>
          <p:cNvSpPr>
            <a:spLocks/>
          </p:cNvSpPr>
          <p:nvPr/>
        </p:nvSpPr>
        <p:spPr bwMode="auto">
          <a:xfrm>
            <a:off x="9223376" y="5367338"/>
            <a:ext cx="130175" cy="44450"/>
          </a:xfrm>
          <a:custGeom>
            <a:avLst/>
            <a:gdLst>
              <a:gd name="T0" fmla="*/ 2147483646 w 819"/>
              <a:gd name="T1" fmla="*/ 0 h 333"/>
              <a:gd name="T2" fmla="*/ 2147483646 w 819"/>
              <a:gd name="T3" fmla="*/ 2147483646 h 333"/>
              <a:gd name="T4" fmla="*/ 2147483646 w 819"/>
              <a:gd name="T5" fmla="*/ 2147483646 h 333"/>
              <a:gd name="T6" fmla="*/ 0 w 819"/>
              <a:gd name="T7" fmla="*/ 2147483646 h 333"/>
              <a:gd name="T8" fmla="*/ 2147483646 w 819"/>
              <a:gd name="T9" fmla="*/ 0 h 3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9"/>
              <a:gd name="T16" fmla="*/ 0 h 333"/>
              <a:gd name="T17" fmla="*/ 819 w 819"/>
              <a:gd name="T18" fmla="*/ 333 h 3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9" h="333">
                <a:moveTo>
                  <a:pt x="97" y="0"/>
                </a:moveTo>
                <a:lnTo>
                  <a:pt x="819" y="139"/>
                </a:lnTo>
                <a:lnTo>
                  <a:pt x="172" y="98"/>
                </a:lnTo>
                <a:lnTo>
                  <a:pt x="0" y="333"/>
                </a:lnTo>
                <a:lnTo>
                  <a:pt x="9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81" name="Freeform 307"/>
          <p:cNvSpPr>
            <a:spLocks/>
          </p:cNvSpPr>
          <p:nvPr/>
        </p:nvSpPr>
        <p:spPr bwMode="auto">
          <a:xfrm>
            <a:off x="9191625" y="5499101"/>
            <a:ext cx="171450" cy="41275"/>
          </a:xfrm>
          <a:custGeom>
            <a:avLst/>
            <a:gdLst>
              <a:gd name="T0" fmla="*/ 2147483646 w 1083"/>
              <a:gd name="T1" fmla="*/ 0 h 306"/>
              <a:gd name="T2" fmla="*/ 2147483646 w 1083"/>
              <a:gd name="T3" fmla="*/ 2147483646 h 306"/>
              <a:gd name="T4" fmla="*/ 2147483646 w 1083"/>
              <a:gd name="T5" fmla="*/ 2147483646 h 306"/>
              <a:gd name="T6" fmla="*/ 0 w 1083"/>
              <a:gd name="T7" fmla="*/ 2147483646 h 306"/>
              <a:gd name="T8" fmla="*/ 2147483646 w 1083"/>
              <a:gd name="T9" fmla="*/ 0 h 3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3"/>
              <a:gd name="T16" fmla="*/ 0 h 306"/>
              <a:gd name="T17" fmla="*/ 1083 w 1083"/>
              <a:gd name="T18" fmla="*/ 306 h 3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3" h="306">
                <a:moveTo>
                  <a:pt x="34" y="0"/>
                </a:moveTo>
                <a:lnTo>
                  <a:pt x="1083" y="261"/>
                </a:lnTo>
                <a:lnTo>
                  <a:pt x="1055" y="306"/>
                </a:lnTo>
                <a:lnTo>
                  <a:pt x="0" y="28"/>
                </a:lnTo>
                <a:lnTo>
                  <a:pt x="34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82" name="Freeform 308"/>
          <p:cNvSpPr>
            <a:spLocks/>
          </p:cNvSpPr>
          <p:nvPr/>
        </p:nvSpPr>
        <p:spPr bwMode="auto">
          <a:xfrm>
            <a:off x="9175750" y="5511801"/>
            <a:ext cx="173038" cy="41275"/>
          </a:xfrm>
          <a:custGeom>
            <a:avLst/>
            <a:gdLst>
              <a:gd name="T0" fmla="*/ 2147483646 w 1088"/>
              <a:gd name="T1" fmla="*/ 0 h 311"/>
              <a:gd name="T2" fmla="*/ 2147483646 w 1088"/>
              <a:gd name="T3" fmla="*/ 2147483646 h 311"/>
              <a:gd name="T4" fmla="*/ 2147483646 w 1088"/>
              <a:gd name="T5" fmla="*/ 2147483646 h 311"/>
              <a:gd name="T6" fmla="*/ 0 w 1088"/>
              <a:gd name="T7" fmla="*/ 2147483646 h 311"/>
              <a:gd name="T8" fmla="*/ 2147483646 w 1088"/>
              <a:gd name="T9" fmla="*/ 0 h 3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8"/>
              <a:gd name="T16" fmla="*/ 0 h 311"/>
              <a:gd name="T17" fmla="*/ 1088 w 1088"/>
              <a:gd name="T18" fmla="*/ 311 h 3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8" h="311">
                <a:moveTo>
                  <a:pt x="39" y="0"/>
                </a:moveTo>
                <a:lnTo>
                  <a:pt x="1088" y="260"/>
                </a:lnTo>
                <a:lnTo>
                  <a:pt x="1055" y="311"/>
                </a:lnTo>
                <a:lnTo>
                  <a:pt x="0" y="34"/>
                </a:lnTo>
                <a:lnTo>
                  <a:pt x="39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83" name="Freeform 309"/>
          <p:cNvSpPr>
            <a:spLocks/>
          </p:cNvSpPr>
          <p:nvPr/>
        </p:nvSpPr>
        <p:spPr bwMode="auto">
          <a:xfrm>
            <a:off x="9202738" y="5549901"/>
            <a:ext cx="25400" cy="9525"/>
          </a:xfrm>
          <a:custGeom>
            <a:avLst/>
            <a:gdLst>
              <a:gd name="T0" fmla="*/ 2147483646 w 164"/>
              <a:gd name="T1" fmla="*/ 2147483646 h 72"/>
              <a:gd name="T2" fmla="*/ 2147483646 w 164"/>
              <a:gd name="T3" fmla="*/ 2147483646 h 72"/>
              <a:gd name="T4" fmla="*/ 2147483646 w 164"/>
              <a:gd name="T5" fmla="*/ 0 h 72"/>
              <a:gd name="T6" fmla="*/ 2147483646 w 164"/>
              <a:gd name="T7" fmla="*/ 0 h 72"/>
              <a:gd name="T8" fmla="*/ 2147483646 w 164"/>
              <a:gd name="T9" fmla="*/ 2147483646 h 72"/>
              <a:gd name="T10" fmla="*/ 2147483646 w 164"/>
              <a:gd name="T11" fmla="*/ 2147483646 h 72"/>
              <a:gd name="T12" fmla="*/ 2147483646 w 164"/>
              <a:gd name="T13" fmla="*/ 2147483646 h 72"/>
              <a:gd name="T14" fmla="*/ 2147483646 w 164"/>
              <a:gd name="T15" fmla="*/ 2147483646 h 72"/>
              <a:gd name="T16" fmla="*/ 2147483646 w 164"/>
              <a:gd name="T17" fmla="*/ 2147483646 h 72"/>
              <a:gd name="T18" fmla="*/ 2147483646 w 164"/>
              <a:gd name="T19" fmla="*/ 2147483646 h 72"/>
              <a:gd name="T20" fmla="*/ 2147483646 w 164"/>
              <a:gd name="T21" fmla="*/ 2147483646 h 72"/>
              <a:gd name="T22" fmla="*/ 2147483646 w 164"/>
              <a:gd name="T23" fmla="*/ 2147483646 h 72"/>
              <a:gd name="T24" fmla="*/ 2147483646 w 164"/>
              <a:gd name="T25" fmla="*/ 2147483646 h 72"/>
              <a:gd name="T26" fmla="*/ 2147483646 w 164"/>
              <a:gd name="T27" fmla="*/ 2147483646 h 72"/>
              <a:gd name="T28" fmla="*/ 2147483646 w 164"/>
              <a:gd name="T29" fmla="*/ 2147483646 h 72"/>
              <a:gd name="T30" fmla="*/ 2147483646 w 164"/>
              <a:gd name="T31" fmla="*/ 2147483646 h 72"/>
              <a:gd name="T32" fmla="*/ 2147483646 w 164"/>
              <a:gd name="T33" fmla="*/ 2147483646 h 72"/>
              <a:gd name="T34" fmla="*/ 2147483646 w 164"/>
              <a:gd name="T35" fmla="*/ 2147483646 h 72"/>
              <a:gd name="T36" fmla="*/ 2147483646 w 164"/>
              <a:gd name="T37" fmla="*/ 2147483646 h 72"/>
              <a:gd name="T38" fmla="*/ 2147483646 w 164"/>
              <a:gd name="T39" fmla="*/ 2147483646 h 72"/>
              <a:gd name="T40" fmla="*/ 2147483646 w 164"/>
              <a:gd name="T41" fmla="*/ 2147483646 h 72"/>
              <a:gd name="T42" fmla="*/ 2147483646 w 164"/>
              <a:gd name="T43" fmla="*/ 2147483646 h 72"/>
              <a:gd name="T44" fmla="*/ 2147483646 w 164"/>
              <a:gd name="T45" fmla="*/ 2147483646 h 72"/>
              <a:gd name="T46" fmla="*/ 2147483646 w 164"/>
              <a:gd name="T47" fmla="*/ 2147483646 h 72"/>
              <a:gd name="T48" fmla="*/ 2147483646 w 164"/>
              <a:gd name="T49" fmla="*/ 2147483646 h 72"/>
              <a:gd name="T50" fmla="*/ 2147483646 w 164"/>
              <a:gd name="T51" fmla="*/ 2147483646 h 72"/>
              <a:gd name="T52" fmla="*/ 2147483646 w 164"/>
              <a:gd name="T53" fmla="*/ 2147483646 h 72"/>
              <a:gd name="T54" fmla="*/ 2147483646 w 164"/>
              <a:gd name="T55" fmla="*/ 2147483646 h 72"/>
              <a:gd name="T56" fmla="*/ 2147483646 w 164"/>
              <a:gd name="T57" fmla="*/ 2147483646 h 72"/>
              <a:gd name="T58" fmla="*/ 0 w 164"/>
              <a:gd name="T59" fmla="*/ 2147483646 h 72"/>
              <a:gd name="T60" fmla="*/ 0 w 164"/>
              <a:gd name="T61" fmla="*/ 2147483646 h 72"/>
              <a:gd name="T62" fmla="*/ 2147483646 w 164"/>
              <a:gd name="T63" fmla="*/ 2147483646 h 72"/>
              <a:gd name="T64" fmla="*/ 2147483646 w 164"/>
              <a:gd name="T65" fmla="*/ 2147483646 h 7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64"/>
              <a:gd name="T100" fmla="*/ 0 h 72"/>
              <a:gd name="T101" fmla="*/ 164 w 164"/>
              <a:gd name="T102" fmla="*/ 72 h 7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64" h="72">
                <a:moveTo>
                  <a:pt x="16" y="1"/>
                </a:moveTo>
                <a:lnTo>
                  <a:pt x="21" y="1"/>
                </a:lnTo>
                <a:lnTo>
                  <a:pt x="35" y="0"/>
                </a:lnTo>
                <a:lnTo>
                  <a:pt x="54" y="0"/>
                </a:lnTo>
                <a:lnTo>
                  <a:pt x="78" y="2"/>
                </a:lnTo>
                <a:lnTo>
                  <a:pt x="104" y="7"/>
                </a:lnTo>
                <a:lnTo>
                  <a:pt x="128" y="17"/>
                </a:lnTo>
                <a:lnTo>
                  <a:pt x="149" y="31"/>
                </a:lnTo>
                <a:lnTo>
                  <a:pt x="164" y="51"/>
                </a:lnTo>
                <a:lnTo>
                  <a:pt x="164" y="52"/>
                </a:lnTo>
                <a:lnTo>
                  <a:pt x="164" y="57"/>
                </a:lnTo>
                <a:lnTo>
                  <a:pt x="163" y="62"/>
                </a:lnTo>
                <a:lnTo>
                  <a:pt x="161" y="67"/>
                </a:lnTo>
                <a:lnTo>
                  <a:pt x="156" y="71"/>
                </a:lnTo>
                <a:lnTo>
                  <a:pt x="149" y="72"/>
                </a:lnTo>
                <a:lnTo>
                  <a:pt x="138" y="71"/>
                </a:lnTo>
                <a:lnTo>
                  <a:pt x="124" y="65"/>
                </a:lnTo>
                <a:lnTo>
                  <a:pt x="124" y="63"/>
                </a:lnTo>
                <a:lnTo>
                  <a:pt x="123" y="59"/>
                </a:lnTo>
                <a:lnTo>
                  <a:pt x="120" y="52"/>
                </a:lnTo>
                <a:lnTo>
                  <a:pt x="113" y="45"/>
                </a:lnTo>
                <a:lnTo>
                  <a:pt x="100" y="38"/>
                </a:lnTo>
                <a:lnTo>
                  <a:pt x="81" y="32"/>
                </a:lnTo>
                <a:lnTo>
                  <a:pt x="55" y="29"/>
                </a:lnTo>
                <a:lnTo>
                  <a:pt x="20" y="29"/>
                </a:lnTo>
                <a:lnTo>
                  <a:pt x="18" y="29"/>
                </a:lnTo>
                <a:lnTo>
                  <a:pt x="14" y="27"/>
                </a:lnTo>
                <a:lnTo>
                  <a:pt x="9" y="25"/>
                </a:lnTo>
                <a:lnTo>
                  <a:pt x="4" y="22"/>
                </a:lnTo>
                <a:lnTo>
                  <a:pt x="0" y="18"/>
                </a:lnTo>
                <a:lnTo>
                  <a:pt x="0" y="14"/>
                </a:lnTo>
                <a:lnTo>
                  <a:pt x="5" y="7"/>
                </a:lnTo>
                <a:lnTo>
                  <a:pt x="16" y="1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84" name="Freeform 310"/>
          <p:cNvSpPr>
            <a:spLocks/>
          </p:cNvSpPr>
          <p:nvPr/>
        </p:nvSpPr>
        <p:spPr bwMode="auto">
          <a:xfrm>
            <a:off x="9207501" y="5481639"/>
            <a:ext cx="23813" cy="14287"/>
          </a:xfrm>
          <a:custGeom>
            <a:avLst/>
            <a:gdLst>
              <a:gd name="T0" fmla="*/ 2147483646 w 146"/>
              <a:gd name="T1" fmla="*/ 0 h 109"/>
              <a:gd name="T2" fmla="*/ 2147483646 w 146"/>
              <a:gd name="T3" fmla="*/ 0 h 109"/>
              <a:gd name="T4" fmla="*/ 2147483646 w 146"/>
              <a:gd name="T5" fmla="*/ 2147483646 h 109"/>
              <a:gd name="T6" fmla="*/ 2147483646 w 146"/>
              <a:gd name="T7" fmla="*/ 2147483646 h 109"/>
              <a:gd name="T8" fmla="*/ 2147483646 w 146"/>
              <a:gd name="T9" fmla="*/ 2147483646 h 109"/>
              <a:gd name="T10" fmla="*/ 2147483646 w 146"/>
              <a:gd name="T11" fmla="*/ 2147483646 h 109"/>
              <a:gd name="T12" fmla="*/ 2147483646 w 146"/>
              <a:gd name="T13" fmla="*/ 2147483646 h 109"/>
              <a:gd name="T14" fmla="*/ 0 w 146"/>
              <a:gd name="T15" fmla="*/ 2147483646 h 109"/>
              <a:gd name="T16" fmla="*/ 2147483646 w 146"/>
              <a:gd name="T17" fmla="*/ 2147483646 h 109"/>
              <a:gd name="T18" fmla="*/ 2147483646 w 146"/>
              <a:gd name="T19" fmla="*/ 2147483646 h 109"/>
              <a:gd name="T20" fmla="*/ 2147483646 w 146"/>
              <a:gd name="T21" fmla="*/ 2147483646 h 109"/>
              <a:gd name="T22" fmla="*/ 2147483646 w 146"/>
              <a:gd name="T23" fmla="*/ 2147483646 h 109"/>
              <a:gd name="T24" fmla="*/ 2147483646 w 146"/>
              <a:gd name="T25" fmla="*/ 2147483646 h 109"/>
              <a:gd name="T26" fmla="*/ 2147483646 w 146"/>
              <a:gd name="T27" fmla="*/ 2147483646 h 109"/>
              <a:gd name="T28" fmla="*/ 2147483646 w 146"/>
              <a:gd name="T29" fmla="*/ 2147483646 h 109"/>
              <a:gd name="T30" fmla="*/ 2147483646 w 146"/>
              <a:gd name="T31" fmla="*/ 2147483646 h 109"/>
              <a:gd name="T32" fmla="*/ 2147483646 w 146"/>
              <a:gd name="T33" fmla="*/ 2147483646 h 109"/>
              <a:gd name="T34" fmla="*/ 2147483646 w 146"/>
              <a:gd name="T35" fmla="*/ 2147483646 h 109"/>
              <a:gd name="T36" fmla="*/ 2147483646 w 146"/>
              <a:gd name="T37" fmla="*/ 0 h 10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9"/>
              <a:gd name="T59" fmla="*/ 146 w 146"/>
              <a:gd name="T60" fmla="*/ 109 h 10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9">
                <a:moveTo>
                  <a:pt x="45" y="0"/>
                </a:moveTo>
                <a:lnTo>
                  <a:pt x="42" y="0"/>
                </a:lnTo>
                <a:lnTo>
                  <a:pt x="35" y="3"/>
                </a:lnTo>
                <a:lnTo>
                  <a:pt x="26" y="7"/>
                </a:lnTo>
                <a:lnTo>
                  <a:pt x="15" y="14"/>
                </a:lnTo>
                <a:lnTo>
                  <a:pt x="6" y="24"/>
                </a:lnTo>
                <a:lnTo>
                  <a:pt x="1" y="39"/>
                </a:lnTo>
                <a:lnTo>
                  <a:pt x="0" y="59"/>
                </a:lnTo>
                <a:lnTo>
                  <a:pt x="6" y="85"/>
                </a:lnTo>
                <a:lnTo>
                  <a:pt x="85" y="109"/>
                </a:lnTo>
                <a:lnTo>
                  <a:pt x="84" y="104"/>
                </a:lnTo>
                <a:lnTo>
                  <a:pt x="84" y="93"/>
                </a:lnTo>
                <a:lnTo>
                  <a:pt x="84" y="76"/>
                </a:lnTo>
                <a:lnTo>
                  <a:pt x="87" y="58"/>
                </a:lnTo>
                <a:lnTo>
                  <a:pt x="93" y="40"/>
                </a:lnTo>
                <a:lnTo>
                  <a:pt x="104" y="27"/>
                </a:lnTo>
                <a:lnTo>
                  <a:pt x="121" y="20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85" name="Freeform 311"/>
          <p:cNvSpPr>
            <a:spLocks/>
          </p:cNvSpPr>
          <p:nvPr/>
        </p:nvSpPr>
        <p:spPr bwMode="auto">
          <a:xfrm>
            <a:off x="9339263" y="5507039"/>
            <a:ext cx="23812" cy="14287"/>
          </a:xfrm>
          <a:custGeom>
            <a:avLst/>
            <a:gdLst>
              <a:gd name="T0" fmla="*/ 2147483646 w 146"/>
              <a:gd name="T1" fmla="*/ 0 h 107"/>
              <a:gd name="T2" fmla="*/ 2147483646 w 146"/>
              <a:gd name="T3" fmla="*/ 0 h 107"/>
              <a:gd name="T4" fmla="*/ 2147483646 w 146"/>
              <a:gd name="T5" fmla="*/ 2147483646 h 107"/>
              <a:gd name="T6" fmla="*/ 2147483646 w 146"/>
              <a:gd name="T7" fmla="*/ 2147483646 h 107"/>
              <a:gd name="T8" fmla="*/ 2147483646 w 146"/>
              <a:gd name="T9" fmla="*/ 2147483646 h 107"/>
              <a:gd name="T10" fmla="*/ 2147483646 w 146"/>
              <a:gd name="T11" fmla="*/ 2147483646 h 107"/>
              <a:gd name="T12" fmla="*/ 0 w 146"/>
              <a:gd name="T13" fmla="*/ 2147483646 h 107"/>
              <a:gd name="T14" fmla="*/ 0 w 146"/>
              <a:gd name="T15" fmla="*/ 2147483646 h 107"/>
              <a:gd name="T16" fmla="*/ 2147483646 w 146"/>
              <a:gd name="T17" fmla="*/ 2147483646 h 107"/>
              <a:gd name="T18" fmla="*/ 2147483646 w 146"/>
              <a:gd name="T19" fmla="*/ 2147483646 h 107"/>
              <a:gd name="T20" fmla="*/ 2147483646 w 146"/>
              <a:gd name="T21" fmla="*/ 2147483646 h 107"/>
              <a:gd name="T22" fmla="*/ 2147483646 w 146"/>
              <a:gd name="T23" fmla="*/ 2147483646 h 107"/>
              <a:gd name="T24" fmla="*/ 2147483646 w 146"/>
              <a:gd name="T25" fmla="*/ 2147483646 h 107"/>
              <a:gd name="T26" fmla="*/ 2147483646 w 146"/>
              <a:gd name="T27" fmla="*/ 2147483646 h 107"/>
              <a:gd name="T28" fmla="*/ 2147483646 w 146"/>
              <a:gd name="T29" fmla="*/ 2147483646 h 107"/>
              <a:gd name="T30" fmla="*/ 2147483646 w 146"/>
              <a:gd name="T31" fmla="*/ 2147483646 h 107"/>
              <a:gd name="T32" fmla="*/ 2147483646 w 146"/>
              <a:gd name="T33" fmla="*/ 2147483646 h 107"/>
              <a:gd name="T34" fmla="*/ 2147483646 w 146"/>
              <a:gd name="T35" fmla="*/ 2147483646 h 107"/>
              <a:gd name="T36" fmla="*/ 2147483646 w 146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7"/>
              <a:gd name="T59" fmla="*/ 146 w 146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7">
                <a:moveTo>
                  <a:pt x="45" y="0"/>
                </a:moveTo>
                <a:lnTo>
                  <a:pt x="42" y="0"/>
                </a:lnTo>
                <a:lnTo>
                  <a:pt x="35" y="2"/>
                </a:lnTo>
                <a:lnTo>
                  <a:pt x="25" y="6"/>
                </a:lnTo>
                <a:lnTo>
                  <a:pt x="15" y="12"/>
                </a:lnTo>
                <a:lnTo>
                  <a:pt x="6" y="23"/>
                </a:lnTo>
                <a:lnTo>
                  <a:pt x="0" y="38"/>
                </a:lnTo>
                <a:lnTo>
                  <a:pt x="0" y="58"/>
                </a:lnTo>
                <a:lnTo>
                  <a:pt x="6" y="85"/>
                </a:lnTo>
                <a:lnTo>
                  <a:pt x="84" y="107"/>
                </a:lnTo>
                <a:lnTo>
                  <a:pt x="83" y="103"/>
                </a:lnTo>
                <a:lnTo>
                  <a:pt x="83" y="91"/>
                </a:lnTo>
                <a:lnTo>
                  <a:pt x="83" y="75"/>
                </a:lnTo>
                <a:lnTo>
                  <a:pt x="86" y="56"/>
                </a:lnTo>
                <a:lnTo>
                  <a:pt x="92" y="40"/>
                </a:lnTo>
                <a:lnTo>
                  <a:pt x="103" y="27"/>
                </a:lnTo>
                <a:lnTo>
                  <a:pt x="121" y="19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86" name="Freeform 312"/>
          <p:cNvSpPr>
            <a:spLocks/>
          </p:cNvSpPr>
          <p:nvPr/>
        </p:nvSpPr>
        <p:spPr bwMode="auto">
          <a:xfrm>
            <a:off x="9232901" y="5484813"/>
            <a:ext cx="100013" cy="25400"/>
          </a:xfrm>
          <a:custGeom>
            <a:avLst/>
            <a:gdLst>
              <a:gd name="T0" fmla="*/ 0 w 629"/>
              <a:gd name="T1" fmla="*/ 2147483646 h 182"/>
              <a:gd name="T2" fmla="*/ 2147483646 w 629"/>
              <a:gd name="T3" fmla="*/ 2147483646 h 182"/>
              <a:gd name="T4" fmla="*/ 2147483646 w 629"/>
              <a:gd name="T5" fmla="*/ 2147483646 h 182"/>
              <a:gd name="T6" fmla="*/ 2147483646 w 629"/>
              <a:gd name="T7" fmla="*/ 0 h 182"/>
              <a:gd name="T8" fmla="*/ 0 w 629"/>
              <a:gd name="T9" fmla="*/ 2147483646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9"/>
              <a:gd name="T16" fmla="*/ 0 h 182"/>
              <a:gd name="T17" fmla="*/ 629 w 629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9" h="182">
                <a:moveTo>
                  <a:pt x="0" y="40"/>
                </a:moveTo>
                <a:lnTo>
                  <a:pt x="601" y="182"/>
                </a:lnTo>
                <a:lnTo>
                  <a:pt x="629" y="142"/>
                </a:lnTo>
                <a:lnTo>
                  <a:pt x="29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87" name="Freeform 313"/>
          <p:cNvSpPr>
            <a:spLocks/>
          </p:cNvSpPr>
          <p:nvPr/>
        </p:nvSpPr>
        <p:spPr bwMode="auto">
          <a:xfrm>
            <a:off x="9232900" y="5495926"/>
            <a:ext cx="95250" cy="22225"/>
          </a:xfrm>
          <a:custGeom>
            <a:avLst/>
            <a:gdLst>
              <a:gd name="T0" fmla="*/ 0 w 606"/>
              <a:gd name="T1" fmla="*/ 2147483646 h 170"/>
              <a:gd name="T2" fmla="*/ 2147483646 w 606"/>
              <a:gd name="T3" fmla="*/ 2147483646 h 170"/>
              <a:gd name="T4" fmla="*/ 2147483646 w 606"/>
              <a:gd name="T5" fmla="*/ 2147483646 h 170"/>
              <a:gd name="T6" fmla="*/ 2147483646 w 606"/>
              <a:gd name="T7" fmla="*/ 0 h 170"/>
              <a:gd name="T8" fmla="*/ 0 w 606"/>
              <a:gd name="T9" fmla="*/ 2147483646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88" name="Freeform 314"/>
          <p:cNvSpPr>
            <a:spLocks/>
          </p:cNvSpPr>
          <p:nvPr/>
        </p:nvSpPr>
        <p:spPr bwMode="auto">
          <a:xfrm>
            <a:off x="9232900" y="5480051"/>
            <a:ext cx="95250" cy="22225"/>
          </a:xfrm>
          <a:custGeom>
            <a:avLst/>
            <a:gdLst>
              <a:gd name="T0" fmla="*/ 0 w 606"/>
              <a:gd name="T1" fmla="*/ 2147483646 h 170"/>
              <a:gd name="T2" fmla="*/ 2147483646 w 606"/>
              <a:gd name="T3" fmla="*/ 2147483646 h 170"/>
              <a:gd name="T4" fmla="*/ 2147483646 w 606"/>
              <a:gd name="T5" fmla="*/ 2147483646 h 170"/>
              <a:gd name="T6" fmla="*/ 2147483646 w 606"/>
              <a:gd name="T7" fmla="*/ 0 h 170"/>
              <a:gd name="T8" fmla="*/ 0 w 606"/>
              <a:gd name="T9" fmla="*/ 2147483646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89" name="AutoShape 315"/>
          <p:cNvSpPr>
            <a:spLocks noChangeAspect="1" noChangeArrowheads="1" noTextEdit="1"/>
          </p:cNvSpPr>
          <p:nvPr/>
        </p:nvSpPr>
        <p:spPr bwMode="auto">
          <a:xfrm>
            <a:off x="8691563" y="5364163"/>
            <a:ext cx="233362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90" name="Freeform 316"/>
          <p:cNvSpPr>
            <a:spLocks/>
          </p:cNvSpPr>
          <p:nvPr/>
        </p:nvSpPr>
        <p:spPr bwMode="auto">
          <a:xfrm>
            <a:off x="8693151" y="5364163"/>
            <a:ext cx="231775" cy="252412"/>
          </a:xfrm>
          <a:custGeom>
            <a:avLst/>
            <a:gdLst>
              <a:gd name="T0" fmla="*/ 2147483646 w 1894"/>
              <a:gd name="T1" fmla="*/ 0 h 1904"/>
              <a:gd name="T2" fmla="*/ 2147483646 w 1894"/>
              <a:gd name="T3" fmla="*/ 0 h 1904"/>
              <a:gd name="T4" fmla="*/ 2147483646 w 1894"/>
              <a:gd name="T5" fmla="*/ 2147483646 h 1904"/>
              <a:gd name="T6" fmla="*/ 2147483646 w 1894"/>
              <a:gd name="T7" fmla="*/ 2147483646 h 1904"/>
              <a:gd name="T8" fmla="*/ 2147483646 w 1894"/>
              <a:gd name="T9" fmla="*/ 2147483646 h 1904"/>
              <a:gd name="T10" fmla="*/ 2147483646 w 1894"/>
              <a:gd name="T11" fmla="*/ 2147483646 h 1904"/>
              <a:gd name="T12" fmla="*/ 2147483646 w 1894"/>
              <a:gd name="T13" fmla="*/ 2147483646 h 1904"/>
              <a:gd name="T14" fmla="*/ 2147483646 w 1894"/>
              <a:gd name="T15" fmla="*/ 2147483646 h 1904"/>
              <a:gd name="T16" fmla="*/ 2147483646 w 1894"/>
              <a:gd name="T17" fmla="*/ 2147483646 h 1904"/>
              <a:gd name="T18" fmla="*/ 2147483646 w 1894"/>
              <a:gd name="T19" fmla="*/ 2147483646 h 1904"/>
              <a:gd name="T20" fmla="*/ 2147483646 w 1894"/>
              <a:gd name="T21" fmla="*/ 2147483646 h 1904"/>
              <a:gd name="T22" fmla="*/ 2147483646 w 1894"/>
              <a:gd name="T23" fmla="*/ 2147483646 h 1904"/>
              <a:gd name="T24" fmla="*/ 2147483646 w 1894"/>
              <a:gd name="T25" fmla="*/ 2147483646 h 1904"/>
              <a:gd name="T26" fmla="*/ 2147483646 w 1894"/>
              <a:gd name="T27" fmla="*/ 2147483646 h 1904"/>
              <a:gd name="T28" fmla="*/ 2147483646 w 1894"/>
              <a:gd name="T29" fmla="*/ 2147483646 h 1904"/>
              <a:gd name="T30" fmla="*/ 2147483646 w 1894"/>
              <a:gd name="T31" fmla="*/ 2147483646 h 1904"/>
              <a:gd name="T32" fmla="*/ 2147483646 w 1894"/>
              <a:gd name="T33" fmla="*/ 2147483646 h 1904"/>
              <a:gd name="T34" fmla="*/ 2147483646 w 1894"/>
              <a:gd name="T35" fmla="*/ 2147483646 h 1904"/>
              <a:gd name="T36" fmla="*/ 2147483646 w 1894"/>
              <a:gd name="T37" fmla="*/ 2147483646 h 1904"/>
              <a:gd name="T38" fmla="*/ 2147483646 w 1894"/>
              <a:gd name="T39" fmla="*/ 2147483646 h 1904"/>
              <a:gd name="T40" fmla="*/ 2147483646 w 1894"/>
              <a:gd name="T41" fmla="*/ 2147483646 h 1904"/>
              <a:gd name="T42" fmla="*/ 2147483646 w 1894"/>
              <a:gd name="T43" fmla="*/ 2147483646 h 1904"/>
              <a:gd name="T44" fmla="*/ 2147483646 w 1894"/>
              <a:gd name="T45" fmla="*/ 2147483646 h 1904"/>
              <a:gd name="T46" fmla="*/ 2147483646 w 1894"/>
              <a:gd name="T47" fmla="*/ 2147483646 h 1904"/>
              <a:gd name="T48" fmla="*/ 2147483646 w 1894"/>
              <a:gd name="T49" fmla="*/ 2147483646 h 1904"/>
              <a:gd name="T50" fmla="*/ 2147483646 w 1894"/>
              <a:gd name="T51" fmla="*/ 2147483646 h 1904"/>
              <a:gd name="T52" fmla="*/ 2147483646 w 1894"/>
              <a:gd name="T53" fmla="*/ 2147483646 h 1904"/>
              <a:gd name="T54" fmla="*/ 2147483646 w 1894"/>
              <a:gd name="T55" fmla="*/ 2147483646 h 1904"/>
              <a:gd name="T56" fmla="*/ 2147483646 w 1894"/>
              <a:gd name="T57" fmla="*/ 2147483646 h 1904"/>
              <a:gd name="T58" fmla="*/ 2147483646 w 1894"/>
              <a:gd name="T59" fmla="*/ 2147483646 h 1904"/>
              <a:gd name="T60" fmla="*/ 2147483646 w 1894"/>
              <a:gd name="T61" fmla="*/ 2147483646 h 1904"/>
              <a:gd name="T62" fmla="*/ 2147483646 w 1894"/>
              <a:gd name="T63" fmla="*/ 2147483646 h 1904"/>
              <a:gd name="T64" fmla="*/ 2147483646 w 1894"/>
              <a:gd name="T65" fmla="*/ 2147483646 h 1904"/>
              <a:gd name="T66" fmla="*/ 2147483646 w 1894"/>
              <a:gd name="T67" fmla="*/ 2147483646 h 1904"/>
              <a:gd name="T68" fmla="*/ 2147483646 w 1894"/>
              <a:gd name="T69" fmla="*/ 2147483646 h 1904"/>
              <a:gd name="T70" fmla="*/ 2147483646 w 1894"/>
              <a:gd name="T71" fmla="*/ 2147483646 h 1904"/>
              <a:gd name="T72" fmla="*/ 2147483646 w 1894"/>
              <a:gd name="T73" fmla="*/ 2147483646 h 1904"/>
              <a:gd name="T74" fmla="*/ 2147483646 w 1894"/>
              <a:gd name="T75" fmla="*/ 2147483646 h 1904"/>
              <a:gd name="T76" fmla="*/ 2147483646 w 1894"/>
              <a:gd name="T77" fmla="*/ 2147483646 h 1904"/>
              <a:gd name="T78" fmla="*/ 2147483646 w 1894"/>
              <a:gd name="T79" fmla="*/ 2147483646 h 1904"/>
              <a:gd name="T80" fmla="*/ 0 w 1894"/>
              <a:gd name="T81" fmla="*/ 2147483646 h 1904"/>
              <a:gd name="T82" fmla="*/ 2147483646 w 1894"/>
              <a:gd name="T83" fmla="*/ 2147483646 h 1904"/>
              <a:gd name="T84" fmla="*/ 2147483646 w 1894"/>
              <a:gd name="T85" fmla="*/ 2147483646 h 1904"/>
              <a:gd name="T86" fmla="*/ 2147483646 w 1894"/>
              <a:gd name="T87" fmla="*/ 2147483646 h 1904"/>
              <a:gd name="T88" fmla="*/ 2147483646 w 1894"/>
              <a:gd name="T89" fmla="*/ 2147483646 h 1904"/>
              <a:gd name="T90" fmla="*/ 2147483646 w 1894"/>
              <a:gd name="T91" fmla="*/ 2147483646 h 1904"/>
              <a:gd name="T92" fmla="*/ 2147483646 w 1894"/>
              <a:gd name="T93" fmla="*/ 2147483646 h 190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894"/>
              <a:gd name="T142" fmla="*/ 0 h 1904"/>
              <a:gd name="T143" fmla="*/ 1894 w 1894"/>
              <a:gd name="T144" fmla="*/ 1904 h 190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894" h="1904">
                <a:moveTo>
                  <a:pt x="651" y="0"/>
                </a:moveTo>
                <a:lnTo>
                  <a:pt x="653" y="0"/>
                </a:lnTo>
                <a:lnTo>
                  <a:pt x="659" y="0"/>
                </a:lnTo>
                <a:lnTo>
                  <a:pt x="668" y="0"/>
                </a:lnTo>
                <a:lnTo>
                  <a:pt x="682" y="0"/>
                </a:lnTo>
                <a:lnTo>
                  <a:pt x="699" y="1"/>
                </a:lnTo>
                <a:lnTo>
                  <a:pt x="720" y="1"/>
                </a:lnTo>
                <a:lnTo>
                  <a:pt x="742" y="3"/>
                </a:lnTo>
                <a:lnTo>
                  <a:pt x="769" y="4"/>
                </a:lnTo>
                <a:lnTo>
                  <a:pt x="799" y="6"/>
                </a:lnTo>
                <a:lnTo>
                  <a:pt x="831" y="8"/>
                </a:lnTo>
                <a:lnTo>
                  <a:pt x="865" y="10"/>
                </a:lnTo>
                <a:lnTo>
                  <a:pt x="902" y="13"/>
                </a:lnTo>
                <a:lnTo>
                  <a:pt x="941" y="17"/>
                </a:lnTo>
                <a:lnTo>
                  <a:pt x="982" y="21"/>
                </a:lnTo>
                <a:lnTo>
                  <a:pt x="1025" y="26"/>
                </a:lnTo>
                <a:lnTo>
                  <a:pt x="1070" y="32"/>
                </a:lnTo>
                <a:lnTo>
                  <a:pt x="1116" y="38"/>
                </a:lnTo>
                <a:lnTo>
                  <a:pt x="1164" y="46"/>
                </a:lnTo>
                <a:lnTo>
                  <a:pt x="1213" y="55"/>
                </a:lnTo>
                <a:lnTo>
                  <a:pt x="1263" y="63"/>
                </a:lnTo>
                <a:lnTo>
                  <a:pt x="1315" y="73"/>
                </a:lnTo>
                <a:lnTo>
                  <a:pt x="1366" y="85"/>
                </a:lnTo>
                <a:lnTo>
                  <a:pt x="1418" y="97"/>
                </a:lnTo>
                <a:lnTo>
                  <a:pt x="1472" y="111"/>
                </a:lnTo>
                <a:lnTo>
                  <a:pt x="1525" y="125"/>
                </a:lnTo>
                <a:lnTo>
                  <a:pt x="1579" y="141"/>
                </a:lnTo>
                <a:lnTo>
                  <a:pt x="1632" y="159"/>
                </a:lnTo>
                <a:lnTo>
                  <a:pt x="1685" y="177"/>
                </a:lnTo>
                <a:lnTo>
                  <a:pt x="1739" y="197"/>
                </a:lnTo>
                <a:lnTo>
                  <a:pt x="1791" y="218"/>
                </a:lnTo>
                <a:lnTo>
                  <a:pt x="1843" y="241"/>
                </a:lnTo>
                <a:lnTo>
                  <a:pt x="1894" y="266"/>
                </a:lnTo>
                <a:lnTo>
                  <a:pt x="1729" y="1139"/>
                </a:lnTo>
                <a:lnTo>
                  <a:pt x="1733" y="1140"/>
                </a:lnTo>
                <a:lnTo>
                  <a:pt x="1742" y="1146"/>
                </a:lnTo>
                <a:lnTo>
                  <a:pt x="1755" y="1156"/>
                </a:lnTo>
                <a:lnTo>
                  <a:pt x="1768" y="1173"/>
                </a:lnTo>
                <a:lnTo>
                  <a:pt x="1778" y="1199"/>
                </a:lnTo>
                <a:lnTo>
                  <a:pt x="1781" y="1234"/>
                </a:lnTo>
                <a:lnTo>
                  <a:pt x="1777" y="1281"/>
                </a:lnTo>
                <a:lnTo>
                  <a:pt x="1760" y="1341"/>
                </a:lnTo>
                <a:lnTo>
                  <a:pt x="1472" y="1765"/>
                </a:lnTo>
                <a:lnTo>
                  <a:pt x="1432" y="1765"/>
                </a:lnTo>
                <a:lnTo>
                  <a:pt x="1324" y="1904"/>
                </a:lnTo>
                <a:lnTo>
                  <a:pt x="1322" y="1904"/>
                </a:lnTo>
                <a:lnTo>
                  <a:pt x="1315" y="1903"/>
                </a:lnTo>
                <a:lnTo>
                  <a:pt x="1304" y="1902"/>
                </a:lnTo>
                <a:lnTo>
                  <a:pt x="1290" y="1900"/>
                </a:lnTo>
                <a:lnTo>
                  <a:pt x="1270" y="1897"/>
                </a:lnTo>
                <a:lnTo>
                  <a:pt x="1249" y="1894"/>
                </a:lnTo>
                <a:lnTo>
                  <a:pt x="1223" y="1891"/>
                </a:lnTo>
                <a:lnTo>
                  <a:pt x="1194" y="1887"/>
                </a:lnTo>
                <a:lnTo>
                  <a:pt x="1162" y="1881"/>
                </a:lnTo>
                <a:lnTo>
                  <a:pt x="1128" y="1876"/>
                </a:lnTo>
                <a:lnTo>
                  <a:pt x="1091" y="1869"/>
                </a:lnTo>
                <a:lnTo>
                  <a:pt x="1050" y="1862"/>
                </a:lnTo>
                <a:lnTo>
                  <a:pt x="1008" y="1854"/>
                </a:lnTo>
                <a:lnTo>
                  <a:pt x="964" y="1845"/>
                </a:lnTo>
                <a:lnTo>
                  <a:pt x="918" y="1835"/>
                </a:lnTo>
                <a:lnTo>
                  <a:pt x="870" y="1824"/>
                </a:lnTo>
                <a:lnTo>
                  <a:pt x="820" y="1813"/>
                </a:lnTo>
                <a:lnTo>
                  <a:pt x="769" y="1800"/>
                </a:lnTo>
                <a:lnTo>
                  <a:pt x="717" y="1786"/>
                </a:lnTo>
                <a:lnTo>
                  <a:pt x="664" y="1772"/>
                </a:lnTo>
                <a:lnTo>
                  <a:pt x="610" y="1755"/>
                </a:lnTo>
                <a:lnTo>
                  <a:pt x="555" y="1738"/>
                </a:lnTo>
                <a:lnTo>
                  <a:pt x="501" y="1720"/>
                </a:lnTo>
                <a:lnTo>
                  <a:pt x="445" y="1701"/>
                </a:lnTo>
                <a:lnTo>
                  <a:pt x="390" y="1681"/>
                </a:lnTo>
                <a:lnTo>
                  <a:pt x="334" y="1659"/>
                </a:lnTo>
                <a:lnTo>
                  <a:pt x="280" y="1636"/>
                </a:lnTo>
                <a:lnTo>
                  <a:pt x="225" y="1611"/>
                </a:lnTo>
                <a:lnTo>
                  <a:pt x="172" y="1585"/>
                </a:lnTo>
                <a:lnTo>
                  <a:pt x="119" y="1559"/>
                </a:lnTo>
                <a:lnTo>
                  <a:pt x="67" y="1530"/>
                </a:lnTo>
                <a:lnTo>
                  <a:pt x="17" y="1500"/>
                </a:lnTo>
                <a:lnTo>
                  <a:pt x="16" y="1495"/>
                </a:lnTo>
                <a:lnTo>
                  <a:pt x="12" y="1480"/>
                </a:lnTo>
                <a:lnTo>
                  <a:pt x="8" y="1457"/>
                </a:lnTo>
                <a:lnTo>
                  <a:pt x="4" y="1430"/>
                </a:lnTo>
                <a:lnTo>
                  <a:pt x="0" y="1401"/>
                </a:lnTo>
                <a:lnTo>
                  <a:pt x="0" y="1370"/>
                </a:lnTo>
                <a:lnTo>
                  <a:pt x="4" y="1343"/>
                </a:lnTo>
                <a:lnTo>
                  <a:pt x="12" y="1319"/>
                </a:lnTo>
                <a:lnTo>
                  <a:pt x="388" y="965"/>
                </a:lnTo>
                <a:lnTo>
                  <a:pt x="387" y="961"/>
                </a:lnTo>
                <a:lnTo>
                  <a:pt x="386" y="952"/>
                </a:lnTo>
                <a:lnTo>
                  <a:pt x="386" y="936"/>
                </a:lnTo>
                <a:lnTo>
                  <a:pt x="390" y="917"/>
                </a:lnTo>
                <a:lnTo>
                  <a:pt x="397" y="893"/>
                </a:lnTo>
                <a:lnTo>
                  <a:pt x="412" y="868"/>
                </a:lnTo>
                <a:lnTo>
                  <a:pt x="435" y="841"/>
                </a:lnTo>
                <a:lnTo>
                  <a:pt x="468" y="814"/>
                </a:lnTo>
                <a:lnTo>
                  <a:pt x="651" y="0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91" name="Freeform 317"/>
          <p:cNvSpPr>
            <a:spLocks/>
          </p:cNvSpPr>
          <p:nvPr/>
        </p:nvSpPr>
        <p:spPr bwMode="auto">
          <a:xfrm>
            <a:off x="8721725" y="5524501"/>
            <a:ext cx="134938" cy="42863"/>
          </a:xfrm>
          <a:custGeom>
            <a:avLst/>
            <a:gdLst>
              <a:gd name="T0" fmla="*/ 2147483646 w 1106"/>
              <a:gd name="T1" fmla="*/ 0 h 331"/>
              <a:gd name="T2" fmla="*/ 2147483646 w 1106"/>
              <a:gd name="T3" fmla="*/ 2147483646 h 331"/>
              <a:gd name="T4" fmla="*/ 2147483646 w 1106"/>
              <a:gd name="T5" fmla="*/ 2147483646 h 331"/>
              <a:gd name="T6" fmla="*/ 0 w 1106"/>
              <a:gd name="T7" fmla="*/ 2147483646 h 331"/>
              <a:gd name="T8" fmla="*/ 2147483646 w 1106"/>
              <a:gd name="T9" fmla="*/ 0 h 3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6"/>
              <a:gd name="T16" fmla="*/ 0 h 331"/>
              <a:gd name="T17" fmla="*/ 1106 w 1106"/>
              <a:gd name="T18" fmla="*/ 331 h 3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6" h="331">
                <a:moveTo>
                  <a:pt x="40" y="0"/>
                </a:moveTo>
                <a:lnTo>
                  <a:pt x="1106" y="277"/>
                </a:lnTo>
                <a:lnTo>
                  <a:pt x="1071" y="331"/>
                </a:lnTo>
                <a:lnTo>
                  <a:pt x="0" y="36"/>
                </a:lnTo>
                <a:lnTo>
                  <a:pt x="40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92" name="Freeform 318"/>
          <p:cNvSpPr>
            <a:spLocks/>
          </p:cNvSpPr>
          <p:nvPr/>
        </p:nvSpPr>
        <p:spPr bwMode="auto">
          <a:xfrm>
            <a:off x="8699501" y="5543551"/>
            <a:ext cx="157163" cy="66675"/>
          </a:xfrm>
          <a:custGeom>
            <a:avLst/>
            <a:gdLst>
              <a:gd name="T0" fmla="*/ 2147483646 w 1285"/>
              <a:gd name="T1" fmla="*/ 2147483646 h 505"/>
              <a:gd name="T2" fmla="*/ 2147483646 w 1285"/>
              <a:gd name="T3" fmla="*/ 2147483646 h 505"/>
              <a:gd name="T4" fmla="*/ 2147483646 w 1285"/>
              <a:gd name="T5" fmla="*/ 2147483646 h 505"/>
              <a:gd name="T6" fmla="*/ 2147483646 w 1285"/>
              <a:gd name="T7" fmla="*/ 2147483646 h 505"/>
              <a:gd name="T8" fmla="*/ 2147483646 w 1285"/>
              <a:gd name="T9" fmla="*/ 2147483646 h 505"/>
              <a:gd name="T10" fmla="*/ 2147483646 w 1285"/>
              <a:gd name="T11" fmla="*/ 2147483646 h 505"/>
              <a:gd name="T12" fmla="*/ 2147483646 w 1285"/>
              <a:gd name="T13" fmla="*/ 2147483646 h 505"/>
              <a:gd name="T14" fmla="*/ 2147483646 w 1285"/>
              <a:gd name="T15" fmla="*/ 2147483646 h 505"/>
              <a:gd name="T16" fmla="*/ 2147483646 w 1285"/>
              <a:gd name="T17" fmla="*/ 2147483646 h 505"/>
              <a:gd name="T18" fmla="*/ 2147483646 w 1285"/>
              <a:gd name="T19" fmla="*/ 2147483646 h 505"/>
              <a:gd name="T20" fmla="*/ 2147483646 w 1285"/>
              <a:gd name="T21" fmla="*/ 2147483646 h 505"/>
              <a:gd name="T22" fmla="*/ 2147483646 w 1285"/>
              <a:gd name="T23" fmla="*/ 2147483646 h 505"/>
              <a:gd name="T24" fmla="*/ 2147483646 w 1285"/>
              <a:gd name="T25" fmla="*/ 2147483646 h 505"/>
              <a:gd name="T26" fmla="*/ 2147483646 w 1285"/>
              <a:gd name="T27" fmla="*/ 2147483646 h 505"/>
              <a:gd name="T28" fmla="*/ 2147483646 w 1285"/>
              <a:gd name="T29" fmla="*/ 2147483646 h 505"/>
              <a:gd name="T30" fmla="*/ 2147483646 w 1285"/>
              <a:gd name="T31" fmla="*/ 2147483646 h 505"/>
              <a:gd name="T32" fmla="*/ 2147483646 w 1285"/>
              <a:gd name="T33" fmla="*/ 2147483646 h 505"/>
              <a:gd name="T34" fmla="*/ 2147483646 w 1285"/>
              <a:gd name="T35" fmla="*/ 2147483646 h 505"/>
              <a:gd name="T36" fmla="*/ 0 w 1285"/>
              <a:gd name="T37" fmla="*/ 2147483646 h 505"/>
              <a:gd name="T38" fmla="*/ 2147483646 w 1285"/>
              <a:gd name="T39" fmla="*/ 2147483646 h 505"/>
              <a:gd name="T40" fmla="*/ 2147483646 w 1285"/>
              <a:gd name="T41" fmla="*/ 2147483646 h 505"/>
              <a:gd name="T42" fmla="*/ 2147483646 w 1285"/>
              <a:gd name="T43" fmla="*/ 2147483646 h 505"/>
              <a:gd name="T44" fmla="*/ 2147483646 w 1285"/>
              <a:gd name="T45" fmla="*/ 2147483646 h 505"/>
              <a:gd name="T46" fmla="*/ 2147483646 w 1285"/>
              <a:gd name="T47" fmla="*/ 2147483646 h 505"/>
              <a:gd name="T48" fmla="*/ 2147483646 w 1285"/>
              <a:gd name="T49" fmla="*/ 2147483646 h 505"/>
              <a:gd name="T50" fmla="*/ 2147483646 w 1285"/>
              <a:gd name="T51" fmla="*/ 2147483646 h 505"/>
              <a:gd name="T52" fmla="*/ 2147483646 w 1285"/>
              <a:gd name="T53" fmla="*/ 2147483646 h 505"/>
              <a:gd name="T54" fmla="*/ 2147483646 w 1285"/>
              <a:gd name="T55" fmla="*/ 2147483646 h 505"/>
              <a:gd name="T56" fmla="*/ 2147483646 w 1285"/>
              <a:gd name="T57" fmla="*/ 2147483646 h 505"/>
              <a:gd name="T58" fmla="*/ 2147483646 w 1285"/>
              <a:gd name="T59" fmla="*/ 2147483646 h 505"/>
              <a:gd name="T60" fmla="*/ 2147483646 w 1285"/>
              <a:gd name="T61" fmla="*/ 2147483646 h 505"/>
              <a:gd name="T62" fmla="*/ 2147483646 w 1285"/>
              <a:gd name="T63" fmla="*/ 2147483646 h 505"/>
              <a:gd name="T64" fmla="*/ 2147483646 w 1285"/>
              <a:gd name="T65" fmla="*/ 2147483646 h 505"/>
              <a:gd name="T66" fmla="*/ 2147483646 w 1285"/>
              <a:gd name="T67" fmla="*/ 2147483646 h 505"/>
              <a:gd name="T68" fmla="*/ 2147483646 w 1285"/>
              <a:gd name="T69" fmla="*/ 2147483646 h 505"/>
              <a:gd name="T70" fmla="*/ 2147483646 w 1285"/>
              <a:gd name="T71" fmla="*/ 2147483646 h 505"/>
              <a:gd name="T72" fmla="*/ 2147483646 w 1285"/>
              <a:gd name="T73" fmla="*/ 2147483646 h 505"/>
              <a:gd name="T74" fmla="*/ 2147483646 w 1285"/>
              <a:gd name="T75" fmla="*/ 2147483646 h 505"/>
              <a:gd name="T76" fmla="*/ 2147483646 w 1285"/>
              <a:gd name="T77" fmla="*/ 2147483646 h 505"/>
              <a:gd name="T78" fmla="*/ 2147483646 w 1285"/>
              <a:gd name="T79" fmla="*/ 2147483646 h 50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85"/>
              <a:gd name="T121" fmla="*/ 0 h 505"/>
              <a:gd name="T122" fmla="*/ 1285 w 1285"/>
              <a:gd name="T123" fmla="*/ 505 h 50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85" h="505">
                <a:moveTo>
                  <a:pt x="1284" y="391"/>
                </a:moveTo>
                <a:lnTo>
                  <a:pt x="1282" y="391"/>
                </a:lnTo>
                <a:lnTo>
                  <a:pt x="1275" y="390"/>
                </a:lnTo>
                <a:lnTo>
                  <a:pt x="1264" y="389"/>
                </a:lnTo>
                <a:lnTo>
                  <a:pt x="1250" y="387"/>
                </a:lnTo>
                <a:lnTo>
                  <a:pt x="1232" y="385"/>
                </a:lnTo>
                <a:lnTo>
                  <a:pt x="1209" y="382"/>
                </a:lnTo>
                <a:lnTo>
                  <a:pt x="1183" y="378"/>
                </a:lnTo>
                <a:lnTo>
                  <a:pt x="1155" y="374"/>
                </a:lnTo>
                <a:lnTo>
                  <a:pt x="1124" y="369"/>
                </a:lnTo>
                <a:lnTo>
                  <a:pt x="1089" y="362"/>
                </a:lnTo>
                <a:lnTo>
                  <a:pt x="1052" y="355"/>
                </a:lnTo>
                <a:lnTo>
                  <a:pt x="1013" y="349"/>
                </a:lnTo>
                <a:lnTo>
                  <a:pt x="971" y="340"/>
                </a:lnTo>
                <a:lnTo>
                  <a:pt x="926" y="332"/>
                </a:lnTo>
                <a:lnTo>
                  <a:pt x="881" y="322"/>
                </a:lnTo>
                <a:lnTo>
                  <a:pt x="834" y="311"/>
                </a:lnTo>
                <a:lnTo>
                  <a:pt x="785" y="299"/>
                </a:lnTo>
                <a:lnTo>
                  <a:pt x="735" y="287"/>
                </a:lnTo>
                <a:lnTo>
                  <a:pt x="684" y="273"/>
                </a:lnTo>
                <a:lnTo>
                  <a:pt x="632" y="259"/>
                </a:lnTo>
                <a:lnTo>
                  <a:pt x="579" y="244"/>
                </a:lnTo>
                <a:lnTo>
                  <a:pt x="526" y="228"/>
                </a:lnTo>
                <a:lnTo>
                  <a:pt x="472" y="209"/>
                </a:lnTo>
                <a:lnTo>
                  <a:pt x="419" y="191"/>
                </a:lnTo>
                <a:lnTo>
                  <a:pt x="364" y="171"/>
                </a:lnTo>
                <a:lnTo>
                  <a:pt x="311" y="150"/>
                </a:lnTo>
                <a:lnTo>
                  <a:pt x="259" y="128"/>
                </a:lnTo>
                <a:lnTo>
                  <a:pt x="206" y="105"/>
                </a:lnTo>
                <a:lnTo>
                  <a:pt x="155" y="81"/>
                </a:lnTo>
                <a:lnTo>
                  <a:pt x="104" y="55"/>
                </a:lnTo>
                <a:lnTo>
                  <a:pt x="55" y="28"/>
                </a:lnTo>
                <a:lnTo>
                  <a:pt x="7" y="0"/>
                </a:lnTo>
                <a:lnTo>
                  <a:pt x="6" y="4"/>
                </a:lnTo>
                <a:lnTo>
                  <a:pt x="4" y="15"/>
                </a:lnTo>
                <a:lnTo>
                  <a:pt x="2" y="32"/>
                </a:lnTo>
                <a:lnTo>
                  <a:pt x="0" y="53"/>
                </a:lnTo>
                <a:lnTo>
                  <a:pt x="0" y="76"/>
                </a:lnTo>
                <a:lnTo>
                  <a:pt x="2" y="98"/>
                </a:lnTo>
                <a:lnTo>
                  <a:pt x="8" y="120"/>
                </a:lnTo>
                <a:lnTo>
                  <a:pt x="18" y="137"/>
                </a:lnTo>
                <a:lnTo>
                  <a:pt x="19" y="139"/>
                </a:lnTo>
                <a:lnTo>
                  <a:pt x="22" y="141"/>
                </a:lnTo>
                <a:lnTo>
                  <a:pt x="28" y="144"/>
                </a:lnTo>
                <a:lnTo>
                  <a:pt x="37" y="148"/>
                </a:lnTo>
                <a:lnTo>
                  <a:pt x="47" y="155"/>
                </a:lnTo>
                <a:lnTo>
                  <a:pt x="59" y="162"/>
                </a:lnTo>
                <a:lnTo>
                  <a:pt x="75" y="170"/>
                </a:lnTo>
                <a:lnTo>
                  <a:pt x="92" y="180"/>
                </a:lnTo>
                <a:lnTo>
                  <a:pt x="112" y="190"/>
                </a:lnTo>
                <a:lnTo>
                  <a:pt x="134" y="200"/>
                </a:lnTo>
                <a:lnTo>
                  <a:pt x="159" y="212"/>
                </a:lnTo>
                <a:lnTo>
                  <a:pt x="186" y="225"/>
                </a:lnTo>
                <a:lnTo>
                  <a:pt x="215" y="238"/>
                </a:lnTo>
                <a:lnTo>
                  <a:pt x="247" y="252"/>
                </a:lnTo>
                <a:lnTo>
                  <a:pt x="281" y="267"/>
                </a:lnTo>
                <a:lnTo>
                  <a:pt x="318" y="281"/>
                </a:lnTo>
                <a:lnTo>
                  <a:pt x="358" y="296"/>
                </a:lnTo>
                <a:lnTo>
                  <a:pt x="399" y="311"/>
                </a:lnTo>
                <a:lnTo>
                  <a:pt x="443" y="326"/>
                </a:lnTo>
                <a:lnTo>
                  <a:pt x="491" y="341"/>
                </a:lnTo>
                <a:lnTo>
                  <a:pt x="540" y="357"/>
                </a:lnTo>
                <a:lnTo>
                  <a:pt x="592" y="372"/>
                </a:lnTo>
                <a:lnTo>
                  <a:pt x="647" y="387"/>
                </a:lnTo>
                <a:lnTo>
                  <a:pt x="703" y="402"/>
                </a:lnTo>
                <a:lnTo>
                  <a:pt x="764" y="416"/>
                </a:lnTo>
                <a:lnTo>
                  <a:pt x="826" y="431"/>
                </a:lnTo>
                <a:lnTo>
                  <a:pt x="890" y="444"/>
                </a:lnTo>
                <a:lnTo>
                  <a:pt x="958" y="459"/>
                </a:lnTo>
                <a:lnTo>
                  <a:pt x="1028" y="472"/>
                </a:lnTo>
                <a:lnTo>
                  <a:pt x="1101" y="483"/>
                </a:lnTo>
                <a:lnTo>
                  <a:pt x="1177" y="494"/>
                </a:lnTo>
                <a:lnTo>
                  <a:pt x="1255" y="505"/>
                </a:lnTo>
                <a:lnTo>
                  <a:pt x="1256" y="503"/>
                </a:lnTo>
                <a:lnTo>
                  <a:pt x="1260" y="497"/>
                </a:lnTo>
                <a:lnTo>
                  <a:pt x="1265" y="487"/>
                </a:lnTo>
                <a:lnTo>
                  <a:pt x="1272" y="473"/>
                </a:lnTo>
                <a:lnTo>
                  <a:pt x="1278" y="456"/>
                </a:lnTo>
                <a:lnTo>
                  <a:pt x="1282" y="437"/>
                </a:lnTo>
                <a:lnTo>
                  <a:pt x="1285" y="415"/>
                </a:lnTo>
                <a:lnTo>
                  <a:pt x="1284" y="391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93" name="AutoShape 319"/>
          <p:cNvSpPr>
            <a:spLocks noChangeAspect="1" noChangeArrowheads="1" noTextEdit="1"/>
          </p:cNvSpPr>
          <p:nvPr/>
        </p:nvSpPr>
        <p:spPr bwMode="auto">
          <a:xfrm>
            <a:off x="8651875" y="5275264"/>
            <a:ext cx="25400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94" name="Freeform 320"/>
          <p:cNvSpPr>
            <a:spLocks/>
          </p:cNvSpPr>
          <p:nvPr/>
        </p:nvSpPr>
        <p:spPr bwMode="auto">
          <a:xfrm>
            <a:off x="8704263" y="5294313"/>
            <a:ext cx="36512" cy="49212"/>
          </a:xfrm>
          <a:custGeom>
            <a:avLst/>
            <a:gdLst>
              <a:gd name="T0" fmla="*/ 2147483646 w 179"/>
              <a:gd name="T1" fmla="*/ 2147483646 h 216"/>
              <a:gd name="T2" fmla="*/ 2147483646 w 179"/>
              <a:gd name="T3" fmla="*/ 2147483646 h 216"/>
              <a:gd name="T4" fmla="*/ 2147483646 w 179"/>
              <a:gd name="T5" fmla="*/ 2147483646 h 216"/>
              <a:gd name="T6" fmla="*/ 2147483646 w 179"/>
              <a:gd name="T7" fmla="*/ 2147483646 h 216"/>
              <a:gd name="T8" fmla="*/ 2147483646 w 179"/>
              <a:gd name="T9" fmla="*/ 2147483646 h 216"/>
              <a:gd name="T10" fmla="*/ 2147483646 w 179"/>
              <a:gd name="T11" fmla="*/ 2147483646 h 216"/>
              <a:gd name="T12" fmla="*/ 2147483646 w 179"/>
              <a:gd name="T13" fmla="*/ 2147483646 h 216"/>
              <a:gd name="T14" fmla="*/ 2147483646 w 179"/>
              <a:gd name="T15" fmla="*/ 2147483646 h 216"/>
              <a:gd name="T16" fmla="*/ 0 w 179"/>
              <a:gd name="T17" fmla="*/ 2147483646 h 216"/>
              <a:gd name="T18" fmla="*/ 2147483646 w 179"/>
              <a:gd name="T19" fmla="*/ 2147483646 h 216"/>
              <a:gd name="T20" fmla="*/ 2147483646 w 179"/>
              <a:gd name="T21" fmla="*/ 2147483646 h 216"/>
              <a:gd name="T22" fmla="*/ 2147483646 w 179"/>
              <a:gd name="T23" fmla="*/ 2147483646 h 216"/>
              <a:gd name="T24" fmla="*/ 2147483646 w 179"/>
              <a:gd name="T25" fmla="*/ 2147483646 h 216"/>
              <a:gd name="T26" fmla="*/ 2147483646 w 179"/>
              <a:gd name="T27" fmla="*/ 2147483646 h 216"/>
              <a:gd name="T28" fmla="*/ 2147483646 w 179"/>
              <a:gd name="T29" fmla="*/ 2147483646 h 216"/>
              <a:gd name="T30" fmla="*/ 2147483646 w 179"/>
              <a:gd name="T31" fmla="*/ 2147483646 h 216"/>
              <a:gd name="T32" fmla="*/ 2147483646 w 179"/>
              <a:gd name="T33" fmla="*/ 2147483646 h 216"/>
              <a:gd name="T34" fmla="*/ 2147483646 w 179"/>
              <a:gd name="T35" fmla="*/ 2147483646 h 216"/>
              <a:gd name="T36" fmla="*/ 2147483646 w 179"/>
              <a:gd name="T37" fmla="*/ 2147483646 h 216"/>
              <a:gd name="T38" fmla="*/ 2147483646 w 179"/>
              <a:gd name="T39" fmla="*/ 2147483646 h 216"/>
              <a:gd name="T40" fmla="*/ 2147483646 w 179"/>
              <a:gd name="T41" fmla="*/ 2147483646 h 216"/>
              <a:gd name="T42" fmla="*/ 2147483646 w 179"/>
              <a:gd name="T43" fmla="*/ 2147483646 h 216"/>
              <a:gd name="T44" fmla="*/ 2147483646 w 179"/>
              <a:gd name="T45" fmla="*/ 2147483646 h 216"/>
              <a:gd name="T46" fmla="*/ 2147483646 w 179"/>
              <a:gd name="T47" fmla="*/ 2147483646 h 216"/>
              <a:gd name="T48" fmla="*/ 2147483646 w 179"/>
              <a:gd name="T49" fmla="*/ 2147483646 h 216"/>
              <a:gd name="T50" fmla="*/ 2147483646 w 179"/>
              <a:gd name="T51" fmla="*/ 2147483646 h 216"/>
              <a:gd name="T52" fmla="*/ 2147483646 w 179"/>
              <a:gd name="T53" fmla="*/ 2147483646 h 216"/>
              <a:gd name="T54" fmla="*/ 2147483646 w 179"/>
              <a:gd name="T55" fmla="*/ 2147483646 h 216"/>
              <a:gd name="T56" fmla="*/ 2147483646 w 179"/>
              <a:gd name="T57" fmla="*/ 2147483646 h 216"/>
              <a:gd name="T58" fmla="*/ 2147483646 w 179"/>
              <a:gd name="T59" fmla="*/ 2147483646 h 216"/>
              <a:gd name="T60" fmla="*/ 2147483646 w 179"/>
              <a:gd name="T61" fmla="*/ 2147483646 h 216"/>
              <a:gd name="T62" fmla="*/ 2147483646 w 179"/>
              <a:gd name="T63" fmla="*/ 2147483646 h 216"/>
              <a:gd name="T64" fmla="*/ 2147483646 w 179"/>
              <a:gd name="T65" fmla="*/ 2147483646 h 216"/>
              <a:gd name="T66" fmla="*/ 2147483646 w 179"/>
              <a:gd name="T67" fmla="*/ 2147483646 h 216"/>
              <a:gd name="T68" fmla="*/ 2147483646 w 179"/>
              <a:gd name="T69" fmla="*/ 2147483646 h 216"/>
              <a:gd name="T70" fmla="*/ 2147483646 w 179"/>
              <a:gd name="T71" fmla="*/ 2147483646 h 216"/>
              <a:gd name="T72" fmla="*/ 2147483646 w 179"/>
              <a:gd name="T73" fmla="*/ 2147483646 h 216"/>
              <a:gd name="T74" fmla="*/ 2147483646 w 179"/>
              <a:gd name="T75" fmla="*/ 2147483646 h 216"/>
              <a:gd name="T76" fmla="*/ 2147483646 w 179"/>
              <a:gd name="T77" fmla="*/ 2147483646 h 216"/>
              <a:gd name="T78" fmla="*/ 2147483646 w 179"/>
              <a:gd name="T79" fmla="*/ 2147483646 h 216"/>
              <a:gd name="T80" fmla="*/ 2147483646 w 179"/>
              <a:gd name="T81" fmla="*/ 2147483646 h 216"/>
              <a:gd name="T82" fmla="*/ 2147483646 w 179"/>
              <a:gd name="T83" fmla="*/ 2147483646 h 216"/>
              <a:gd name="T84" fmla="*/ 2147483646 w 179"/>
              <a:gd name="T85" fmla="*/ 0 h 216"/>
              <a:gd name="T86" fmla="*/ 2147483646 w 179"/>
              <a:gd name="T87" fmla="*/ 2147483646 h 216"/>
              <a:gd name="T88" fmla="*/ 2147483646 w 179"/>
              <a:gd name="T89" fmla="*/ 2147483646 h 216"/>
              <a:gd name="T90" fmla="*/ 2147483646 w 179"/>
              <a:gd name="T91" fmla="*/ 2147483646 h 216"/>
              <a:gd name="T92" fmla="*/ 2147483646 w 179"/>
              <a:gd name="T93" fmla="*/ 2147483646 h 216"/>
              <a:gd name="T94" fmla="*/ 2147483646 w 179"/>
              <a:gd name="T95" fmla="*/ 2147483646 h 216"/>
              <a:gd name="T96" fmla="*/ 2147483646 w 179"/>
              <a:gd name="T97" fmla="*/ 2147483646 h 21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79"/>
              <a:gd name="T148" fmla="*/ 0 h 216"/>
              <a:gd name="T149" fmla="*/ 179 w 179"/>
              <a:gd name="T150" fmla="*/ 216 h 21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79" h="216">
                <a:moveTo>
                  <a:pt x="63" y="28"/>
                </a:moveTo>
                <a:lnTo>
                  <a:pt x="49" y="37"/>
                </a:lnTo>
                <a:lnTo>
                  <a:pt x="38" y="47"/>
                </a:lnTo>
                <a:lnTo>
                  <a:pt x="27" y="59"/>
                </a:lnTo>
                <a:lnTo>
                  <a:pt x="18" y="72"/>
                </a:lnTo>
                <a:lnTo>
                  <a:pt x="10" y="86"/>
                </a:lnTo>
                <a:lnTo>
                  <a:pt x="5" y="101"/>
                </a:lnTo>
                <a:lnTo>
                  <a:pt x="2" y="117"/>
                </a:lnTo>
                <a:lnTo>
                  <a:pt x="0" y="133"/>
                </a:lnTo>
                <a:lnTo>
                  <a:pt x="2" y="155"/>
                </a:lnTo>
                <a:lnTo>
                  <a:pt x="10" y="173"/>
                </a:lnTo>
                <a:lnTo>
                  <a:pt x="23" y="190"/>
                </a:lnTo>
                <a:lnTo>
                  <a:pt x="40" y="201"/>
                </a:lnTo>
                <a:lnTo>
                  <a:pt x="59" y="211"/>
                </a:lnTo>
                <a:lnTo>
                  <a:pt x="79" y="215"/>
                </a:lnTo>
                <a:lnTo>
                  <a:pt x="100" y="216"/>
                </a:lnTo>
                <a:lnTo>
                  <a:pt x="120" y="213"/>
                </a:lnTo>
                <a:lnTo>
                  <a:pt x="124" y="213"/>
                </a:lnTo>
                <a:lnTo>
                  <a:pt x="128" y="211"/>
                </a:lnTo>
                <a:lnTo>
                  <a:pt x="131" y="208"/>
                </a:lnTo>
                <a:lnTo>
                  <a:pt x="132" y="203"/>
                </a:lnTo>
                <a:lnTo>
                  <a:pt x="130" y="198"/>
                </a:lnTo>
                <a:lnTo>
                  <a:pt x="126" y="194"/>
                </a:lnTo>
                <a:lnTo>
                  <a:pt x="121" y="190"/>
                </a:lnTo>
                <a:lnTo>
                  <a:pt x="116" y="187"/>
                </a:lnTo>
                <a:lnTo>
                  <a:pt x="105" y="184"/>
                </a:lnTo>
                <a:lnTo>
                  <a:pt x="95" y="182"/>
                </a:lnTo>
                <a:lnTo>
                  <a:pt x="84" y="180"/>
                </a:lnTo>
                <a:lnTo>
                  <a:pt x="75" y="178"/>
                </a:lnTo>
                <a:lnTo>
                  <a:pt x="65" y="175"/>
                </a:lnTo>
                <a:lnTo>
                  <a:pt x="56" y="170"/>
                </a:lnTo>
                <a:lnTo>
                  <a:pt x="47" y="165"/>
                </a:lnTo>
                <a:lnTo>
                  <a:pt x="39" y="156"/>
                </a:lnTo>
                <a:lnTo>
                  <a:pt x="36" y="120"/>
                </a:lnTo>
                <a:lnTo>
                  <a:pt x="44" y="90"/>
                </a:lnTo>
                <a:lnTo>
                  <a:pt x="61" y="67"/>
                </a:lnTo>
                <a:lnTo>
                  <a:pt x="84" y="47"/>
                </a:lnTo>
                <a:lnTo>
                  <a:pt x="109" y="32"/>
                </a:lnTo>
                <a:lnTo>
                  <a:pt x="136" y="21"/>
                </a:lnTo>
                <a:lnTo>
                  <a:pt x="160" y="12"/>
                </a:lnTo>
                <a:lnTo>
                  <a:pt x="179" y="5"/>
                </a:lnTo>
                <a:lnTo>
                  <a:pt x="167" y="1"/>
                </a:lnTo>
                <a:lnTo>
                  <a:pt x="154" y="0"/>
                </a:lnTo>
                <a:lnTo>
                  <a:pt x="140" y="2"/>
                </a:lnTo>
                <a:lnTo>
                  <a:pt x="124" y="5"/>
                </a:lnTo>
                <a:lnTo>
                  <a:pt x="108" y="10"/>
                </a:lnTo>
                <a:lnTo>
                  <a:pt x="92" y="15"/>
                </a:lnTo>
                <a:lnTo>
                  <a:pt x="77" y="22"/>
                </a:lnTo>
                <a:lnTo>
                  <a:pt x="63" y="28"/>
                </a:lnTo>
                <a:close/>
              </a:path>
            </a:pathLst>
          </a:custGeom>
          <a:solidFill>
            <a:srgbClr val="C9E8FF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95" name="Freeform 321"/>
          <p:cNvSpPr>
            <a:spLocks/>
          </p:cNvSpPr>
          <p:nvPr/>
        </p:nvSpPr>
        <p:spPr bwMode="auto">
          <a:xfrm>
            <a:off x="8766176" y="5292725"/>
            <a:ext cx="22225" cy="38100"/>
          </a:xfrm>
          <a:custGeom>
            <a:avLst/>
            <a:gdLst>
              <a:gd name="T0" fmla="*/ 2147483646 w 114"/>
              <a:gd name="T1" fmla="*/ 2147483646 h 168"/>
              <a:gd name="T2" fmla="*/ 2147483646 w 114"/>
              <a:gd name="T3" fmla="*/ 2147483646 h 168"/>
              <a:gd name="T4" fmla="*/ 2147483646 w 114"/>
              <a:gd name="T5" fmla="*/ 2147483646 h 168"/>
              <a:gd name="T6" fmla="*/ 2147483646 w 114"/>
              <a:gd name="T7" fmla="*/ 2147483646 h 168"/>
              <a:gd name="T8" fmla="*/ 2147483646 w 114"/>
              <a:gd name="T9" fmla="*/ 2147483646 h 168"/>
              <a:gd name="T10" fmla="*/ 2147483646 w 114"/>
              <a:gd name="T11" fmla="*/ 2147483646 h 168"/>
              <a:gd name="T12" fmla="*/ 2147483646 w 114"/>
              <a:gd name="T13" fmla="*/ 2147483646 h 168"/>
              <a:gd name="T14" fmla="*/ 2147483646 w 114"/>
              <a:gd name="T15" fmla="*/ 2147483646 h 168"/>
              <a:gd name="T16" fmla="*/ 2147483646 w 114"/>
              <a:gd name="T17" fmla="*/ 2147483646 h 168"/>
              <a:gd name="T18" fmla="*/ 2147483646 w 114"/>
              <a:gd name="T19" fmla="*/ 2147483646 h 168"/>
              <a:gd name="T20" fmla="*/ 2147483646 w 114"/>
              <a:gd name="T21" fmla="*/ 2147483646 h 168"/>
              <a:gd name="T22" fmla="*/ 2147483646 w 114"/>
              <a:gd name="T23" fmla="*/ 2147483646 h 168"/>
              <a:gd name="T24" fmla="*/ 2147483646 w 114"/>
              <a:gd name="T25" fmla="*/ 2147483646 h 168"/>
              <a:gd name="T26" fmla="*/ 2147483646 w 114"/>
              <a:gd name="T27" fmla="*/ 2147483646 h 168"/>
              <a:gd name="T28" fmla="*/ 2147483646 w 114"/>
              <a:gd name="T29" fmla="*/ 2147483646 h 168"/>
              <a:gd name="T30" fmla="*/ 2147483646 w 114"/>
              <a:gd name="T31" fmla="*/ 2147483646 h 168"/>
              <a:gd name="T32" fmla="*/ 2147483646 w 114"/>
              <a:gd name="T33" fmla="*/ 2147483646 h 168"/>
              <a:gd name="T34" fmla="*/ 2147483646 w 114"/>
              <a:gd name="T35" fmla="*/ 2147483646 h 168"/>
              <a:gd name="T36" fmla="*/ 2147483646 w 114"/>
              <a:gd name="T37" fmla="*/ 2147483646 h 168"/>
              <a:gd name="T38" fmla="*/ 2147483646 w 114"/>
              <a:gd name="T39" fmla="*/ 2147483646 h 168"/>
              <a:gd name="T40" fmla="*/ 2147483646 w 114"/>
              <a:gd name="T41" fmla="*/ 2147483646 h 168"/>
              <a:gd name="T42" fmla="*/ 2147483646 w 114"/>
              <a:gd name="T43" fmla="*/ 2147483646 h 168"/>
              <a:gd name="T44" fmla="*/ 2147483646 w 114"/>
              <a:gd name="T45" fmla="*/ 2147483646 h 168"/>
              <a:gd name="T46" fmla="*/ 2147483646 w 114"/>
              <a:gd name="T47" fmla="*/ 2147483646 h 168"/>
              <a:gd name="T48" fmla="*/ 2147483646 w 114"/>
              <a:gd name="T49" fmla="*/ 2147483646 h 168"/>
              <a:gd name="T50" fmla="*/ 2147483646 w 114"/>
              <a:gd name="T51" fmla="*/ 2147483646 h 168"/>
              <a:gd name="T52" fmla="*/ 2147483646 w 114"/>
              <a:gd name="T53" fmla="*/ 2147483646 h 168"/>
              <a:gd name="T54" fmla="*/ 2147483646 w 114"/>
              <a:gd name="T55" fmla="*/ 2147483646 h 168"/>
              <a:gd name="T56" fmla="*/ 2147483646 w 114"/>
              <a:gd name="T57" fmla="*/ 2147483646 h 168"/>
              <a:gd name="T58" fmla="*/ 2147483646 w 114"/>
              <a:gd name="T59" fmla="*/ 2147483646 h 168"/>
              <a:gd name="T60" fmla="*/ 2147483646 w 114"/>
              <a:gd name="T61" fmla="*/ 0 h 168"/>
              <a:gd name="T62" fmla="*/ 2147483646 w 114"/>
              <a:gd name="T63" fmla="*/ 0 h 168"/>
              <a:gd name="T64" fmla="*/ 0 w 114"/>
              <a:gd name="T65" fmla="*/ 2147483646 h 168"/>
              <a:gd name="T66" fmla="*/ 2147483646 w 114"/>
              <a:gd name="T67" fmla="*/ 2147483646 h 168"/>
              <a:gd name="T68" fmla="*/ 2147483646 w 114"/>
              <a:gd name="T69" fmla="*/ 2147483646 h 168"/>
              <a:gd name="T70" fmla="*/ 2147483646 w 114"/>
              <a:gd name="T71" fmla="*/ 2147483646 h 168"/>
              <a:gd name="T72" fmla="*/ 2147483646 w 114"/>
              <a:gd name="T73" fmla="*/ 2147483646 h 168"/>
              <a:gd name="T74" fmla="*/ 2147483646 w 114"/>
              <a:gd name="T75" fmla="*/ 2147483646 h 168"/>
              <a:gd name="T76" fmla="*/ 2147483646 w 114"/>
              <a:gd name="T77" fmla="*/ 2147483646 h 168"/>
              <a:gd name="T78" fmla="*/ 2147483646 w 114"/>
              <a:gd name="T79" fmla="*/ 2147483646 h 168"/>
              <a:gd name="T80" fmla="*/ 2147483646 w 114"/>
              <a:gd name="T81" fmla="*/ 2147483646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4"/>
              <a:gd name="T124" fmla="*/ 0 h 168"/>
              <a:gd name="T125" fmla="*/ 114 w 114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4" h="168">
                <a:moveTo>
                  <a:pt x="96" y="55"/>
                </a:moveTo>
                <a:lnTo>
                  <a:pt x="101" y="72"/>
                </a:lnTo>
                <a:lnTo>
                  <a:pt x="100" y="88"/>
                </a:lnTo>
                <a:lnTo>
                  <a:pt x="92" y="101"/>
                </a:lnTo>
                <a:lnTo>
                  <a:pt x="82" y="112"/>
                </a:lnTo>
                <a:lnTo>
                  <a:pt x="69" y="123"/>
                </a:lnTo>
                <a:lnTo>
                  <a:pt x="54" y="134"/>
                </a:lnTo>
                <a:lnTo>
                  <a:pt x="40" y="143"/>
                </a:lnTo>
                <a:lnTo>
                  <a:pt x="27" y="153"/>
                </a:lnTo>
                <a:lnTo>
                  <a:pt x="25" y="156"/>
                </a:lnTo>
                <a:lnTo>
                  <a:pt x="24" y="158"/>
                </a:lnTo>
                <a:lnTo>
                  <a:pt x="24" y="162"/>
                </a:lnTo>
                <a:lnTo>
                  <a:pt x="25" y="165"/>
                </a:lnTo>
                <a:lnTo>
                  <a:pt x="28" y="167"/>
                </a:lnTo>
                <a:lnTo>
                  <a:pt x="31" y="168"/>
                </a:lnTo>
                <a:lnTo>
                  <a:pt x="33" y="168"/>
                </a:lnTo>
                <a:lnTo>
                  <a:pt x="37" y="167"/>
                </a:lnTo>
                <a:lnTo>
                  <a:pt x="53" y="157"/>
                </a:lnTo>
                <a:lnTo>
                  <a:pt x="69" y="147"/>
                </a:lnTo>
                <a:lnTo>
                  <a:pt x="84" y="135"/>
                </a:lnTo>
                <a:lnTo>
                  <a:pt x="97" y="121"/>
                </a:lnTo>
                <a:lnTo>
                  <a:pt x="107" y="106"/>
                </a:lnTo>
                <a:lnTo>
                  <a:pt x="113" y="89"/>
                </a:lnTo>
                <a:lnTo>
                  <a:pt x="114" y="71"/>
                </a:lnTo>
                <a:lnTo>
                  <a:pt x="110" y="51"/>
                </a:lnTo>
                <a:lnTo>
                  <a:pt x="101" y="36"/>
                </a:lnTo>
                <a:lnTo>
                  <a:pt x="87" y="24"/>
                </a:lnTo>
                <a:lnTo>
                  <a:pt x="70" y="14"/>
                </a:lnTo>
                <a:lnTo>
                  <a:pt x="51" y="7"/>
                </a:lnTo>
                <a:lnTo>
                  <a:pt x="32" y="2"/>
                </a:lnTo>
                <a:lnTo>
                  <a:pt x="17" y="0"/>
                </a:lnTo>
                <a:lnTo>
                  <a:pt x="5" y="0"/>
                </a:lnTo>
                <a:lnTo>
                  <a:pt x="0" y="3"/>
                </a:lnTo>
                <a:lnTo>
                  <a:pt x="12" y="9"/>
                </a:lnTo>
                <a:lnTo>
                  <a:pt x="26" y="13"/>
                </a:lnTo>
                <a:lnTo>
                  <a:pt x="41" y="17"/>
                </a:lnTo>
                <a:lnTo>
                  <a:pt x="54" y="22"/>
                </a:lnTo>
                <a:lnTo>
                  <a:pt x="68" y="27"/>
                </a:lnTo>
                <a:lnTo>
                  <a:pt x="80" y="34"/>
                </a:lnTo>
                <a:lnTo>
                  <a:pt x="89" y="43"/>
                </a:lnTo>
                <a:lnTo>
                  <a:pt x="96" y="55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96" name="Freeform 322"/>
          <p:cNvSpPr>
            <a:spLocks/>
          </p:cNvSpPr>
          <p:nvPr/>
        </p:nvSpPr>
        <p:spPr bwMode="auto">
          <a:xfrm>
            <a:off x="8682039" y="5284789"/>
            <a:ext cx="58737" cy="79375"/>
          </a:xfrm>
          <a:custGeom>
            <a:avLst/>
            <a:gdLst>
              <a:gd name="T0" fmla="*/ 2147483646 w 289"/>
              <a:gd name="T1" fmla="*/ 2147483646 h 351"/>
              <a:gd name="T2" fmla="*/ 2147483646 w 289"/>
              <a:gd name="T3" fmla="*/ 2147483646 h 351"/>
              <a:gd name="T4" fmla="*/ 2147483646 w 289"/>
              <a:gd name="T5" fmla="*/ 2147483646 h 351"/>
              <a:gd name="T6" fmla="*/ 0 w 289"/>
              <a:gd name="T7" fmla="*/ 2147483646 h 351"/>
              <a:gd name="T8" fmla="*/ 2147483646 w 289"/>
              <a:gd name="T9" fmla="*/ 2147483646 h 351"/>
              <a:gd name="T10" fmla="*/ 2147483646 w 289"/>
              <a:gd name="T11" fmla="*/ 2147483646 h 351"/>
              <a:gd name="T12" fmla="*/ 2147483646 w 289"/>
              <a:gd name="T13" fmla="*/ 2147483646 h 351"/>
              <a:gd name="T14" fmla="*/ 2147483646 w 289"/>
              <a:gd name="T15" fmla="*/ 2147483646 h 351"/>
              <a:gd name="T16" fmla="*/ 2147483646 w 289"/>
              <a:gd name="T17" fmla="*/ 2147483646 h 351"/>
              <a:gd name="T18" fmla="*/ 2147483646 w 289"/>
              <a:gd name="T19" fmla="*/ 2147483646 h 351"/>
              <a:gd name="T20" fmla="*/ 2147483646 w 289"/>
              <a:gd name="T21" fmla="*/ 2147483646 h 351"/>
              <a:gd name="T22" fmla="*/ 2147483646 w 289"/>
              <a:gd name="T23" fmla="*/ 2147483646 h 351"/>
              <a:gd name="T24" fmla="*/ 2147483646 w 289"/>
              <a:gd name="T25" fmla="*/ 2147483646 h 351"/>
              <a:gd name="T26" fmla="*/ 2147483646 w 289"/>
              <a:gd name="T27" fmla="*/ 2147483646 h 351"/>
              <a:gd name="T28" fmla="*/ 2147483646 w 289"/>
              <a:gd name="T29" fmla="*/ 2147483646 h 351"/>
              <a:gd name="T30" fmla="*/ 2147483646 w 289"/>
              <a:gd name="T31" fmla="*/ 2147483646 h 351"/>
              <a:gd name="T32" fmla="*/ 2147483646 w 289"/>
              <a:gd name="T33" fmla="*/ 2147483646 h 351"/>
              <a:gd name="T34" fmla="*/ 2147483646 w 289"/>
              <a:gd name="T35" fmla="*/ 2147483646 h 351"/>
              <a:gd name="T36" fmla="*/ 2147483646 w 289"/>
              <a:gd name="T37" fmla="*/ 2147483646 h 351"/>
              <a:gd name="T38" fmla="*/ 2147483646 w 289"/>
              <a:gd name="T39" fmla="*/ 2147483646 h 351"/>
              <a:gd name="T40" fmla="*/ 2147483646 w 289"/>
              <a:gd name="T41" fmla="*/ 2147483646 h 351"/>
              <a:gd name="T42" fmla="*/ 2147483646 w 289"/>
              <a:gd name="T43" fmla="*/ 2147483646 h 351"/>
              <a:gd name="T44" fmla="*/ 2147483646 w 289"/>
              <a:gd name="T45" fmla="*/ 2147483646 h 351"/>
              <a:gd name="T46" fmla="*/ 2147483646 w 289"/>
              <a:gd name="T47" fmla="*/ 2147483646 h 351"/>
              <a:gd name="T48" fmla="*/ 2147483646 w 289"/>
              <a:gd name="T49" fmla="*/ 2147483646 h 351"/>
              <a:gd name="T50" fmla="*/ 2147483646 w 289"/>
              <a:gd name="T51" fmla="*/ 2147483646 h 351"/>
              <a:gd name="T52" fmla="*/ 2147483646 w 289"/>
              <a:gd name="T53" fmla="*/ 2147483646 h 351"/>
              <a:gd name="T54" fmla="*/ 2147483646 w 289"/>
              <a:gd name="T55" fmla="*/ 2147483646 h 351"/>
              <a:gd name="T56" fmla="*/ 2147483646 w 289"/>
              <a:gd name="T57" fmla="*/ 2147483646 h 351"/>
              <a:gd name="T58" fmla="*/ 2147483646 w 289"/>
              <a:gd name="T59" fmla="*/ 2147483646 h 351"/>
              <a:gd name="T60" fmla="*/ 2147483646 w 289"/>
              <a:gd name="T61" fmla="*/ 2147483646 h 351"/>
              <a:gd name="T62" fmla="*/ 2147483646 w 289"/>
              <a:gd name="T63" fmla="*/ 2147483646 h 351"/>
              <a:gd name="T64" fmla="*/ 2147483646 w 289"/>
              <a:gd name="T65" fmla="*/ 2147483646 h 351"/>
              <a:gd name="T66" fmla="*/ 2147483646 w 289"/>
              <a:gd name="T67" fmla="*/ 2147483646 h 351"/>
              <a:gd name="T68" fmla="*/ 2147483646 w 289"/>
              <a:gd name="T69" fmla="*/ 2147483646 h 351"/>
              <a:gd name="T70" fmla="*/ 2147483646 w 289"/>
              <a:gd name="T71" fmla="*/ 2147483646 h 351"/>
              <a:gd name="T72" fmla="*/ 2147483646 w 289"/>
              <a:gd name="T73" fmla="*/ 2147483646 h 351"/>
              <a:gd name="T74" fmla="*/ 2147483646 w 289"/>
              <a:gd name="T75" fmla="*/ 2147483646 h 351"/>
              <a:gd name="T76" fmla="*/ 2147483646 w 289"/>
              <a:gd name="T77" fmla="*/ 2147483646 h 351"/>
              <a:gd name="T78" fmla="*/ 2147483646 w 289"/>
              <a:gd name="T79" fmla="*/ 2147483646 h 351"/>
              <a:gd name="T80" fmla="*/ 2147483646 w 289"/>
              <a:gd name="T81" fmla="*/ 0 h 351"/>
              <a:gd name="T82" fmla="*/ 2147483646 w 289"/>
              <a:gd name="T83" fmla="*/ 2147483646 h 351"/>
              <a:gd name="T84" fmla="*/ 2147483646 w 289"/>
              <a:gd name="T85" fmla="*/ 2147483646 h 351"/>
              <a:gd name="T86" fmla="*/ 2147483646 w 289"/>
              <a:gd name="T87" fmla="*/ 2147483646 h 35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1"/>
              <a:gd name="T134" fmla="*/ 289 w 289"/>
              <a:gd name="T135" fmla="*/ 351 h 35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1">
                <a:moveTo>
                  <a:pt x="112" y="46"/>
                </a:moveTo>
                <a:lnTo>
                  <a:pt x="90" y="65"/>
                </a:lnTo>
                <a:lnTo>
                  <a:pt x="68" y="84"/>
                </a:lnTo>
                <a:lnTo>
                  <a:pt x="48" y="106"/>
                </a:lnTo>
                <a:lnTo>
                  <a:pt x="30" y="130"/>
                </a:lnTo>
                <a:lnTo>
                  <a:pt x="15" y="155"/>
                </a:lnTo>
                <a:lnTo>
                  <a:pt x="5" y="181"/>
                </a:lnTo>
                <a:lnTo>
                  <a:pt x="0" y="210"/>
                </a:lnTo>
                <a:lnTo>
                  <a:pt x="1" y="240"/>
                </a:lnTo>
                <a:lnTo>
                  <a:pt x="3" y="248"/>
                </a:lnTo>
                <a:lnTo>
                  <a:pt x="5" y="256"/>
                </a:lnTo>
                <a:lnTo>
                  <a:pt x="8" y="262"/>
                </a:lnTo>
                <a:lnTo>
                  <a:pt x="12" y="270"/>
                </a:lnTo>
                <a:lnTo>
                  <a:pt x="17" y="276"/>
                </a:lnTo>
                <a:lnTo>
                  <a:pt x="24" y="283"/>
                </a:lnTo>
                <a:lnTo>
                  <a:pt x="29" y="288"/>
                </a:lnTo>
                <a:lnTo>
                  <a:pt x="36" y="292"/>
                </a:lnTo>
                <a:lnTo>
                  <a:pt x="50" y="301"/>
                </a:lnTo>
                <a:lnTo>
                  <a:pt x="64" y="308"/>
                </a:lnTo>
                <a:lnTo>
                  <a:pt x="77" y="315"/>
                </a:lnTo>
                <a:lnTo>
                  <a:pt x="92" y="320"/>
                </a:lnTo>
                <a:lnTo>
                  <a:pt x="107" y="326"/>
                </a:lnTo>
                <a:lnTo>
                  <a:pt x="121" y="330"/>
                </a:lnTo>
                <a:lnTo>
                  <a:pt x="136" y="334"/>
                </a:lnTo>
                <a:lnTo>
                  <a:pt x="151" y="337"/>
                </a:lnTo>
                <a:lnTo>
                  <a:pt x="167" y="341"/>
                </a:lnTo>
                <a:lnTo>
                  <a:pt x="181" y="343"/>
                </a:lnTo>
                <a:lnTo>
                  <a:pt x="197" y="345"/>
                </a:lnTo>
                <a:lnTo>
                  <a:pt x="213" y="347"/>
                </a:lnTo>
                <a:lnTo>
                  <a:pt x="228" y="348"/>
                </a:lnTo>
                <a:lnTo>
                  <a:pt x="243" y="349"/>
                </a:lnTo>
                <a:lnTo>
                  <a:pt x="259" y="350"/>
                </a:lnTo>
                <a:lnTo>
                  <a:pt x="274" y="351"/>
                </a:lnTo>
                <a:lnTo>
                  <a:pt x="279" y="351"/>
                </a:lnTo>
                <a:lnTo>
                  <a:pt x="283" y="349"/>
                </a:lnTo>
                <a:lnTo>
                  <a:pt x="286" y="345"/>
                </a:lnTo>
                <a:lnTo>
                  <a:pt x="289" y="341"/>
                </a:lnTo>
                <a:lnTo>
                  <a:pt x="289" y="335"/>
                </a:lnTo>
                <a:lnTo>
                  <a:pt x="286" y="331"/>
                </a:lnTo>
                <a:lnTo>
                  <a:pt x="282" y="328"/>
                </a:lnTo>
                <a:lnTo>
                  <a:pt x="277" y="326"/>
                </a:lnTo>
                <a:lnTo>
                  <a:pt x="263" y="322"/>
                </a:lnTo>
                <a:lnTo>
                  <a:pt x="250" y="320"/>
                </a:lnTo>
                <a:lnTo>
                  <a:pt x="236" y="317"/>
                </a:lnTo>
                <a:lnTo>
                  <a:pt x="221" y="315"/>
                </a:lnTo>
                <a:lnTo>
                  <a:pt x="208" y="313"/>
                </a:lnTo>
                <a:lnTo>
                  <a:pt x="194" y="311"/>
                </a:lnTo>
                <a:lnTo>
                  <a:pt x="179" y="308"/>
                </a:lnTo>
                <a:lnTo>
                  <a:pt x="166" y="305"/>
                </a:lnTo>
                <a:lnTo>
                  <a:pt x="152" y="303"/>
                </a:lnTo>
                <a:lnTo>
                  <a:pt x="138" y="300"/>
                </a:lnTo>
                <a:lnTo>
                  <a:pt x="125" y="296"/>
                </a:lnTo>
                <a:lnTo>
                  <a:pt x="111" y="292"/>
                </a:lnTo>
                <a:lnTo>
                  <a:pt x="98" y="287"/>
                </a:lnTo>
                <a:lnTo>
                  <a:pt x="85" y="282"/>
                </a:lnTo>
                <a:lnTo>
                  <a:pt x="72" y="276"/>
                </a:lnTo>
                <a:lnTo>
                  <a:pt x="59" y="269"/>
                </a:lnTo>
                <a:lnTo>
                  <a:pt x="49" y="261"/>
                </a:lnTo>
                <a:lnTo>
                  <a:pt x="41" y="252"/>
                </a:lnTo>
                <a:lnTo>
                  <a:pt x="34" y="241"/>
                </a:lnTo>
                <a:lnTo>
                  <a:pt x="31" y="228"/>
                </a:lnTo>
                <a:lnTo>
                  <a:pt x="30" y="215"/>
                </a:lnTo>
                <a:lnTo>
                  <a:pt x="31" y="201"/>
                </a:lnTo>
                <a:lnTo>
                  <a:pt x="34" y="186"/>
                </a:lnTo>
                <a:lnTo>
                  <a:pt x="38" y="174"/>
                </a:lnTo>
                <a:lnTo>
                  <a:pt x="46" y="158"/>
                </a:lnTo>
                <a:lnTo>
                  <a:pt x="54" y="142"/>
                </a:lnTo>
                <a:lnTo>
                  <a:pt x="64" y="128"/>
                </a:lnTo>
                <a:lnTo>
                  <a:pt x="74" y="115"/>
                </a:lnTo>
                <a:lnTo>
                  <a:pt x="85" y="102"/>
                </a:lnTo>
                <a:lnTo>
                  <a:pt x="96" y="89"/>
                </a:lnTo>
                <a:lnTo>
                  <a:pt x="110" y="77"/>
                </a:lnTo>
                <a:lnTo>
                  <a:pt x="124" y="64"/>
                </a:lnTo>
                <a:lnTo>
                  <a:pt x="137" y="53"/>
                </a:lnTo>
                <a:lnTo>
                  <a:pt x="155" y="43"/>
                </a:lnTo>
                <a:lnTo>
                  <a:pt x="175" y="35"/>
                </a:lnTo>
                <a:lnTo>
                  <a:pt x="195" y="26"/>
                </a:lnTo>
                <a:lnTo>
                  <a:pt x="213" y="19"/>
                </a:lnTo>
                <a:lnTo>
                  <a:pt x="228" y="12"/>
                </a:lnTo>
                <a:lnTo>
                  <a:pt x="237" y="6"/>
                </a:lnTo>
                <a:lnTo>
                  <a:pt x="240" y="2"/>
                </a:lnTo>
                <a:lnTo>
                  <a:pt x="230" y="0"/>
                </a:lnTo>
                <a:lnTo>
                  <a:pt x="215" y="1"/>
                </a:lnTo>
                <a:lnTo>
                  <a:pt x="198" y="4"/>
                </a:lnTo>
                <a:lnTo>
                  <a:pt x="180" y="9"/>
                </a:lnTo>
                <a:lnTo>
                  <a:pt x="161" y="17"/>
                </a:lnTo>
                <a:lnTo>
                  <a:pt x="144" y="25"/>
                </a:lnTo>
                <a:lnTo>
                  <a:pt x="127" y="35"/>
                </a:lnTo>
                <a:lnTo>
                  <a:pt x="112" y="46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97" name="Freeform 323"/>
          <p:cNvSpPr>
            <a:spLocks/>
          </p:cNvSpPr>
          <p:nvPr/>
        </p:nvSpPr>
        <p:spPr bwMode="auto">
          <a:xfrm>
            <a:off x="8763000" y="5281614"/>
            <a:ext cx="50800" cy="53975"/>
          </a:xfrm>
          <a:custGeom>
            <a:avLst/>
            <a:gdLst>
              <a:gd name="T0" fmla="*/ 2147483646 w 254"/>
              <a:gd name="T1" fmla="*/ 2147483646 h 234"/>
              <a:gd name="T2" fmla="*/ 2147483646 w 254"/>
              <a:gd name="T3" fmla="*/ 2147483646 h 234"/>
              <a:gd name="T4" fmla="*/ 2147483646 w 254"/>
              <a:gd name="T5" fmla="*/ 2147483646 h 234"/>
              <a:gd name="T6" fmla="*/ 2147483646 w 254"/>
              <a:gd name="T7" fmla="*/ 2147483646 h 234"/>
              <a:gd name="T8" fmla="*/ 2147483646 w 254"/>
              <a:gd name="T9" fmla="*/ 2147483646 h 234"/>
              <a:gd name="T10" fmla="*/ 2147483646 w 254"/>
              <a:gd name="T11" fmla="*/ 2147483646 h 234"/>
              <a:gd name="T12" fmla="*/ 2147483646 w 254"/>
              <a:gd name="T13" fmla="*/ 2147483646 h 234"/>
              <a:gd name="T14" fmla="*/ 2147483646 w 254"/>
              <a:gd name="T15" fmla="*/ 2147483646 h 234"/>
              <a:gd name="T16" fmla="*/ 2147483646 w 254"/>
              <a:gd name="T17" fmla="*/ 2147483646 h 234"/>
              <a:gd name="T18" fmla="*/ 2147483646 w 254"/>
              <a:gd name="T19" fmla="*/ 2147483646 h 234"/>
              <a:gd name="T20" fmla="*/ 2147483646 w 254"/>
              <a:gd name="T21" fmla="*/ 2147483646 h 234"/>
              <a:gd name="T22" fmla="*/ 2147483646 w 254"/>
              <a:gd name="T23" fmla="*/ 2147483646 h 234"/>
              <a:gd name="T24" fmla="*/ 2147483646 w 254"/>
              <a:gd name="T25" fmla="*/ 2147483646 h 234"/>
              <a:gd name="T26" fmla="*/ 2147483646 w 254"/>
              <a:gd name="T27" fmla="*/ 2147483646 h 234"/>
              <a:gd name="T28" fmla="*/ 2147483646 w 254"/>
              <a:gd name="T29" fmla="*/ 2147483646 h 234"/>
              <a:gd name="T30" fmla="*/ 2147483646 w 254"/>
              <a:gd name="T31" fmla="*/ 2147483646 h 234"/>
              <a:gd name="T32" fmla="*/ 2147483646 w 254"/>
              <a:gd name="T33" fmla="*/ 2147483646 h 234"/>
              <a:gd name="T34" fmla="*/ 2147483646 w 254"/>
              <a:gd name="T35" fmla="*/ 2147483646 h 234"/>
              <a:gd name="T36" fmla="*/ 2147483646 w 254"/>
              <a:gd name="T37" fmla="*/ 2147483646 h 234"/>
              <a:gd name="T38" fmla="*/ 2147483646 w 254"/>
              <a:gd name="T39" fmla="*/ 2147483646 h 234"/>
              <a:gd name="T40" fmla="*/ 2147483646 w 254"/>
              <a:gd name="T41" fmla="*/ 2147483646 h 234"/>
              <a:gd name="T42" fmla="*/ 2147483646 w 254"/>
              <a:gd name="T43" fmla="*/ 2147483646 h 234"/>
              <a:gd name="T44" fmla="*/ 2147483646 w 254"/>
              <a:gd name="T45" fmla="*/ 2147483646 h 234"/>
              <a:gd name="T46" fmla="*/ 2147483646 w 254"/>
              <a:gd name="T47" fmla="*/ 2147483646 h 234"/>
              <a:gd name="T48" fmla="*/ 2147483646 w 254"/>
              <a:gd name="T49" fmla="*/ 2147483646 h 234"/>
              <a:gd name="T50" fmla="*/ 2147483646 w 254"/>
              <a:gd name="T51" fmla="*/ 2147483646 h 234"/>
              <a:gd name="T52" fmla="*/ 2147483646 w 254"/>
              <a:gd name="T53" fmla="*/ 2147483646 h 234"/>
              <a:gd name="T54" fmla="*/ 2147483646 w 254"/>
              <a:gd name="T55" fmla="*/ 2147483646 h 234"/>
              <a:gd name="T56" fmla="*/ 2147483646 w 254"/>
              <a:gd name="T57" fmla="*/ 2147483646 h 234"/>
              <a:gd name="T58" fmla="*/ 2147483646 w 254"/>
              <a:gd name="T59" fmla="*/ 2147483646 h 234"/>
              <a:gd name="T60" fmla="*/ 2147483646 w 254"/>
              <a:gd name="T61" fmla="*/ 2147483646 h 234"/>
              <a:gd name="T62" fmla="*/ 2147483646 w 254"/>
              <a:gd name="T63" fmla="*/ 2147483646 h 234"/>
              <a:gd name="T64" fmla="*/ 2147483646 w 254"/>
              <a:gd name="T65" fmla="*/ 2147483646 h 234"/>
              <a:gd name="T66" fmla="*/ 2147483646 w 254"/>
              <a:gd name="T67" fmla="*/ 2147483646 h 234"/>
              <a:gd name="T68" fmla="*/ 2147483646 w 254"/>
              <a:gd name="T69" fmla="*/ 2147483646 h 234"/>
              <a:gd name="T70" fmla="*/ 2147483646 w 254"/>
              <a:gd name="T71" fmla="*/ 2147483646 h 234"/>
              <a:gd name="T72" fmla="*/ 2147483646 w 254"/>
              <a:gd name="T73" fmla="*/ 2147483646 h 234"/>
              <a:gd name="T74" fmla="*/ 2147483646 w 254"/>
              <a:gd name="T75" fmla="*/ 2147483646 h 234"/>
              <a:gd name="T76" fmla="*/ 2147483646 w 254"/>
              <a:gd name="T77" fmla="*/ 2147483646 h 234"/>
              <a:gd name="T78" fmla="*/ 2147483646 w 254"/>
              <a:gd name="T79" fmla="*/ 0 h 234"/>
              <a:gd name="T80" fmla="*/ 2147483646 w 254"/>
              <a:gd name="T81" fmla="*/ 0 h 234"/>
              <a:gd name="T82" fmla="*/ 2147483646 w 254"/>
              <a:gd name="T83" fmla="*/ 0 h 234"/>
              <a:gd name="T84" fmla="*/ 2147483646 w 254"/>
              <a:gd name="T85" fmla="*/ 0 h 234"/>
              <a:gd name="T86" fmla="*/ 2147483646 w 254"/>
              <a:gd name="T87" fmla="*/ 2147483646 h 234"/>
              <a:gd name="T88" fmla="*/ 0 w 254"/>
              <a:gd name="T89" fmla="*/ 2147483646 h 234"/>
              <a:gd name="T90" fmla="*/ 2147483646 w 254"/>
              <a:gd name="T91" fmla="*/ 2147483646 h 234"/>
              <a:gd name="T92" fmla="*/ 2147483646 w 254"/>
              <a:gd name="T93" fmla="*/ 2147483646 h 234"/>
              <a:gd name="T94" fmla="*/ 2147483646 w 254"/>
              <a:gd name="T95" fmla="*/ 2147483646 h 234"/>
              <a:gd name="T96" fmla="*/ 2147483646 w 254"/>
              <a:gd name="T97" fmla="*/ 2147483646 h 234"/>
              <a:gd name="T98" fmla="*/ 2147483646 w 254"/>
              <a:gd name="T99" fmla="*/ 2147483646 h 234"/>
              <a:gd name="T100" fmla="*/ 2147483646 w 254"/>
              <a:gd name="T101" fmla="*/ 2147483646 h 234"/>
              <a:gd name="T102" fmla="*/ 2147483646 w 254"/>
              <a:gd name="T103" fmla="*/ 2147483646 h 234"/>
              <a:gd name="T104" fmla="*/ 2147483646 w 254"/>
              <a:gd name="T105" fmla="*/ 2147483646 h 234"/>
              <a:gd name="T106" fmla="*/ 2147483646 w 254"/>
              <a:gd name="T107" fmla="*/ 2147483646 h 234"/>
              <a:gd name="T108" fmla="*/ 2147483646 w 254"/>
              <a:gd name="T109" fmla="*/ 2147483646 h 234"/>
              <a:gd name="T110" fmla="*/ 2147483646 w 254"/>
              <a:gd name="T111" fmla="*/ 2147483646 h 234"/>
              <a:gd name="T112" fmla="*/ 2147483646 w 254"/>
              <a:gd name="T113" fmla="*/ 2147483646 h 234"/>
              <a:gd name="T114" fmla="*/ 2147483646 w 254"/>
              <a:gd name="T115" fmla="*/ 2147483646 h 234"/>
              <a:gd name="T116" fmla="*/ 2147483646 w 254"/>
              <a:gd name="T117" fmla="*/ 2147483646 h 234"/>
              <a:gd name="T118" fmla="*/ 2147483646 w 254"/>
              <a:gd name="T119" fmla="*/ 2147483646 h 234"/>
              <a:gd name="T120" fmla="*/ 2147483646 w 254"/>
              <a:gd name="T121" fmla="*/ 2147483646 h 23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4"/>
              <a:gd name="T184" fmla="*/ 0 h 234"/>
              <a:gd name="T185" fmla="*/ 254 w 254"/>
              <a:gd name="T186" fmla="*/ 234 h 23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4" h="234">
                <a:moveTo>
                  <a:pt x="210" y="71"/>
                </a:moveTo>
                <a:lnTo>
                  <a:pt x="222" y="84"/>
                </a:lnTo>
                <a:lnTo>
                  <a:pt x="229" y="99"/>
                </a:lnTo>
                <a:lnTo>
                  <a:pt x="232" y="115"/>
                </a:lnTo>
                <a:lnTo>
                  <a:pt x="232" y="132"/>
                </a:lnTo>
                <a:lnTo>
                  <a:pt x="230" y="146"/>
                </a:lnTo>
                <a:lnTo>
                  <a:pt x="226" y="158"/>
                </a:lnTo>
                <a:lnTo>
                  <a:pt x="219" y="170"/>
                </a:lnTo>
                <a:lnTo>
                  <a:pt x="211" y="179"/>
                </a:lnTo>
                <a:lnTo>
                  <a:pt x="202" y="190"/>
                </a:lnTo>
                <a:lnTo>
                  <a:pt x="193" y="199"/>
                </a:lnTo>
                <a:lnTo>
                  <a:pt x="183" y="208"/>
                </a:lnTo>
                <a:lnTo>
                  <a:pt x="174" y="218"/>
                </a:lnTo>
                <a:lnTo>
                  <a:pt x="172" y="221"/>
                </a:lnTo>
                <a:lnTo>
                  <a:pt x="172" y="224"/>
                </a:lnTo>
                <a:lnTo>
                  <a:pt x="172" y="227"/>
                </a:lnTo>
                <a:lnTo>
                  <a:pt x="174" y="231"/>
                </a:lnTo>
                <a:lnTo>
                  <a:pt x="177" y="233"/>
                </a:lnTo>
                <a:lnTo>
                  <a:pt x="181" y="234"/>
                </a:lnTo>
                <a:lnTo>
                  <a:pt x="184" y="233"/>
                </a:lnTo>
                <a:lnTo>
                  <a:pt x="187" y="231"/>
                </a:lnTo>
                <a:lnTo>
                  <a:pt x="208" y="217"/>
                </a:lnTo>
                <a:lnTo>
                  <a:pt x="226" y="199"/>
                </a:lnTo>
                <a:lnTo>
                  <a:pt x="240" y="178"/>
                </a:lnTo>
                <a:lnTo>
                  <a:pt x="249" y="155"/>
                </a:lnTo>
                <a:lnTo>
                  <a:pt x="254" y="131"/>
                </a:lnTo>
                <a:lnTo>
                  <a:pt x="251" y="107"/>
                </a:lnTo>
                <a:lnTo>
                  <a:pt x="243" y="84"/>
                </a:lnTo>
                <a:lnTo>
                  <a:pt x="226" y="64"/>
                </a:lnTo>
                <a:lnTo>
                  <a:pt x="214" y="53"/>
                </a:lnTo>
                <a:lnTo>
                  <a:pt x="199" y="45"/>
                </a:lnTo>
                <a:lnTo>
                  <a:pt x="183" y="36"/>
                </a:lnTo>
                <a:lnTo>
                  <a:pt x="165" y="29"/>
                </a:lnTo>
                <a:lnTo>
                  <a:pt x="147" y="21"/>
                </a:lnTo>
                <a:lnTo>
                  <a:pt x="129" y="16"/>
                </a:lnTo>
                <a:lnTo>
                  <a:pt x="111" y="12"/>
                </a:lnTo>
                <a:lnTo>
                  <a:pt x="93" y="7"/>
                </a:lnTo>
                <a:lnTo>
                  <a:pt x="75" y="4"/>
                </a:lnTo>
                <a:lnTo>
                  <a:pt x="59" y="2"/>
                </a:lnTo>
                <a:lnTo>
                  <a:pt x="43" y="0"/>
                </a:lnTo>
                <a:lnTo>
                  <a:pt x="31" y="0"/>
                </a:lnTo>
                <a:lnTo>
                  <a:pt x="19" y="0"/>
                </a:lnTo>
                <a:lnTo>
                  <a:pt x="10" y="0"/>
                </a:lnTo>
                <a:lnTo>
                  <a:pt x="3" y="2"/>
                </a:lnTo>
                <a:lnTo>
                  <a:pt x="0" y="4"/>
                </a:lnTo>
                <a:lnTo>
                  <a:pt x="11" y="6"/>
                </a:lnTo>
                <a:lnTo>
                  <a:pt x="21" y="7"/>
                </a:lnTo>
                <a:lnTo>
                  <a:pt x="34" y="9"/>
                </a:lnTo>
                <a:lnTo>
                  <a:pt x="46" y="12"/>
                </a:lnTo>
                <a:lnTo>
                  <a:pt x="59" y="15"/>
                </a:lnTo>
                <a:lnTo>
                  <a:pt x="74" y="17"/>
                </a:lnTo>
                <a:lnTo>
                  <a:pt x="87" y="20"/>
                </a:lnTo>
                <a:lnTo>
                  <a:pt x="102" y="23"/>
                </a:lnTo>
                <a:lnTo>
                  <a:pt x="116" y="28"/>
                </a:lnTo>
                <a:lnTo>
                  <a:pt x="131" y="32"/>
                </a:lnTo>
                <a:lnTo>
                  <a:pt x="145" y="36"/>
                </a:lnTo>
                <a:lnTo>
                  <a:pt x="159" y="42"/>
                </a:lnTo>
                <a:lnTo>
                  <a:pt x="173" y="48"/>
                </a:lnTo>
                <a:lnTo>
                  <a:pt x="186" y="55"/>
                </a:lnTo>
                <a:lnTo>
                  <a:pt x="199" y="63"/>
                </a:lnTo>
                <a:lnTo>
                  <a:pt x="210" y="71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98" name="Freeform 324"/>
          <p:cNvSpPr>
            <a:spLocks/>
          </p:cNvSpPr>
          <p:nvPr/>
        </p:nvSpPr>
        <p:spPr bwMode="auto">
          <a:xfrm>
            <a:off x="8661400" y="5307013"/>
            <a:ext cx="20638" cy="49212"/>
          </a:xfrm>
          <a:custGeom>
            <a:avLst/>
            <a:gdLst>
              <a:gd name="T0" fmla="*/ 0 w 103"/>
              <a:gd name="T1" fmla="*/ 2147483646 h 221"/>
              <a:gd name="T2" fmla="*/ 0 w 103"/>
              <a:gd name="T3" fmla="*/ 2147483646 h 221"/>
              <a:gd name="T4" fmla="*/ 2147483646 w 103"/>
              <a:gd name="T5" fmla="*/ 2147483646 h 221"/>
              <a:gd name="T6" fmla="*/ 2147483646 w 103"/>
              <a:gd name="T7" fmla="*/ 2147483646 h 221"/>
              <a:gd name="T8" fmla="*/ 2147483646 w 103"/>
              <a:gd name="T9" fmla="*/ 2147483646 h 221"/>
              <a:gd name="T10" fmla="*/ 2147483646 w 103"/>
              <a:gd name="T11" fmla="*/ 2147483646 h 221"/>
              <a:gd name="T12" fmla="*/ 2147483646 w 103"/>
              <a:gd name="T13" fmla="*/ 2147483646 h 221"/>
              <a:gd name="T14" fmla="*/ 2147483646 w 103"/>
              <a:gd name="T15" fmla="*/ 2147483646 h 221"/>
              <a:gd name="T16" fmla="*/ 2147483646 w 103"/>
              <a:gd name="T17" fmla="*/ 2147483646 h 221"/>
              <a:gd name="T18" fmla="*/ 2147483646 w 103"/>
              <a:gd name="T19" fmla="*/ 2147483646 h 221"/>
              <a:gd name="T20" fmla="*/ 2147483646 w 103"/>
              <a:gd name="T21" fmla="*/ 2147483646 h 221"/>
              <a:gd name="T22" fmla="*/ 2147483646 w 103"/>
              <a:gd name="T23" fmla="*/ 2147483646 h 221"/>
              <a:gd name="T24" fmla="*/ 2147483646 w 103"/>
              <a:gd name="T25" fmla="*/ 2147483646 h 221"/>
              <a:gd name="T26" fmla="*/ 2147483646 w 103"/>
              <a:gd name="T27" fmla="*/ 2147483646 h 221"/>
              <a:gd name="T28" fmla="*/ 2147483646 w 103"/>
              <a:gd name="T29" fmla="*/ 2147483646 h 221"/>
              <a:gd name="T30" fmla="*/ 2147483646 w 103"/>
              <a:gd name="T31" fmla="*/ 2147483646 h 221"/>
              <a:gd name="T32" fmla="*/ 2147483646 w 103"/>
              <a:gd name="T33" fmla="*/ 2147483646 h 221"/>
              <a:gd name="T34" fmla="*/ 2147483646 w 103"/>
              <a:gd name="T35" fmla="*/ 2147483646 h 221"/>
              <a:gd name="T36" fmla="*/ 2147483646 w 103"/>
              <a:gd name="T37" fmla="*/ 2147483646 h 221"/>
              <a:gd name="T38" fmla="*/ 2147483646 w 103"/>
              <a:gd name="T39" fmla="*/ 2147483646 h 221"/>
              <a:gd name="T40" fmla="*/ 2147483646 w 103"/>
              <a:gd name="T41" fmla="*/ 2147483646 h 221"/>
              <a:gd name="T42" fmla="*/ 2147483646 w 103"/>
              <a:gd name="T43" fmla="*/ 2147483646 h 221"/>
              <a:gd name="T44" fmla="*/ 2147483646 w 103"/>
              <a:gd name="T45" fmla="*/ 2147483646 h 221"/>
              <a:gd name="T46" fmla="*/ 2147483646 w 103"/>
              <a:gd name="T47" fmla="*/ 2147483646 h 221"/>
              <a:gd name="T48" fmla="*/ 2147483646 w 103"/>
              <a:gd name="T49" fmla="*/ 2147483646 h 221"/>
              <a:gd name="T50" fmla="*/ 2147483646 w 103"/>
              <a:gd name="T51" fmla="*/ 2147483646 h 221"/>
              <a:gd name="T52" fmla="*/ 2147483646 w 103"/>
              <a:gd name="T53" fmla="*/ 2147483646 h 221"/>
              <a:gd name="T54" fmla="*/ 2147483646 w 103"/>
              <a:gd name="T55" fmla="*/ 2147483646 h 221"/>
              <a:gd name="T56" fmla="*/ 2147483646 w 103"/>
              <a:gd name="T57" fmla="*/ 2147483646 h 221"/>
              <a:gd name="T58" fmla="*/ 2147483646 w 103"/>
              <a:gd name="T59" fmla="*/ 2147483646 h 221"/>
              <a:gd name="T60" fmla="*/ 2147483646 w 103"/>
              <a:gd name="T61" fmla="*/ 2147483646 h 221"/>
              <a:gd name="T62" fmla="*/ 2147483646 w 103"/>
              <a:gd name="T63" fmla="*/ 2147483646 h 221"/>
              <a:gd name="T64" fmla="*/ 2147483646 w 103"/>
              <a:gd name="T65" fmla="*/ 2147483646 h 221"/>
              <a:gd name="T66" fmla="*/ 2147483646 w 103"/>
              <a:gd name="T67" fmla="*/ 0 h 221"/>
              <a:gd name="T68" fmla="*/ 2147483646 w 103"/>
              <a:gd name="T69" fmla="*/ 2147483646 h 221"/>
              <a:gd name="T70" fmla="*/ 2147483646 w 103"/>
              <a:gd name="T71" fmla="*/ 2147483646 h 221"/>
              <a:gd name="T72" fmla="*/ 2147483646 w 103"/>
              <a:gd name="T73" fmla="*/ 2147483646 h 221"/>
              <a:gd name="T74" fmla="*/ 2147483646 w 103"/>
              <a:gd name="T75" fmla="*/ 2147483646 h 221"/>
              <a:gd name="T76" fmla="*/ 2147483646 w 103"/>
              <a:gd name="T77" fmla="*/ 2147483646 h 221"/>
              <a:gd name="T78" fmla="*/ 2147483646 w 103"/>
              <a:gd name="T79" fmla="*/ 2147483646 h 221"/>
              <a:gd name="T80" fmla="*/ 0 w 103"/>
              <a:gd name="T81" fmla="*/ 2147483646 h 22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1"/>
              <a:gd name="T125" fmla="*/ 103 w 103"/>
              <a:gd name="T126" fmla="*/ 221 h 22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1">
                <a:moveTo>
                  <a:pt x="0" y="121"/>
                </a:moveTo>
                <a:lnTo>
                  <a:pt x="0" y="139"/>
                </a:lnTo>
                <a:lnTo>
                  <a:pt x="4" y="156"/>
                </a:lnTo>
                <a:lnTo>
                  <a:pt x="12" y="172"/>
                </a:lnTo>
                <a:lnTo>
                  <a:pt x="22" y="186"/>
                </a:lnTo>
                <a:lnTo>
                  <a:pt x="35" y="197"/>
                </a:lnTo>
                <a:lnTo>
                  <a:pt x="50" y="208"/>
                </a:lnTo>
                <a:lnTo>
                  <a:pt x="66" y="216"/>
                </a:lnTo>
                <a:lnTo>
                  <a:pt x="83" y="220"/>
                </a:lnTo>
                <a:lnTo>
                  <a:pt x="89" y="221"/>
                </a:lnTo>
                <a:lnTo>
                  <a:pt x="94" y="219"/>
                </a:lnTo>
                <a:lnTo>
                  <a:pt x="98" y="216"/>
                </a:lnTo>
                <a:lnTo>
                  <a:pt x="100" y="211"/>
                </a:lnTo>
                <a:lnTo>
                  <a:pt x="100" y="206"/>
                </a:lnTo>
                <a:lnTo>
                  <a:pt x="99" y="201"/>
                </a:lnTo>
                <a:lnTo>
                  <a:pt x="96" y="196"/>
                </a:lnTo>
                <a:lnTo>
                  <a:pt x="91" y="194"/>
                </a:lnTo>
                <a:lnTo>
                  <a:pt x="74" y="188"/>
                </a:lnTo>
                <a:lnTo>
                  <a:pt x="58" y="179"/>
                </a:lnTo>
                <a:lnTo>
                  <a:pt x="45" y="168"/>
                </a:lnTo>
                <a:lnTo>
                  <a:pt x="36" y="155"/>
                </a:lnTo>
                <a:lnTo>
                  <a:pt x="30" y="139"/>
                </a:lnTo>
                <a:lnTo>
                  <a:pt x="27" y="122"/>
                </a:lnTo>
                <a:lnTo>
                  <a:pt x="27" y="103"/>
                </a:lnTo>
                <a:lnTo>
                  <a:pt x="32" y="84"/>
                </a:lnTo>
                <a:lnTo>
                  <a:pt x="38" y="70"/>
                </a:lnTo>
                <a:lnTo>
                  <a:pt x="46" y="57"/>
                </a:lnTo>
                <a:lnTo>
                  <a:pt x="56" y="46"/>
                </a:lnTo>
                <a:lnTo>
                  <a:pt x="66" y="35"/>
                </a:lnTo>
                <a:lnTo>
                  <a:pt x="76" y="25"/>
                </a:lnTo>
                <a:lnTo>
                  <a:pt x="86" y="17"/>
                </a:lnTo>
                <a:lnTo>
                  <a:pt x="96" y="8"/>
                </a:lnTo>
                <a:lnTo>
                  <a:pt x="103" y="1"/>
                </a:lnTo>
                <a:lnTo>
                  <a:pt x="96" y="0"/>
                </a:lnTo>
                <a:lnTo>
                  <a:pt x="84" y="5"/>
                </a:lnTo>
                <a:lnTo>
                  <a:pt x="69" y="17"/>
                </a:lnTo>
                <a:lnTo>
                  <a:pt x="51" y="33"/>
                </a:lnTo>
                <a:lnTo>
                  <a:pt x="34" y="53"/>
                </a:lnTo>
                <a:lnTo>
                  <a:pt x="18" y="75"/>
                </a:lnTo>
                <a:lnTo>
                  <a:pt x="7" y="98"/>
                </a:lnTo>
                <a:lnTo>
                  <a:pt x="0" y="121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699" name="Freeform 325"/>
          <p:cNvSpPr>
            <a:spLocks/>
          </p:cNvSpPr>
          <p:nvPr/>
        </p:nvSpPr>
        <p:spPr bwMode="auto">
          <a:xfrm>
            <a:off x="8804275" y="5278439"/>
            <a:ext cx="44450" cy="65087"/>
          </a:xfrm>
          <a:custGeom>
            <a:avLst/>
            <a:gdLst>
              <a:gd name="T0" fmla="*/ 2147483646 w 221"/>
              <a:gd name="T1" fmla="*/ 2147483646 h 288"/>
              <a:gd name="T2" fmla="*/ 2147483646 w 221"/>
              <a:gd name="T3" fmla="*/ 2147483646 h 288"/>
              <a:gd name="T4" fmla="*/ 2147483646 w 221"/>
              <a:gd name="T5" fmla="*/ 2147483646 h 288"/>
              <a:gd name="T6" fmla="*/ 2147483646 w 221"/>
              <a:gd name="T7" fmla="*/ 2147483646 h 288"/>
              <a:gd name="T8" fmla="*/ 2147483646 w 221"/>
              <a:gd name="T9" fmla="*/ 2147483646 h 288"/>
              <a:gd name="T10" fmla="*/ 2147483646 w 221"/>
              <a:gd name="T11" fmla="*/ 2147483646 h 288"/>
              <a:gd name="T12" fmla="*/ 2147483646 w 221"/>
              <a:gd name="T13" fmla="*/ 2147483646 h 288"/>
              <a:gd name="T14" fmla="*/ 2147483646 w 221"/>
              <a:gd name="T15" fmla="*/ 2147483646 h 288"/>
              <a:gd name="T16" fmla="*/ 2147483646 w 221"/>
              <a:gd name="T17" fmla="*/ 2147483646 h 288"/>
              <a:gd name="T18" fmla="*/ 2147483646 w 221"/>
              <a:gd name="T19" fmla="*/ 2147483646 h 288"/>
              <a:gd name="T20" fmla="*/ 2147483646 w 221"/>
              <a:gd name="T21" fmla="*/ 2147483646 h 288"/>
              <a:gd name="T22" fmla="*/ 2147483646 w 221"/>
              <a:gd name="T23" fmla="*/ 2147483646 h 288"/>
              <a:gd name="T24" fmla="*/ 2147483646 w 221"/>
              <a:gd name="T25" fmla="*/ 2147483646 h 288"/>
              <a:gd name="T26" fmla="*/ 2147483646 w 221"/>
              <a:gd name="T27" fmla="*/ 2147483646 h 288"/>
              <a:gd name="T28" fmla="*/ 2147483646 w 221"/>
              <a:gd name="T29" fmla="*/ 2147483646 h 288"/>
              <a:gd name="T30" fmla="*/ 2147483646 w 221"/>
              <a:gd name="T31" fmla="*/ 2147483646 h 288"/>
              <a:gd name="T32" fmla="*/ 2147483646 w 221"/>
              <a:gd name="T33" fmla="*/ 2147483646 h 288"/>
              <a:gd name="T34" fmla="*/ 2147483646 w 221"/>
              <a:gd name="T35" fmla="*/ 2147483646 h 288"/>
              <a:gd name="T36" fmla="*/ 2147483646 w 221"/>
              <a:gd name="T37" fmla="*/ 2147483646 h 288"/>
              <a:gd name="T38" fmla="*/ 2147483646 w 221"/>
              <a:gd name="T39" fmla="*/ 2147483646 h 288"/>
              <a:gd name="T40" fmla="*/ 2147483646 w 221"/>
              <a:gd name="T41" fmla="*/ 2147483646 h 288"/>
              <a:gd name="T42" fmla="*/ 2147483646 w 221"/>
              <a:gd name="T43" fmla="*/ 2147483646 h 288"/>
              <a:gd name="T44" fmla="*/ 2147483646 w 221"/>
              <a:gd name="T45" fmla="*/ 2147483646 h 288"/>
              <a:gd name="T46" fmla="*/ 2147483646 w 221"/>
              <a:gd name="T47" fmla="*/ 2147483646 h 288"/>
              <a:gd name="T48" fmla="*/ 2147483646 w 221"/>
              <a:gd name="T49" fmla="*/ 2147483646 h 288"/>
              <a:gd name="T50" fmla="*/ 2147483646 w 221"/>
              <a:gd name="T51" fmla="*/ 2147483646 h 288"/>
              <a:gd name="T52" fmla="*/ 2147483646 w 221"/>
              <a:gd name="T53" fmla="*/ 2147483646 h 288"/>
              <a:gd name="T54" fmla="*/ 2147483646 w 221"/>
              <a:gd name="T55" fmla="*/ 2147483646 h 288"/>
              <a:gd name="T56" fmla="*/ 2147483646 w 221"/>
              <a:gd name="T57" fmla="*/ 2147483646 h 288"/>
              <a:gd name="T58" fmla="*/ 2147483646 w 221"/>
              <a:gd name="T59" fmla="*/ 2147483646 h 288"/>
              <a:gd name="T60" fmla="*/ 2147483646 w 221"/>
              <a:gd name="T61" fmla="*/ 2147483646 h 288"/>
              <a:gd name="T62" fmla="*/ 2147483646 w 221"/>
              <a:gd name="T63" fmla="*/ 2147483646 h 288"/>
              <a:gd name="T64" fmla="*/ 2147483646 w 221"/>
              <a:gd name="T65" fmla="*/ 2147483646 h 288"/>
              <a:gd name="T66" fmla="*/ 2147483646 w 221"/>
              <a:gd name="T67" fmla="*/ 2147483646 h 288"/>
              <a:gd name="T68" fmla="*/ 2147483646 w 221"/>
              <a:gd name="T69" fmla="*/ 2147483646 h 288"/>
              <a:gd name="T70" fmla="*/ 2147483646 w 221"/>
              <a:gd name="T71" fmla="*/ 2147483646 h 288"/>
              <a:gd name="T72" fmla="*/ 2147483646 w 221"/>
              <a:gd name="T73" fmla="*/ 2147483646 h 288"/>
              <a:gd name="T74" fmla="*/ 2147483646 w 221"/>
              <a:gd name="T75" fmla="*/ 2147483646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1"/>
              <a:gd name="T115" fmla="*/ 0 h 288"/>
              <a:gd name="T116" fmla="*/ 221 w 221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1" h="288">
                <a:moveTo>
                  <a:pt x="179" y="108"/>
                </a:moveTo>
                <a:lnTo>
                  <a:pt x="186" y="115"/>
                </a:lnTo>
                <a:lnTo>
                  <a:pt x="193" y="124"/>
                </a:lnTo>
                <a:lnTo>
                  <a:pt x="197" y="133"/>
                </a:lnTo>
                <a:lnTo>
                  <a:pt x="201" y="143"/>
                </a:lnTo>
                <a:lnTo>
                  <a:pt x="202" y="153"/>
                </a:lnTo>
                <a:lnTo>
                  <a:pt x="202" y="163"/>
                </a:lnTo>
                <a:lnTo>
                  <a:pt x="199" y="174"/>
                </a:lnTo>
                <a:lnTo>
                  <a:pt x="195" y="184"/>
                </a:lnTo>
                <a:lnTo>
                  <a:pt x="187" y="194"/>
                </a:lnTo>
                <a:lnTo>
                  <a:pt x="179" y="204"/>
                </a:lnTo>
                <a:lnTo>
                  <a:pt x="170" y="212"/>
                </a:lnTo>
                <a:lnTo>
                  <a:pt x="159" y="221"/>
                </a:lnTo>
                <a:lnTo>
                  <a:pt x="150" y="229"/>
                </a:lnTo>
                <a:lnTo>
                  <a:pt x="139" y="237"/>
                </a:lnTo>
                <a:lnTo>
                  <a:pt x="129" y="246"/>
                </a:lnTo>
                <a:lnTo>
                  <a:pt x="119" y="255"/>
                </a:lnTo>
                <a:lnTo>
                  <a:pt x="116" y="258"/>
                </a:lnTo>
                <a:lnTo>
                  <a:pt x="114" y="263"/>
                </a:lnTo>
                <a:lnTo>
                  <a:pt x="112" y="267"/>
                </a:lnTo>
                <a:lnTo>
                  <a:pt x="110" y="271"/>
                </a:lnTo>
                <a:lnTo>
                  <a:pt x="109" y="276"/>
                </a:lnTo>
                <a:lnTo>
                  <a:pt x="109" y="280"/>
                </a:lnTo>
                <a:lnTo>
                  <a:pt x="110" y="284"/>
                </a:lnTo>
                <a:lnTo>
                  <a:pt x="113" y="287"/>
                </a:lnTo>
                <a:lnTo>
                  <a:pt x="117" y="288"/>
                </a:lnTo>
                <a:lnTo>
                  <a:pt x="121" y="288"/>
                </a:lnTo>
                <a:lnTo>
                  <a:pt x="125" y="287"/>
                </a:lnTo>
                <a:lnTo>
                  <a:pt x="129" y="284"/>
                </a:lnTo>
                <a:lnTo>
                  <a:pt x="139" y="272"/>
                </a:lnTo>
                <a:lnTo>
                  <a:pt x="151" y="261"/>
                </a:lnTo>
                <a:lnTo>
                  <a:pt x="162" y="250"/>
                </a:lnTo>
                <a:lnTo>
                  <a:pt x="175" y="239"/>
                </a:lnTo>
                <a:lnTo>
                  <a:pt x="186" y="229"/>
                </a:lnTo>
                <a:lnTo>
                  <a:pt x="197" y="217"/>
                </a:lnTo>
                <a:lnTo>
                  <a:pt x="207" y="204"/>
                </a:lnTo>
                <a:lnTo>
                  <a:pt x="215" y="190"/>
                </a:lnTo>
                <a:lnTo>
                  <a:pt x="220" y="174"/>
                </a:lnTo>
                <a:lnTo>
                  <a:pt x="221" y="158"/>
                </a:lnTo>
                <a:lnTo>
                  <a:pt x="218" y="142"/>
                </a:lnTo>
                <a:lnTo>
                  <a:pt x="213" y="127"/>
                </a:lnTo>
                <a:lnTo>
                  <a:pt x="204" y="112"/>
                </a:lnTo>
                <a:lnTo>
                  <a:pt x="194" y="99"/>
                </a:lnTo>
                <a:lnTo>
                  <a:pt x="181" y="87"/>
                </a:lnTo>
                <a:lnTo>
                  <a:pt x="169" y="77"/>
                </a:lnTo>
                <a:lnTo>
                  <a:pt x="159" y="69"/>
                </a:lnTo>
                <a:lnTo>
                  <a:pt x="149" y="63"/>
                </a:lnTo>
                <a:lnTo>
                  <a:pt x="137" y="55"/>
                </a:lnTo>
                <a:lnTo>
                  <a:pt x="125" y="48"/>
                </a:lnTo>
                <a:lnTo>
                  <a:pt x="114" y="40"/>
                </a:lnTo>
                <a:lnTo>
                  <a:pt x="101" y="33"/>
                </a:lnTo>
                <a:lnTo>
                  <a:pt x="89" y="27"/>
                </a:lnTo>
                <a:lnTo>
                  <a:pt x="77" y="20"/>
                </a:lnTo>
                <a:lnTo>
                  <a:pt x="66" y="15"/>
                </a:lnTo>
                <a:lnTo>
                  <a:pt x="54" y="9"/>
                </a:lnTo>
                <a:lnTo>
                  <a:pt x="42" y="6"/>
                </a:lnTo>
                <a:lnTo>
                  <a:pt x="32" y="3"/>
                </a:lnTo>
                <a:lnTo>
                  <a:pt x="22" y="1"/>
                </a:lnTo>
                <a:lnTo>
                  <a:pt x="14" y="0"/>
                </a:lnTo>
                <a:lnTo>
                  <a:pt x="7" y="1"/>
                </a:lnTo>
                <a:lnTo>
                  <a:pt x="0" y="3"/>
                </a:lnTo>
                <a:lnTo>
                  <a:pt x="8" y="5"/>
                </a:lnTo>
                <a:lnTo>
                  <a:pt x="16" y="8"/>
                </a:lnTo>
                <a:lnTo>
                  <a:pt x="26" y="13"/>
                </a:lnTo>
                <a:lnTo>
                  <a:pt x="35" y="17"/>
                </a:lnTo>
                <a:lnTo>
                  <a:pt x="47" y="22"/>
                </a:lnTo>
                <a:lnTo>
                  <a:pt x="58" y="28"/>
                </a:lnTo>
                <a:lnTo>
                  <a:pt x="71" y="34"/>
                </a:lnTo>
                <a:lnTo>
                  <a:pt x="83" y="40"/>
                </a:lnTo>
                <a:lnTo>
                  <a:pt x="96" y="48"/>
                </a:lnTo>
                <a:lnTo>
                  <a:pt x="109" y="55"/>
                </a:lnTo>
                <a:lnTo>
                  <a:pt x="121" y="64"/>
                </a:lnTo>
                <a:lnTo>
                  <a:pt x="134" y="72"/>
                </a:lnTo>
                <a:lnTo>
                  <a:pt x="146" y="81"/>
                </a:lnTo>
                <a:lnTo>
                  <a:pt x="158" y="90"/>
                </a:lnTo>
                <a:lnTo>
                  <a:pt x="169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00" name="Freeform 326"/>
          <p:cNvSpPr>
            <a:spLocks/>
          </p:cNvSpPr>
          <p:nvPr/>
        </p:nvSpPr>
        <p:spPr bwMode="auto">
          <a:xfrm>
            <a:off x="8756650" y="5354639"/>
            <a:ext cx="14288" cy="39687"/>
          </a:xfrm>
          <a:custGeom>
            <a:avLst/>
            <a:gdLst>
              <a:gd name="T0" fmla="*/ 2147483646 w 74"/>
              <a:gd name="T1" fmla="*/ 2147483646 h 174"/>
              <a:gd name="T2" fmla="*/ 2147483646 w 74"/>
              <a:gd name="T3" fmla="*/ 2147483646 h 174"/>
              <a:gd name="T4" fmla="*/ 2147483646 w 74"/>
              <a:gd name="T5" fmla="*/ 2147483646 h 174"/>
              <a:gd name="T6" fmla="*/ 2147483646 w 74"/>
              <a:gd name="T7" fmla="*/ 2147483646 h 174"/>
              <a:gd name="T8" fmla="*/ 2147483646 w 74"/>
              <a:gd name="T9" fmla="*/ 0 h 174"/>
              <a:gd name="T10" fmla="*/ 2147483646 w 74"/>
              <a:gd name="T11" fmla="*/ 2147483646 h 174"/>
              <a:gd name="T12" fmla="*/ 2147483646 w 74"/>
              <a:gd name="T13" fmla="*/ 2147483646 h 174"/>
              <a:gd name="T14" fmla="*/ 0 w 74"/>
              <a:gd name="T15" fmla="*/ 2147483646 h 174"/>
              <a:gd name="T16" fmla="*/ 0 w 74"/>
              <a:gd name="T17" fmla="*/ 2147483646 h 174"/>
              <a:gd name="T18" fmla="*/ 2147483646 w 74"/>
              <a:gd name="T19" fmla="*/ 2147483646 h 174"/>
              <a:gd name="T20" fmla="*/ 2147483646 w 74"/>
              <a:gd name="T21" fmla="*/ 2147483646 h 174"/>
              <a:gd name="T22" fmla="*/ 2147483646 w 74"/>
              <a:gd name="T23" fmla="*/ 2147483646 h 174"/>
              <a:gd name="T24" fmla="*/ 2147483646 w 74"/>
              <a:gd name="T25" fmla="*/ 2147483646 h 174"/>
              <a:gd name="T26" fmla="*/ 2147483646 w 74"/>
              <a:gd name="T27" fmla="*/ 2147483646 h 174"/>
              <a:gd name="T28" fmla="*/ 2147483646 w 74"/>
              <a:gd name="T29" fmla="*/ 2147483646 h 174"/>
              <a:gd name="T30" fmla="*/ 2147483646 w 74"/>
              <a:gd name="T31" fmla="*/ 2147483646 h 174"/>
              <a:gd name="T32" fmla="*/ 2147483646 w 74"/>
              <a:gd name="T33" fmla="*/ 2147483646 h 174"/>
              <a:gd name="T34" fmla="*/ 2147483646 w 74"/>
              <a:gd name="T35" fmla="*/ 2147483646 h 174"/>
              <a:gd name="T36" fmla="*/ 2147483646 w 74"/>
              <a:gd name="T37" fmla="*/ 2147483646 h 174"/>
              <a:gd name="T38" fmla="*/ 2147483646 w 74"/>
              <a:gd name="T39" fmla="*/ 2147483646 h 174"/>
              <a:gd name="T40" fmla="*/ 2147483646 w 74"/>
              <a:gd name="T41" fmla="*/ 2147483646 h 174"/>
              <a:gd name="T42" fmla="*/ 2147483646 w 74"/>
              <a:gd name="T43" fmla="*/ 2147483646 h 174"/>
              <a:gd name="T44" fmla="*/ 2147483646 w 74"/>
              <a:gd name="T45" fmla="*/ 2147483646 h 174"/>
              <a:gd name="T46" fmla="*/ 2147483646 w 74"/>
              <a:gd name="T47" fmla="*/ 2147483646 h 174"/>
              <a:gd name="T48" fmla="*/ 2147483646 w 74"/>
              <a:gd name="T49" fmla="*/ 2147483646 h 17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4"/>
              <a:gd name="T76" fmla="*/ 0 h 174"/>
              <a:gd name="T77" fmla="*/ 74 w 74"/>
              <a:gd name="T78" fmla="*/ 174 h 17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4" h="174">
                <a:moveTo>
                  <a:pt x="28" y="12"/>
                </a:moveTo>
                <a:lnTo>
                  <a:pt x="26" y="7"/>
                </a:lnTo>
                <a:lnTo>
                  <a:pt x="23" y="3"/>
                </a:lnTo>
                <a:lnTo>
                  <a:pt x="17" y="1"/>
                </a:lnTo>
                <a:lnTo>
                  <a:pt x="12" y="0"/>
                </a:lnTo>
                <a:lnTo>
                  <a:pt x="7" y="2"/>
                </a:lnTo>
                <a:lnTo>
                  <a:pt x="3" y="5"/>
                </a:lnTo>
                <a:lnTo>
                  <a:pt x="0" y="10"/>
                </a:lnTo>
                <a:lnTo>
                  <a:pt x="0" y="16"/>
                </a:lnTo>
                <a:lnTo>
                  <a:pt x="5" y="39"/>
                </a:lnTo>
                <a:lnTo>
                  <a:pt x="13" y="66"/>
                </a:lnTo>
                <a:lnTo>
                  <a:pt x="24" y="92"/>
                </a:lnTo>
                <a:lnTo>
                  <a:pt x="36" y="118"/>
                </a:lnTo>
                <a:lnTo>
                  <a:pt x="49" y="141"/>
                </a:lnTo>
                <a:lnTo>
                  <a:pt x="61" y="159"/>
                </a:lnTo>
                <a:lnTo>
                  <a:pt x="69" y="171"/>
                </a:lnTo>
                <a:lnTo>
                  <a:pt x="74" y="174"/>
                </a:lnTo>
                <a:lnTo>
                  <a:pt x="72" y="162"/>
                </a:lnTo>
                <a:lnTo>
                  <a:pt x="67" y="147"/>
                </a:lnTo>
                <a:lnTo>
                  <a:pt x="61" y="128"/>
                </a:lnTo>
                <a:lnTo>
                  <a:pt x="53" y="105"/>
                </a:lnTo>
                <a:lnTo>
                  <a:pt x="46" y="82"/>
                </a:lnTo>
                <a:lnTo>
                  <a:pt x="38" y="58"/>
                </a:lnTo>
                <a:lnTo>
                  <a:pt x="32" y="35"/>
                </a:lnTo>
                <a:lnTo>
                  <a:pt x="28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01" name="Freeform 327"/>
          <p:cNvSpPr>
            <a:spLocks/>
          </p:cNvSpPr>
          <p:nvPr/>
        </p:nvSpPr>
        <p:spPr bwMode="auto">
          <a:xfrm>
            <a:off x="8750300" y="5334000"/>
            <a:ext cx="7938" cy="19050"/>
          </a:xfrm>
          <a:custGeom>
            <a:avLst/>
            <a:gdLst>
              <a:gd name="T0" fmla="*/ 2147483646 w 39"/>
              <a:gd name="T1" fmla="*/ 2147483646 h 87"/>
              <a:gd name="T2" fmla="*/ 2147483646 w 39"/>
              <a:gd name="T3" fmla="*/ 2147483646 h 87"/>
              <a:gd name="T4" fmla="*/ 2147483646 w 39"/>
              <a:gd name="T5" fmla="*/ 2147483646 h 87"/>
              <a:gd name="T6" fmla="*/ 2147483646 w 39"/>
              <a:gd name="T7" fmla="*/ 0 h 87"/>
              <a:gd name="T8" fmla="*/ 2147483646 w 39"/>
              <a:gd name="T9" fmla="*/ 0 h 87"/>
              <a:gd name="T10" fmla="*/ 2147483646 w 39"/>
              <a:gd name="T11" fmla="*/ 2147483646 h 87"/>
              <a:gd name="T12" fmla="*/ 2147483646 w 39"/>
              <a:gd name="T13" fmla="*/ 2147483646 h 87"/>
              <a:gd name="T14" fmla="*/ 0 w 39"/>
              <a:gd name="T15" fmla="*/ 2147483646 h 87"/>
              <a:gd name="T16" fmla="*/ 0 w 39"/>
              <a:gd name="T17" fmla="*/ 2147483646 h 87"/>
              <a:gd name="T18" fmla="*/ 0 w 39"/>
              <a:gd name="T19" fmla="*/ 2147483646 h 87"/>
              <a:gd name="T20" fmla="*/ 2147483646 w 39"/>
              <a:gd name="T21" fmla="*/ 2147483646 h 87"/>
              <a:gd name="T22" fmla="*/ 2147483646 w 39"/>
              <a:gd name="T23" fmla="*/ 2147483646 h 87"/>
              <a:gd name="T24" fmla="*/ 2147483646 w 39"/>
              <a:gd name="T25" fmla="*/ 2147483646 h 87"/>
              <a:gd name="T26" fmla="*/ 2147483646 w 39"/>
              <a:gd name="T27" fmla="*/ 2147483646 h 87"/>
              <a:gd name="T28" fmla="*/ 2147483646 w 39"/>
              <a:gd name="T29" fmla="*/ 2147483646 h 87"/>
              <a:gd name="T30" fmla="*/ 2147483646 w 39"/>
              <a:gd name="T31" fmla="*/ 2147483646 h 87"/>
              <a:gd name="T32" fmla="*/ 2147483646 w 39"/>
              <a:gd name="T33" fmla="*/ 2147483646 h 87"/>
              <a:gd name="T34" fmla="*/ 2147483646 w 39"/>
              <a:gd name="T35" fmla="*/ 2147483646 h 87"/>
              <a:gd name="T36" fmla="*/ 2147483646 w 39"/>
              <a:gd name="T37" fmla="*/ 2147483646 h 87"/>
              <a:gd name="T38" fmla="*/ 2147483646 w 39"/>
              <a:gd name="T39" fmla="*/ 2147483646 h 87"/>
              <a:gd name="T40" fmla="*/ 2147483646 w 39"/>
              <a:gd name="T41" fmla="*/ 2147483646 h 8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9"/>
              <a:gd name="T64" fmla="*/ 0 h 87"/>
              <a:gd name="T65" fmla="*/ 39 w 39"/>
              <a:gd name="T66" fmla="*/ 87 h 87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9" h="87">
                <a:moveTo>
                  <a:pt x="20" y="9"/>
                </a:moveTo>
                <a:lnTo>
                  <a:pt x="19" y="5"/>
                </a:lnTo>
                <a:lnTo>
                  <a:pt x="16" y="2"/>
                </a:lnTo>
                <a:lnTo>
                  <a:pt x="13" y="0"/>
                </a:lnTo>
                <a:lnTo>
                  <a:pt x="8" y="0"/>
                </a:lnTo>
                <a:lnTo>
                  <a:pt x="5" y="1"/>
                </a:lnTo>
                <a:lnTo>
                  <a:pt x="2" y="3"/>
                </a:lnTo>
                <a:lnTo>
                  <a:pt x="0" y="6"/>
                </a:lnTo>
                <a:lnTo>
                  <a:pt x="0" y="10"/>
                </a:lnTo>
                <a:lnTo>
                  <a:pt x="0" y="22"/>
                </a:lnTo>
                <a:lnTo>
                  <a:pt x="3" y="35"/>
                </a:lnTo>
                <a:lnTo>
                  <a:pt x="7" y="48"/>
                </a:lnTo>
                <a:lnTo>
                  <a:pt x="13" y="60"/>
                </a:lnTo>
                <a:lnTo>
                  <a:pt x="19" y="72"/>
                </a:lnTo>
                <a:lnTo>
                  <a:pt x="25" y="81"/>
                </a:lnTo>
                <a:lnTo>
                  <a:pt x="33" y="86"/>
                </a:lnTo>
                <a:lnTo>
                  <a:pt x="38" y="87"/>
                </a:lnTo>
                <a:lnTo>
                  <a:pt x="39" y="70"/>
                </a:lnTo>
                <a:lnTo>
                  <a:pt x="34" y="50"/>
                </a:lnTo>
                <a:lnTo>
                  <a:pt x="27" y="29"/>
                </a:lnTo>
                <a:lnTo>
                  <a:pt x="20" y="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02" name="Freeform 328"/>
          <p:cNvSpPr>
            <a:spLocks/>
          </p:cNvSpPr>
          <p:nvPr/>
        </p:nvSpPr>
        <p:spPr bwMode="auto">
          <a:xfrm>
            <a:off x="8743950" y="5319713"/>
            <a:ext cx="6350" cy="11112"/>
          </a:xfrm>
          <a:custGeom>
            <a:avLst/>
            <a:gdLst>
              <a:gd name="T0" fmla="*/ 2147483646 w 34"/>
              <a:gd name="T1" fmla="*/ 2147483646 h 51"/>
              <a:gd name="T2" fmla="*/ 2147483646 w 34"/>
              <a:gd name="T3" fmla="*/ 2147483646 h 51"/>
              <a:gd name="T4" fmla="*/ 2147483646 w 34"/>
              <a:gd name="T5" fmla="*/ 2147483646 h 51"/>
              <a:gd name="T6" fmla="*/ 2147483646 w 34"/>
              <a:gd name="T7" fmla="*/ 2147483646 h 51"/>
              <a:gd name="T8" fmla="*/ 2147483646 w 34"/>
              <a:gd name="T9" fmla="*/ 2147483646 h 51"/>
              <a:gd name="T10" fmla="*/ 2147483646 w 34"/>
              <a:gd name="T11" fmla="*/ 2147483646 h 51"/>
              <a:gd name="T12" fmla="*/ 2147483646 w 34"/>
              <a:gd name="T13" fmla="*/ 2147483646 h 51"/>
              <a:gd name="T14" fmla="*/ 2147483646 w 34"/>
              <a:gd name="T15" fmla="*/ 0 h 51"/>
              <a:gd name="T16" fmla="*/ 2147483646 w 34"/>
              <a:gd name="T17" fmla="*/ 0 h 51"/>
              <a:gd name="T18" fmla="*/ 2147483646 w 34"/>
              <a:gd name="T19" fmla="*/ 2147483646 h 51"/>
              <a:gd name="T20" fmla="*/ 2147483646 w 34"/>
              <a:gd name="T21" fmla="*/ 2147483646 h 51"/>
              <a:gd name="T22" fmla="*/ 0 w 34"/>
              <a:gd name="T23" fmla="*/ 2147483646 h 51"/>
              <a:gd name="T24" fmla="*/ 0 w 34"/>
              <a:gd name="T25" fmla="*/ 2147483646 h 51"/>
              <a:gd name="T26" fmla="*/ 2147483646 w 34"/>
              <a:gd name="T27" fmla="*/ 2147483646 h 51"/>
              <a:gd name="T28" fmla="*/ 2147483646 w 34"/>
              <a:gd name="T29" fmla="*/ 2147483646 h 51"/>
              <a:gd name="T30" fmla="*/ 2147483646 w 34"/>
              <a:gd name="T31" fmla="*/ 2147483646 h 51"/>
              <a:gd name="T32" fmla="*/ 2147483646 w 34"/>
              <a:gd name="T33" fmla="*/ 2147483646 h 51"/>
              <a:gd name="T34" fmla="*/ 2147483646 w 34"/>
              <a:gd name="T35" fmla="*/ 2147483646 h 51"/>
              <a:gd name="T36" fmla="*/ 2147483646 w 34"/>
              <a:gd name="T37" fmla="*/ 2147483646 h 51"/>
              <a:gd name="T38" fmla="*/ 2147483646 w 34"/>
              <a:gd name="T39" fmla="*/ 2147483646 h 51"/>
              <a:gd name="T40" fmla="*/ 2147483646 w 34"/>
              <a:gd name="T41" fmla="*/ 2147483646 h 51"/>
              <a:gd name="T42" fmla="*/ 2147483646 w 34"/>
              <a:gd name="T43" fmla="*/ 2147483646 h 51"/>
              <a:gd name="T44" fmla="*/ 2147483646 w 34"/>
              <a:gd name="T45" fmla="*/ 2147483646 h 51"/>
              <a:gd name="T46" fmla="*/ 2147483646 w 34"/>
              <a:gd name="T47" fmla="*/ 2147483646 h 51"/>
              <a:gd name="T48" fmla="*/ 2147483646 w 34"/>
              <a:gd name="T49" fmla="*/ 2147483646 h 5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4"/>
              <a:gd name="T76" fmla="*/ 0 h 51"/>
              <a:gd name="T77" fmla="*/ 34 w 34"/>
              <a:gd name="T78" fmla="*/ 51 h 5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4" h="51">
                <a:moveTo>
                  <a:pt x="18" y="7"/>
                </a:moveTo>
                <a:lnTo>
                  <a:pt x="18" y="8"/>
                </a:lnTo>
                <a:lnTo>
                  <a:pt x="17" y="5"/>
                </a:lnTo>
                <a:lnTo>
                  <a:pt x="14" y="1"/>
                </a:lnTo>
                <a:lnTo>
                  <a:pt x="11" y="0"/>
                </a:lnTo>
                <a:lnTo>
                  <a:pt x="7" y="0"/>
                </a:lnTo>
                <a:lnTo>
                  <a:pt x="4" y="1"/>
                </a:lnTo>
                <a:lnTo>
                  <a:pt x="1" y="5"/>
                </a:lnTo>
                <a:lnTo>
                  <a:pt x="0" y="8"/>
                </a:lnTo>
                <a:lnTo>
                  <a:pt x="0" y="11"/>
                </a:lnTo>
                <a:lnTo>
                  <a:pt x="1" y="16"/>
                </a:lnTo>
                <a:lnTo>
                  <a:pt x="4" y="23"/>
                </a:lnTo>
                <a:lnTo>
                  <a:pt x="8" y="30"/>
                </a:lnTo>
                <a:lnTo>
                  <a:pt x="13" y="37"/>
                </a:lnTo>
                <a:lnTo>
                  <a:pt x="18" y="43"/>
                </a:lnTo>
                <a:lnTo>
                  <a:pt x="25" y="47"/>
                </a:lnTo>
                <a:lnTo>
                  <a:pt x="30" y="51"/>
                </a:lnTo>
                <a:lnTo>
                  <a:pt x="34" y="51"/>
                </a:lnTo>
                <a:lnTo>
                  <a:pt x="33" y="40"/>
                </a:lnTo>
                <a:lnTo>
                  <a:pt x="29" y="27"/>
                </a:lnTo>
                <a:lnTo>
                  <a:pt x="23" y="15"/>
                </a:lnTo>
                <a:lnTo>
                  <a:pt x="18" y="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03" name="Freeform 329"/>
          <p:cNvSpPr>
            <a:spLocks/>
          </p:cNvSpPr>
          <p:nvPr/>
        </p:nvSpPr>
        <p:spPr bwMode="auto">
          <a:xfrm>
            <a:off x="8737601" y="5310188"/>
            <a:ext cx="9525" cy="6350"/>
          </a:xfrm>
          <a:custGeom>
            <a:avLst/>
            <a:gdLst>
              <a:gd name="T0" fmla="*/ 2147483646 w 46"/>
              <a:gd name="T1" fmla="*/ 2147483646 h 33"/>
              <a:gd name="T2" fmla="*/ 2147483646 w 46"/>
              <a:gd name="T3" fmla="*/ 2147483646 h 33"/>
              <a:gd name="T4" fmla="*/ 2147483646 w 46"/>
              <a:gd name="T5" fmla="*/ 2147483646 h 33"/>
              <a:gd name="T6" fmla="*/ 2147483646 w 46"/>
              <a:gd name="T7" fmla="*/ 2147483646 h 33"/>
              <a:gd name="T8" fmla="*/ 2147483646 w 46"/>
              <a:gd name="T9" fmla="*/ 2147483646 h 33"/>
              <a:gd name="T10" fmla="*/ 2147483646 w 46"/>
              <a:gd name="T11" fmla="*/ 2147483646 h 33"/>
              <a:gd name="T12" fmla="*/ 2147483646 w 46"/>
              <a:gd name="T13" fmla="*/ 2147483646 h 33"/>
              <a:gd name="T14" fmla="*/ 2147483646 w 46"/>
              <a:gd name="T15" fmla="*/ 0 h 33"/>
              <a:gd name="T16" fmla="*/ 2147483646 w 46"/>
              <a:gd name="T17" fmla="*/ 0 h 33"/>
              <a:gd name="T18" fmla="*/ 2147483646 w 46"/>
              <a:gd name="T19" fmla="*/ 0 h 33"/>
              <a:gd name="T20" fmla="*/ 2147483646 w 46"/>
              <a:gd name="T21" fmla="*/ 2147483646 h 33"/>
              <a:gd name="T22" fmla="*/ 2147483646 w 46"/>
              <a:gd name="T23" fmla="*/ 2147483646 h 33"/>
              <a:gd name="T24" fmla="*/ 2147483646 w 46"/>
              <a:gd name="T25" fmla="*/ 2147483646 h 33"/>
              <a:gd name="T26" fmla="*/ 2147483646 w 46"/>
              <a:gd name="T27" fmla="*/ 2147483646 h 33"/>
              <a:gd name="T28" fmla="*/ 2147483646 w 46"/>
              <a:gd name="T29" fmla="*/ 2147483646 h 33"/>
              <a:gd name="T30" fmla="*/ 0 w 46"/>
              <a:gd name="T31" fmla="*/ 2147483646 h 33"/>
              <a:gd name="T32" fmla="*/ 0 w 46"/>
              <a:gd name="T33" fmla="*/ 2147483646 h 33"/>
              <a:gd name="T34" fmla="*/ 2147483646 w 46"/>
              <a:gd name="T35" fmla="*/ 2147483646 h 33"/>
              <a:gd name="T36" fmla="*/ 2147483646 w 46"/>
              <a:gd name="T37" fmla="*/ 2147483646 h 33"/>
              <a:gd name="T38" fmla="*/ 2147483646 w 46"/>
              <a:gd name="T39" fmla="*/ 2147483646 h 33"/>
              <a:gd name="T40" fmla="*/ 2147483646 w 46"/>
              <a:gd name="T41" fmla="*/ 2147483646 h 33"/>
              <a:gd name="T42" fmla="*/ 2147483646 w 46"/>
              <a:gd name="T43" fmla="*/ 2147483646 h 33"/>
              <a:gd name="T44" fmla="*/ 2147483646 w 46"/>
              <a:gd name="T45" fmla="*/ 2147483646 h 33"/>
              <a:gd name="T46" fmla="*/ 2147483646 w 46"/>
              <a:gd name="T47" fmla="*/ 2147483646 h 33"/>
              <a:gd name="T48" fmla="*/ 2147483646 w 46"/>
              <a:gd name="T49" fmla="*/ 2147483646 h 3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6"/>
              <a:gd name="T76" fmla="*/ 0 h 33"/>
              <a:gd name="T77" fmla="*/ 46 w 46"/>
              <a:gd name="T78" fmla="*/ 33 h 3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6" h="33">
                <a:moveTo>
                  <a:pt x="37" y="24"/>
                </a:moveTo>
                <a:lnTo>
                  <a:pt x="41" y="22"/>
                </a:lnTo>
                <a:lnTo>
                  <a:pt x="45" y="19"/>
                </a:lnTo>
                <a:lnTo>
                  <a:pt x="46" y="15"/>
                </a:lnTo>
                <a:lnTo>
                  <a:pt x="46" y="10"/>
                </a:lnTo>
                <a:lnTo>
                  <a:pt x="44" y="5"/>
                </a:lnTo>
                <a:lnTo>
                  <a:pt x="41" y="2"/>
                </a:lnTo>
                <a:lnTo>
                  <a:pt x="37" y="0"/>
                </a:lnTo>
                <a:lnTo>
                  <a:pt x="32" y="0"/>
                </a:lnTo>
                <a:lnTo>
                  <a:pt x="29" y="0"/>
                </a:lnTo>
                <a:lnTo>
                  <a:pt x="25" y="1"/>
                </a:lnTo>
                <a:lnTo>
                  <a:pt x="19" y="3"/>
                </a:lnTo>
                <a:lnTo>
                  <a:pt x="12" y="7"/>
                </a:lnTo>
                <a:lnTo>
                  <a:pt x="5" y="14"/>
                </a:lnTo>
                <a:lnTo>
                  <a:pt x="2" y="20"/>
                </a:lnTo>
                <a:lnTo>
                  <a:pt x="0" y="26"/>
                </a:lnTo>
                <a:lnTo>
                  <a:pt x="0" y="29"/>
                </a:lnTo>
                <a:lnTo>
                  <a:pt x="3" y="31"/>
                </a:lnTo>
                <a:lnTo>
                  <a:pt x="7" y="33"/>
                </a:lnTo>
                <a:lnTo>
                  <a:pt x="12" y="33"/>
                </a:lnTo>
                <a:lnTo>
                  <a:pt x="16" y="33"/>
                </a:lnTo>
                <a:lnTo>
                  <a:pt x="21" y="31"/>
                </a:lnTo>
                <a:lnTo>
                  <a:pt x="26" y="30"/>
                </a:lnTo>
                <a:lnTo>
                  <a:pt x="32" y="28"/>
                </a:lnTo>
                <a:lnTo>
                  <a:pt x="37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04" name="Freeform 330"/>
          <p:cNvSpPr>
            <a:spLocks/>
          </p:cNvSpPr>
          <p:nvPr/>
        </p:nvSpPr>
        <p:spPr bwMode="auto">
          <a:xfrm>
            <a:off x="8694738" y="5297488"/>
            <a:ext cx="36512" cy="49212"/>
          </a:xfrm>
          <a:custGeom>
            <a:avLst/>
            <a:gdLst>
              <a:gd name="T0" fmla="*/ 2147483646 w 177"/>
              <a:gd name="T1" fmla="*/ 2147483646 h 219"/>
              <a:gd name="T2" fmla="*/ 2147483646 w 177"/>
              <a:gd name="T3" fmla="*/ 2147483646 h 219"/>
              <a:gd name="T4" fmla="*/ 2147483646 w 177"/>
              <a:gd name="T5" fmla="*/ 2147483646 h 219"/>
              <a:gd name="T6" fmla="*/ 2147483646 w 177"/>
              <a:gd name="T7" fmla="*/ 2147483646 h 219"/>
              <a:gd name="T8" fmla="*/ 2147483646 w 177"/>
              <a:gd name="T9" fmla="*/ 2147483646 h 219"/>
              <a:gd name="T10" fmla="*/ 2147483646 w 177"/>
              <a:gd name="T11" fmla="*/ 2147483646 h 219"/>
              <a:gd name="T12" fmla="*/ 2147483646 w 177"/>
              <a:gd name="T13" fmla="*/ 2147483646 h 219"/>
              <a:gd name="T14" fmla="*/ 2147483646 w 177"/>
              <a:gd name="T15" fmla="*/ 2147483646 h 219"/>
              <a:gd name="T16" fmla="*/ 0 w 177"/>
              <a:gd name="T17" fmla="*/ 2147483646 h 219"/>
              <a:gd name="T18" fmla="*/ 2147483646 w 177"/>
              <a:gd name="T19" fmla="*/ 2147483646 h 219"/>
              <a:gd name="T20" fmla="*/ 2147483646 w 177"/>
              <a:gd name="T21" fmla="*/ 2147483646 h 219"/>
              <a:gd name="T22" fmla="*/ 2147483646 w 177"/>
              <a:gd name="T23" fmla="*/ 2147483646 h 219"/>
              <a:gd name="T24" fmla="*/ 2147483646 w 177"/>
              <a:gd name="T25" fmla="*/ 2147483646 h 219"/>
              <a:gd name="T26" fmla="*/ 2147483646 w 177"/>
              <a:gd name="T27" fmla="*/ 2147483646 h 219"/>
              <a:gd name="T28" fmla="*/ 2147483646 w 177"/>
              <a:gd name="T29" fmla="*/ 2147483646 h 219"/>
              <a:gd name="T30" fmla="*/ 2147483646 w 177"/>
              <a:gd name="T31" fmla="*/ 2147483646 h 219"/>
              <a:gd name="T32" fmla="*/ 2147483646 w 177"/>
              <a:gd name="T33" fmla="*/ 2147483646 h 219"/>
              <a:gd name="T34" fmla="*/ 2147483646 w 177"/>
              <a:gd name="T35" fmla="*/ 2147483646 h 219"/>
              <a:gd name="T36" fmla="*/ 2147483646 w 177"/>
              <a:gd name="T37" fmla="*/ 2147483646 h 219"/>
              <a:gd name="T38" fmla="*/ 2147483646 w 177"/>
              <a:gd name="T39" fmla="*/ 2147483646 h 219"/>
              <a:gd name="T40" fmla="*/ 2147483646 w 177"/>
              <a:gd name="T41" fmla="*/ 2147483646 h 219"/>
              <a:gd name="T42" fmla="*/ 2147483646 w 177"/>
              <a:gd name="T43" fmla="*/ 2147483646 h 219"/>
              <a:gd name="T44" fmla="*/ 2147483646 w 177"/>
              <a:gd name="T45" fmla="*/ 2147483646 h 219"/>
              <a:gd name="T46" fmla="*/ 2147483646 w 177"/>
              <a:gd name="T47" fmla="*/ 2147483646 h 219"/>
              <a:gd name="T48" fmla="*/ 2147483646 w 177"/>
              <a:gd name="T49" fmla="*/ 2147483646 h 219"/>
              <a:gd name="T50" fmla="*/ 2147483646 w 177"/>
              <a:gd name="T51" fmla="*/ 2147483646 h 219"/>
              <a:gd name="T52" fmla="*/ 2147483646 w 177"/>
              <a:gd name="T53" fmla="*/ 2147483646 h 219"/>
              <a:gd name="T54" fmla="*/ 2147483646 w 177"/>
              <a:gd name="T55" fmla="*/ 2147483646 h 219"/>
              <a:gd name="T56" fmla="*/ 2147483646 w 177"/>
              <a:gd name="T57" fmla="*/ 2147483646 h 219"/>
              <a:gd name="T58" fmla="*/ 2147483646 w 177"/>
              <a:gd name="T59" fmla="*/ 2147483646 h 219"/>
              <a:gd name="T60" fmla="*/ 2147483646 w 177"/>
              <a:gd name="T61" fmla="*/ 2147483646 h 219"/>
              <a:gd name="T62" fmla="*/ 2147483646 w 177"/>
              <a:gd name="T63" fmla="*/ 2147483646 h 219"/>
              <a:gd name="T64" fmla="*/ 2147483646 w 177"/>
              <a:gd name="T65" fmla="*/ 2147483646 h 219"/>
              <a:gd name="T66" fmla="*/ 2147483646 w 177"/>
              <a:gd name="T67" fmla="*/ 2147483646 h 219"/>
              <a:gd name="T68" fmla="*/ 2147483646 w 177"/>
              <a:gd name="T69" fmla="*/ 2147483646 h 219"/>
              <a:gd name="T70" fmla="*/ 2147483646 w 177"/>
              <a:gd name="T71" fmla="*/ 2147483646 h 219"/>
              <a:gd name="T72" fmla="*/ 2147483646 w 177"/>
              <a:gd name="T73" fmla="*/ 2147483646 h 219"/>
              <a:gd name="T74" fmla="*/ 2147483646 w 177"/>
              <a:gd name="T75" fmla="*/ 2147483646 h 219"/>
              <a:gd name="T76" fmla="*/ 2147483646 w 177"/>
              <a:gd name="T77" fmla="*/ 2147483646 h 219"/>
              <a:gd name="T78" fmla="*/ 2147483646 w 177"/>
              <a:gd name="T79" fmla="*/ 2147483646 h 219"/>
              <a:gd name="T80" fmla="*/ 2147483646 w 177"/>
              <a:gd name="T81" fmla="*/ 2147483646 h 219"/>
              <a:gd name="T82" fmla="*/ 2147483646 w 177"/>
              <a:gd name="T83" fmla="*/ 2147483646 h 219"/>
              <a:gd name="T84" fmla="*/ 2147483646 w 177"/>
              <a:gd name="T85" fmla="*/ 2147483646 h 219"/>
              <a:gd name="T86" fmla="*/ 2147483646 w 177"/>
              <a:gd name="T87" fmla="*/ 2147483646 h 219"/>
              <a:gd name="T88" fmla="*/ 2147483646 w 177"/>
              <a:gd name="T89" fmla="*/ 2147483646 h 219"/>
              <a:gd name="T90" fmla="*/ 2147483646 w 177"/>
              <a:gd name="T91" fmla="*/ 2147483646 h 219"/>
              <a:gd name="T92" fmla="*/ 2147483646 w 177"/>
              <a:gd name="T93" fmla="*/ 2147483646 h 219"/>
              <a:gd name="T94" fmla="*/ 2147483646 w 177"/>
              <a:gd name="T95" fmla="*/ 2147483646 h 219"/>
              <a:gd name="T96" fmla="*/ 2147483646 w 177"/>
              <a:gd name="T97" fmla="*/ 2147483646 h 219"/>
              <a:gd name="T98" fmla="*/ 2147483646 w 177"/>
              <a:gd name="T99" fmla="*/ 2147483646 h 219"/>
              <a:gd name="T100" fmla="*/ 2147483646 w 177"/>
              <a:gd name="T101" fmla="*/ 2147483646 h 219"/>
              <a:gd name="T102" fmla="*/ 2147483646 w 177"/>
              <a:gd name="T103" fmla="*/ 2147483646 h 219"/>
              <a:gd name="T104" fmla="*/ 2147483646 w 177"/>
              <a:gd name="T105" fmla="*/ 2147483646 h 219"/>
              <a:gd name="T106" fmla="*/ 2147483646 w 177"/>
              <a:gd name="T107" fmla="*/ 2147483646 h 219"/>
              <a:gd name="T108" fmla="*/ 2147483646 w 177"/>
              <a:gd name="T109" fmla="*/ 0 h 219"/>
              <a:gd name="T110" fmla="*/ 2147483646 w 177"/>
              <a:gd name="T111" fmla="*/ 2147483646 h 219"/>
              <a:gd name="T112" fmla="*/ 2147483646 w 177"/>
              <a:gd name="T113" fmla="*/ 2147483646 h 219"/>
              <a:gd name="T114" fmla="*/ 2147483646 w 177"/>
              <a:gd name="T115" fmla="*/ 2147483646 h 219"/>
              <a:gd name="T116" fmla="*/ 2147483646 w 177"/>
              <a:gd name="T117" fmla="*/ 2147483646 h 219"/>
              <a:gd name="T118" fmla="*/ 2147483646 w 177"/>
              <a:gd name="T119" fmla="*/ 2147483646 h 219"/>
              <a:gd name="T120" fmla="*/ 2147483646 w 177"/>
              <a:gd name="T121" fmla="*/ 2147483646 h 2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77"/>
              <a:gd name="T184" fmla="*/ 0 h 219"/>
              <a:gd name="T185" fmla="*/ 177 w 177"/>
              <a:gd name="T186" fmla="*/ 219 h 21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77" h="219">
                <a:moveTo>
                  <a:pt x="65" y="33"/>
                </a:moveTo>
                <a:lnTo>
                  <a:pt x="52" y="43"/>
                </a:lnTo>
                <a:lnTo>
                  <a:pt x="41" y="54"/>
                </a:lnTo>
                <a:lnTo>
                  <a:pt x="29" y="66"/>
                </a:lnTo>
                <a:lnTo>
                  <a:pt x="20" y="79"/>
                </a:lnTo>
                <a:lnTo>
                  <a:pt x="12" y="93"/>
                </a:lnTo>
                <a:lnTo>
                  <a:pt x="6" y="107"/>
                </a:lnTo>
                <a:lnTo>
                  <a:pt x="2" y="121"/>
                </a:lnTo>
                <a:lnTo>
                  <a:pt x="0" y="136"/>
                </a:lnTo>
                <a:lnTo>
                  <a:pt x="2" y="158"/>
                </a:lnTo>
                <a:lnTo>
                  <a:pt x="10" y="177"/>
                </a:lnTo>
                <a:lnTo>
                  <a:pt x="23" y="193"/>
                </a:lnTo>
                <a:lnTo>
                  <a:pt x="38" y="204"/>
                </a:lnTo>
                <a:lnTo>
                  <a:pt x="57" y="213"/>
                </a:lnTo>
                <a:lnTo>
                  <a:pt x="78" y="218"/>
                </a:lnTo>
                <a:lnTo>
                  <a:pt x="98" y="219"/>
                </a:lnTo>
                <a:lnTo>
                  <a:pt x="118" y="216"/>
                </a:lnTo>
                <a:lnTo>
                  <a:pt x="123" y="216"/>
                </a:lnTo>
                <a:lnTo>
                  <a:pt x="127" y="214"/>
                </a:lnTo>
                <a:lnTo>
                  <a:pt x="130" y="210"/>
                </a:lnTo>
                <a:lnTo>
                  <a:pt x="131" y="205"/>
                </a:lnTo>
                <a:lnTo>
                  <a:pt x="130" y="203"/>
                </a:lnTo>
                <a:lnTo>
                  <a:pt x="127" y="203"/>
                </a:lnTo>
                <a:lnTo>
                  <a:pt x="123" y="202"/>
                </a:lnTo>
                <a:lnTo>
                  <a:pt x="117" y="202"/>
                </a:lnTo>
                <a:lnTo>
                  <a:pt x="111" y="202"/>
                </a:lnTo>
                <a:lnTo>
                  <a:pt x="106" y="202"/>
                </a:lnTo>
                <a:lnTo>
                  <a:pt x="100" y="202"/>
                </a:lnTo>
                <a:lnTo>
                  <a:pt x="97" y="202"/>
                </a:lnTo>
                <a:lnTo>
                  <a:pt x="87" y="201"/>
                </a:lnTo>
                <a:lnTo>
                  <a:pt x="77" y="200"/>
                </a:lnTo>
                <a:lnTo>
                  <a:pt x="67" y="199"/>
                </a:lnTo>
                <a:lnTo>
                  <a:pt x="56" y="196"/>
                </a:lnTo>
                <a:lnTo>
                  <a:pt x="46" y="193"/>
                </a:lnTo>
                <a:lnTo>
                  <a:pt x="35" y="185"/>
                </a:lnTo>
                <a:lnTo>
                  <a:pt x="26" y="175"/>
                </a:lnTo>
                <a:lnTo>
                  <a:pt x="15" y="162"/>
                </a:lnTo>
                <a:lnTo>
                  <a:pt x="13" y="146"/>
                </a:lnTo>
                <a:lnTo>
                  <a:pt x="14" y="131"/>
                </a:lnTo>
                <a:lnTo>
                  <a:pt x="19" y="116"/>
                </a:lnTo>
                <a:lnTo>
                  <a:pt x="25" y="102"/>
                </a:lnTo>
                <a:lnTo>
                  <a:pt x="34" y="89"/>
                </a:lnTo>
                <a:lnTo>
                  <a:pt x="45" y="76"/>
                </a:lnTo>
                <a:lnTo>
                  <a:pt x="56" y="65"/>
                </a:lnTo>
                <a:lnTo>
                  <a:pt x="70" y="55"/>
                </a:lnTo>
                <a:lnTo>
                  <a:pt x="84" y="45"/>
                </a:lnTo>
                <a:lnTo>
                  <a:pt x="98" y="37"/>
                </a:lnTo>
                <a:lnTo>
                  <a:pt x="113" y="29"/>
                </a:lnTo>
                <a:lnTo>
                  <a:pt x="127" y="23"/>
                </a:lnTo>
                <a:lnTo>
                  <a:pt x="141" y="17"/>
                </a:lnTo>
                <a:lnTo>
                  <a:pt x="154" y="12"/>
                </a:lnTo>
                <a:lnTo>
                  <a:pt x="167" y="9"/>
                </a:lnTo>
                <a:lnTo>
                  <a:pt x="177" y="7"/>
                </a:lnTo>
                <a:lnTo>
                  <a:pt x="170" y="2"/>
                </a:lnTo>
                <a:lnTo>
                  <a:pt x="158" y="0"/>
                </a:lnTo>
                <a:lnTo>
                  <a:pt x="145" y="2"/>
                </a:lnTo>
                <a:lnTo>
                  <a:pt x="129" y="6"/>
                </a:lnTo>
                <a:lnTo>
                  <a:pt x="111" y="11"/>
                </a:lnTo>
                <a:lnTo>
                  <a:pt x="94" y="17"/>
                </a:lnTo>
                <a:lnTo>
                  <a:pt x="78" y="26"/>
                </a:lnTo>
                <a:lnTo>
                  <a:pt x="65" y="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05" name="Freeform 331"/>
          <p:cNvSpPr>
            <a:spLocks/>
          </p:cNvSpPr>
          <p:nvPr/>
        </p:nvSpPr>
        <p:spPr bwMode="auto">
          <a:xfrm>
            <a:off x="8755063" y="5295900"/>
            <a:ext cx="23812" cy="39688"/>
          </a:xfrm>
          <a:custGeom>
            <a:avLst/>
            <a:gdLst>
              <a:gd name="T0" fmla="*/ 2147483646 w 115"/>
              <a:gd name="T1" fmla="*/ 2147483646 h 170"/>
              <a:gd name="T2" fmla="*/ 2147483646 w 115"/>
              <a:gd name="T3" fmla="*/ 2147483646 h 170"/>
              <a:gd name="T4" fmla="*/ 2147483646 w 115"/>
              <a:gd name="T5" fmla="*/ 2147483646 h 170"/>
              <a:gd name="T6" fmla="*/ 2147483646 w 115"/>
              <a:gd name="T7" fmla="*/ 2147483646 h 170"/>
              <a:gd name="T8" fmla="*/ 2147483646 w 115"/>
              <a:gd name="T9" fmla="*/ 2147483646 h 170"/>
              <a:gd name="T10" fmla="*/ 2147483646 w 115"/>
              <a:gd name="T11" fmla="*/ 2147483646 h 170"/>
              <a:gd name="T12" fmla="*/ 2147483646 w 115"/>
              <a:gd name="T13" fmla="*/ 2147483646 h 170"/>
              <a:gd name="T14" fmla="*/ 2147483646 w 115"/>
              <a:gd name="T15" fmla="*/ 2147483646 h 170"/>
              <a:gd name="T16" fmla="*/ 2147483646 w 115"/>
              <a:gd name="T17" fmla="*/ 2147483646 h 170"/>
              <a:gd name="T18" fmla="*/ 2147483646 w 115"/>
              <a:gd name="T19" fmla="*/ 2147483646 h 170"/>
              <a:gd name="T20" fmla="*/ 2147483646 w 115"/>
              <a:gd name="T21" fmla="*/ 2147483646 h 170"/>
              <a:gd name="T22" fmla="*/ 2147483646 w 115"/>
              <a:gd name="T23" fmla="*/ 2147483646 h 170"/>
              <a:gd name="T24" fmla="*/ 2147483646 w 115"/>
              <a:gd name="T25" fmla="*/ 2147483646 h 170"/>
              <a:gd name="T26" fmla="*/ 2147483646 w 115"/>
              <a:gd name="T27" fmla="*/ 2147483646 h 170"/>
              <a:gd name="T28" fmla="*/ 2147483646 w 115"/>
              <a:gd name="T29" fmla="*/ 2147483646 h 170"/>
              <a:gd name="T30" fmla="*/ 2147483646 w 115"/>
              <a:gd name="T31" fmla="*/ 2147483646 h 170"/>
              <a:gd name="T32" fmla="*/ 2147483646 w 115"/>
              <a:gd name="T33" fmla="*/ 2147483646 h 170"/>
              <a:gd name="T34" fmla="*/ 2147483646 w 115"/>
              <a:gd name="T35" fmla="*/ 2147483646 h 170"/>
              <a:gd name="T36" fmla="*/ 2147483646 w 115"/>
              <a:gd name="T37" fmla="*/ 2147483646 h 170"/>
              <a:gd name="T38" fmla="*/ 2147483646 w 115"/>
              <a:gd name="T39" fmla="*/ 2147483646 h 170"/>
              <a:gd name="T40" fmla="*/ 2147483646 w 115"/>
              <a:gd name="T41" fmla="*/ 2147483646 h 170"/>
              <a:gd name="T42" fmla="*/ 2147483646 w 115"/>
              <a:gd name="T43" fmla="*/ 2147483646 h 170"/>
              <a:gd name="T44" fmla="*/ 2147483646 w 115"/>
              <a:gd name="T45" fmla="*/ 2147483646 h 170"/>
              <a:gd name="T46" fmla="*/ 2147483646 w 115"/>
              <a:gd name="T47" fmla="*/ 2147483646 h 170"/>
              <a:gd name="T48" fmla="*/ 2147483646 w 115"/>
              <a:gd name="T49" fmla="*/ 2147483646 h 170"/>
              <a:gd name="T50" fmla="*/ 2147483646 w 115"/>
              <a:gd name="T51" fmla="*/ 2147483646 h 170"/>
              <a:gd name="T52" fmla="*/ 2147483646 w 115"/>
              <a:gd name="T53" fmla="*/ 2147483646 h 170"/>
              <a:gd name="T54" fmla="*/ 2147483646 w 115"/>
              <a:gd name="T55" fmla="*/ 2147483646 h 170"/>
              <a:gd name="T56" fmla="*/ 2147483646 w 115"/>
              <a:gd name="T57" fmla="*/ 2147483646 h 170"/>
              <a:gd name="T58" fmla="*/ 2147483646 w 115"/>
              <a:gd name="T59" fmla="*/ 2147483646 h 170"/>
              <a:gd name="T60" fmla="*/ 2147483646 w 115"/>
              <a:gd name="T61" fmla="*/ 0 h 170"/>
              <a:gd name="T62" fmla="*/ 2147483646 w 115"/>
              <a:gd name="T63" fmla="*/ 2147483646 h 170"/>
              <a:gd name="T64" fmla="*/ 0 w 115"/>
              <a:gd name="T65" fmla="*/ 2147483646 h 170"/>
              <a:gd name="T66" fmla="*/ 2147483646 w 115"/>
              <a:gd name="T67" fmla="*/ 2147483646 h 170"/>
              <a:gd name="T68" fmla="*/ 2147483646 w 115"/>
              <a:gd name="T69" fmla="*/ 2147483646 h 170"/>
              <a:gd name="T70" fmla="*/ 2147483646 w 115"/>
              <a:gd name="T71" fmla="*/ 2147483646 h 170"/>
              <a:gd name="T72" fmla="*/ 2147483646 w 115"/>
              <a:gd name="T73" fmla="*/ 2147483646 h 170"/>
              <a:gd name="T74" fmla="*/ 2147483646 w 115"/>
              <a:gd name="T75" fmla="*/ 2147483646 h 170"/>
              <a:gd name="T76" fmla="*/ 2147483646 w 115"/>
              <a:gd name="T77" fmla="*/ 2147483646 h 170"/>
              <a:gd name="T78" fmla="*/ 2147483646 w 115"/>
              <a:gd name="T79" fmla="*/ 2147483646 h 170"/>
              <a:gd name="T80" fmla="*/ 2147483646 w 115"/>
              <a:gd name="T81" fmla="*/ 2147483646 h 17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5"/>
              <a:gd name="T124" fmla="*/ 0 h 170"/>
              <a:gd name="T125" fmla="*/ 115 w 115"/>
              <a:gd name="T126" fmla="*/ 170 h 17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5" h="170">
                <a:moveTo>
                  <a:pt x="97" y="57"/>
                </a:moveTo>
                <a:lnTo>
                  <a:pt x="100" y="75"/>
                </a:lnTo>
                <a:lnTo>
                  <a:pt x="98" y="90"/>
                </a:lnTo>
                <a:lnTo>
                  <a:pt x="91" y="103"/>
                </a:lnTo>
                <a:lnTo>
                  <a:pt x="80" y="114"/>
                </a:lnTo>
                <a:lnTo>
                  <a:pt x="68" y="125"/>
                </a:lnTo>
                <a:lnTo>
                  <a:pt x="54" y="135"/>
                </a:lnTo>
                <a:lnTo>
                  <a:pt x="39" y="145"/>
                </a:lnTo>
                <a:lnTo>
                  <a:pt x="27" y="155"/>
                </a:lnTo>
                <a:lnTo>
                  <a:pt x="25" y="158"/>
                </a:lnTo>
                <a:lnTo>
                  <a:pt x="23" y="160"/>
                </a:lnTo>
                <a:lnTo>
                  <a:pt x="23" y="164"/>
                </a:lnTo>
                <a:lnTo>
                  <a:pt x="26" y="167"/>
                </a:lnTo>
                <a:lnTo>
                  <a:pt x="28" y="169"/>
                </a:lnTo>
                <a:lnTo>
                  <a:pt x="31" y="170"/>
                </a:lnTo>
                <a:lnTo>
                  <a:pt x="34" y="170"/>
                </a:lnTo>
                <a:lnTo>
                  <a:pt x="37" y="169"/>
                </a:lnTo>
                <a:lnTo>
                  <a:pt x="53" y="159"/>
                </a:lnTo>
                <a:lnTo>
                  <a:pt x="69" y="149"/>
                </a:lnTo>
                <a:lnTo>
                  <a:pt x="83" y="137"/>
                </a:lnTo>
                <a:lnTo>
                  <a:pt x="97" y="123"/>
                </a:lnTo>
                <a:lnTo>
                  <a:pt x="106" y="108"/>
                </a:lnTo>
                <a:lnTo>
                  <a:pt x="113" y="91"/>
                </a:lnTo>
                <a:lnTo>
                  <a:pt x="115" y="73"/>
                </a:lnTo>
                <a:lnTo>
                  <a:pt x="111" y="53"/>
                </a:lnTo>
                <a:lnTo>
                  <a:pt x="101" y="39"/>
                </a:lnTo>
                <a:lnTo>
                  <a:pt x="89" y="26"/>
                </a:lnTo>
                <a:lnTo>
                  <a:pt x="72" y="15"/>
                </a:lnTo>
                <a:lnTo>
                  <a:pt x="55" y="8"/>
                </a:lnTo>
                <a:lnTo>
                  <a:pt x="37" y="2"/>
                </a:lnTo>
                <a:lnTo>
                  <a:pt x="21" y="0"/>
                </a:lnTo>
                <a:lnTo>
                  <a:pt x="9" y="1"/>
                </a:lnTo>
                <a:lnTo>
                  <a:pt x="0" y="5"/>
                </a:lnTo>
                <a:lnTo>
                  <a:pt x="15" y="10"/>
                </a:lnTo>
                <a:lnTo>
                  <a:pt x="30" y="13"/>
                </a:lnTo>
                <a:lnTo>
                  <a:pt x="43" y="16"/>
                </a:lnTo>
                <a:lnTo>
                  <a:pt x="57" y="20"/>
                </a:lnTo>
                <a:lnTo>
                  <a:pt x="70" y="26"/>
                </a:lnTo>
                <a:lnTo>
                  <a:pt x="81" y="33"/>
                </a:lnTo>
                <a:lnTo>
                  <a:pt x="91" y="43"/>
                </a:lnTo>
                <a:lnTo>
                  <a:pt x="97" y="5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06" name="Freeform 332"/>
          <p:cNvSpPr>
            <a:spLocks/>
          </p:cNvSpPr>
          <p:nvPr/>
        </p:nvSpPr>
        <p:spPr bwMode="auto">
          <a:xfrm>
            <a:off x="8672513" y="5287964"/>
            <a:ext cx="57150" cy="79375"/>
          </a:xfrm>
          <a:custGeom>
            <a:avLst/>
            <a:gdLst>
              <a:gd name="T0" fmla="*/ 2147483646 w 289"/>
              <a:gd name="T1" fmla="*/ 2147483646 h 352"/>
              <a:gd name="T2" fmla="*/ 2147483646 w 289"/>
              <a:gd name="T3" fmla="*/ 2147483646 h 352"/>
              <a:gd name="T4" fmla="*/ 2147483646 w 289"/>
              <a:gd name="T5" fmla="*/ 2147483646 h 352"/>
              <a:gd name="T6" fmla="*/ 0 w 289"/>
              <a:gd name="T7" fmla="*/ 2147483646 h 352"/>
              <a:gd name="T8" fmla="*/ 2147483646 w 289"/>
              <a:gd name="T9" fmla="*/ 2147483646 h 352"/>
              <a:gd name="T10" fmla="*/ 2147483646 w 289"/>
              <a:gd name="T11" fmla="*/ 2147483646 h 352"/>
              <a:gd name="T12" fmla="*/ 2147483646 w 289"/>
              <a:gd name="T13" fmla="*/ 2147483646 h 352"/>
              <a:gd name="T14" fmla="*/ 2147483646 w 289"/>
              <a:gd name="T15" fmla="*/ 2147483646 h 352"/>
              <a:gd name="T16" fmla="*/ 2147483646 w 289"/>
              <a:gd name="T17" fmla="*/ 2147483646 h 352"/>
              <a:gd name="T18" fmla="*/ 2147483646 w 289"/>
              <a:gd name="T19" fmla="*/ 2147483646 h 352"/>
              <a:gd name="T20" fmla="*/ 2147483646 w 289"/>
              <a:gd name="T21" fmla="*/ 2147483646 h 352"/>
              <a:gd name="T22" fmla="*/ 2147483646 w 289"/>
              <a:gd name="T23" fmla="*/ 2147483646 h 352"/>
              <a:gd name="T24" fmla="*/ 2147483646 w 289"/>
              <a:gd name="T25" fmla="*/ 2147483646 h 352"/>
              <a:gd name="T26" fmla="*/ 2147483646 w 289"/>
              <a:gd name="T27" fmla="*/ 2147483646 h 352"/>
              <a:gd name="T28" fmla="*/ 2147483646 w 289"/>
              <a:gd name="T29" fmla="*/ 2147483646 h 352"/>
              <a:gd name="T30" fmla="*/ 2147483646 w 289"/>
              <a:gd name="T31" fmla="*/ 2147483646 h 352"/>
              <a:gd name="T32" fmla="*/ 2147483646 w 289"/>
              <a:gd name="T33" fmla="*/ 2147483646 h 352"/>
              <a:gd name="T34" fmla="*/ 2147483646 w 289"/>
              <a:gd name="T35" fmla="*/ 2147483646 h 352"/>
              <a:gd name="T36" fmla="*/ 2147483646 w 289"/>
              <a:gd name="T37" fmla="*/ 2147483646 h 352"/>
              <a:gd name="T38" fmla="*/ 2147483646 w 289"/>
              <a:gd name="T39" fmla="*/ 2147483646 h 352"/>
              <a:gd name="T40" fmla="*/ 2147483646 w 289"/>
              <a:gd name="T41" fmla="*/ 2147483646 h 352"/>
              <a:gd name="T42" fmla="*/ 2147483646 w 289"/>
              <a:gd name="T43" fmla="*/ 2147483646 h 352"/>
              <a:gd name="T44" fmla="*/ 2147483646 w 289"/>
              <a:gd name="T45" fmla="*/ 2147483646 h 352"/>
              <a:gd name="T46" fmla="*/ 2147483646 w 289"/>
              <a:gd name="T47" fmla="*/ 2147483646 h 352"/>
              <a:gd name="T48" fmla="*/ 2147483646 w 289"/>
              <a:gd name="T49" fmla="*/ 2147483646 h 352"/>
              <a:gd name="T50" fmla="*/ 2147483646 w 289"/>
              <a:gd name="T51" fmla="*/ 2147483646 h 352"/>
              <a:gd name="T52" fmla="*/ 2147483646 w 289"/>
              <a:gd name="T53" fmla="*/ 2147483646 h 352"/>
              <a:gd name="T54" fmla="*/ 2147483646 w 289"/>
              <a:gd name="T55" fmla="*/ 2147483646 h 352"/>
              <a:gd name="T56" fmla="*/ 2147483646 w 289"/>
              <a:gd name="T57" fmla="*/ 2147483646 h 352"/>
              <a:gd name="T58" fmla="*/ 2147483646 w 289"/>
              <a:gd name="T59" fmla="*/ 2147483646 h 352"/>
              <a:gd name="T60" fmla="*/ 2147483646 w 289"/>
              <a:gd name="T61" fmla="*/ 2147483646 h 352"/>
              <a:gd name="T62" fmla="*/ 2147483646 w 289"/>
              <a:gd name="T63" fmla="*/ 2147483646 h 352"/>
              <a:gd name="T64" fmla="*/ 2147483646 w 289"/>
              <a:gd name="T65" fmla="*/ 2147483646 h 352"/>
              <a:gd name="T66" fmla="*/ 2147483646 w 289"/>
              <a:gd name="T67" fmla="*/ 2147483646 h 352"/>
              <a:gd name="T68" fmla="*/ 2147483646 w 289"/>
              <a:gd name="T69" fmla="*/ 2147483646 h 352"/>
              <a:gd name="T70" fmla="*/ 2147483646 w 289"/>
              <a:gd name="T71" fmla="*/ 2147483646 h 352"/>
              <a:gd name="T72" fmla="*/ 2147483646 w 289"/>
              <a:gd name="T73" fmla="*/ 2147483646 h 352"/>
              <a:gd name="T74" fmla="*/ 2147483646 w 289"/>
              <a:gd name="T75" fmla="*/ 2147483646 h 352"/>
              <a:gd name="T76" fmla="*/ 2147483646 w 289"/>
              <a:gd name="T77" fmla="*/ 2147483646 h 352"/>
              <a:gd name="T78" fmla="*/ 2147483646 w 289"/>
              <a:gd name="T79" fmla="*/ 2147483646 h 352"/>
              <a:gd name="T80" fmla="*/ 2147483646 w 289"/>
              <a:gd name="T81" fmla="*/ 0 h 352"/>
              <a:gd name="T82" fmla="*/ 2147483646 w 289"/>
              <a:gd name="T83" fmla="*/ 2147483646 h 352"/>
              <a:gd name="T84" fmla="*/ 2147483646 w 289"/>
              <a:gd name="T85" fmla="*/ 2147483646 h 352"/>
              <a:gd name="T86" fmla="*/ 2147483646 w 289"/>
              <a:gd name="T87" fmla="*/ 2147483646 h 35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2"/>
              <a:gd name="T134" fmla="*/ 289 w 289"/>
              <a:gd name="T135" fmla="*/ 352 h 35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2">
                <a:moveTo>
                  <a:pt x="113" y="47"/>
                </a:moveTo>
                <a:lnTo>
                  <a:pt x="90" y="65"/>
                </a:lnTo>
                <a:lnTo>
                  <a:pt x="68" y="85"/>
                </a:lnTo>
                <a:lnTo>
                  <a:pt x="48" y="106"/>
                </a:lnTo>
                <a:lnTo>
                  <a:pt x="31" y="130"/>
                </a:lnTo>
                <a:lnTo>
                  <a:pt x="16" y="156"/>
                </a:lnTo>
                <a:lnTo>
                  <a:pt x="5" y="182"/>
                </a:lnTo>
                <a:lnTo>
                  <a:pt x="0" y="211"/>
                </a:lnTo>
                <a:lnTo>
                  <a:pt x="1" y="241"/>
                </a:lnTo>
                <a:lnTo>
                  <a:pt x="3" y="249"/>
                </a:lnTo>
                <a:lnTo>
                  <a:pt x="6" y="257"/>
                </a:lnTo>
                <a:lnTo>
                  <a:pt x="10" y="264"/>
                </a:lnTo>
                <a:lnTo>
                  <a:pt x="14" y="271"/>
                </a:lnTo>
                <a:lnTo>
                  <a:pt x="19" y="277"/>
                </a:lnTo>
                <a:lnTo>
                  <a:pt x="24" y="284"/>
                </a:lnTo>
                <a:lnTo>
                  <a:pt x="31" y="289"/>
                </a:lnTo>
                <a:lnTo>
                  <a:pt x="37" y="293"/>
                </a:lnTo>
                <a:lnTo>
                  <a:pt x="51" y="302"/>
                </a:lnTo>
                <a:lnTo>
                  <a:pt x="64" y="309"/>
                </a:lnTo>
                <a:lnTo>
                  <a:pt x="78" y="316"/>
                </a:lnTo>
                <a:lnTo>
                  <a:pt x="93" y="321"/>
                </a:lnTo>
                <a:lnTo>
                  <a:pt x="107" y="327"/>
                </a:lnTo>
                <a:lnTo>
                  <a:pt x="122" y="331"/>
                </a:lnTo>
                <a:lnTo>
                  <a:pt x="137" y="335"/>
                </a:lnTo>
                <a:lnTo>
                  <a:pt x="151" y="338"/>
                </a:lnTo>
                <a:lnTo>
                  <a:pt x="167" y="342"/>
                </a:lnTo>
                <a:lnTo>
                  <a:pt x="183" y="344"/>
                </a:lnTo>
                <a:lnTo>
                  <a:pt x="198" y="346"/>
                </a:lnTo>
                <a:lnTo>
                  <a:pt x="213" y="348"/>
                </a:lnTo>
                <a:lnTo>
                  <a:pt x="229" y="349"/>
                </a:lnTo>
                <a:lnTo>
                  <a:pt x="245" y="350"/>
                </a:lnTo>
                <a:lnTo>
                  <a:pt x="260" y="351"/>
                </a:lnTo>
                <a:lnTo>
                  <a:pt x="275" y="352"/>
                </a:lnTo>
                <a:lnTo>
                  <a:pt x="280" y="352"/>
                </a:lnTo>
                <a:lnTo>
                  <a:pt x="284" y="349"/>
                </a:lnTo>
                <a:lnTo>
                  <a:pt x="287" y="346"/>
                </a:lnTo>
                <a:lnTo>
                  <a:pt x="289" y="340"/>
                </a:lnTo>
                <a:lnTo>
                  <a:pt x="289" y="335"/>
                </a:lnTo>
                <a:lnTo>
                  <a:pt x="287" y="331"/>
                </a:lnTo>
                <a:lnTo>
                  <a:pt x="283" y="328"/>
                </a:lnTo>
                <a:lnTo>
                  <a:pt x="279" y="327"/>
                </a:lnTo>
                <a:lnTo>
                  <a:pt x="264" y="327"/>
                </a:lnTo>
                <a:lnTo>
                  <a:pt x="250" y="327"/>
                </a:lnTo>
                <a:lnTo>
                  <a:pt x="235" y="326"/>
                </a:lnTo>
                <a:lnTo>
                  <a:pt x="222" y="324"/>
                </a:lnTo>
                <a:lnTo>
                  <a:pt x="207" y="323"/>
                </a:lnTo>
                <a:lnTo>
                  <a:pt x="192" y="321"/>
                </a:lnTo>
                <a:lnTo>
                  <a:pt x="179" y="319"/>
                </a:lnTo>
                <a:lnTo>
                  <a:pt x="164" y="317"/>
                </a:lnTo>
                <a:lnTo>
                  <a:pt x="150" y="314"/>
                </a:lnTo>
                <a:lnTo>
                  <a:pt x="136" y="311"/>
                </a:lnTo>
                <a:lnTo>
                  <a:pt x="122" y="306"/>
                </a:lnTo>
                <a:lnTo>
                  <a:pt x="108" y="302"/>
                </a:lnTo>
                <a:lnTo>
                  <a:pt x="95" y="298"/>
                </a:lnTo>
                <a:lnTo>
                  <a:pt x="82" y="291"/>
                </a:lnTo>
                <a:lnTo>
                  <a:pt x="68" y="285"/>
                </a:lnTo>
                <a:lnTo>
                  <a:pt x="56" y="278"/>
                </a:lnTo>
                <a:lnTo>
                  <a:pt x="45" y="271"/>
                </a:lnTo>
                <a:lnTo>
                  <a:pt x="37" y="260"/>
                </a:lnTo>
                <a:lnTo>
                  <a:pt x="32" y="250"/>
                </a:lnTo>
                <a:lnTo>
                  <a:pt x="27" y="237"/>
                </a:lnTo>
                <a:lnTo>
                  <a:pt x="27" y="222"/>
                </a:lnTo>
                <a:lnTo>
                  <a:pt x="30" y="203"/>
                </a:lnTo>
                <a:lnTo>
                  <a:pt x="34" y="183"/>
                </a:lnTo>
                <a:lnTo>
                  <a:pt x="38" y="169"/>
                </a:lnTo>
                <a:lnTo>
                  <a:pt x="45" y="153"/>
                </a:lnTo>
                <a:lnTo>
                  <a:pt x="54" y="140"/>
                </a:lnTo>
                <a:lnTo>
                  <a:pt x="61" y="127"/>
                </a:lnTo>
                <a:lnTo>
                  <a:pt x="71" y="115"/>
                </a:lnTo>
                <a:lnTo>
                  <a:pt x="80" y="103"/>
                </a:lnTo>
                <a:lnTo>
                  <a:pt x="90" y="93"/>
                </a:lnTo>
                <a:lnTo>
                  <a:pt x="102" y="82"/>
                </a:lnTo>
                <a:lnTo>
                  <a:pt x="116" y="70"/>
                </a:lnTo>
                <a:lnTo>
                  <a:pt x="129" y="59"/>
                </a:lnTo>
                <a:lnTo>
                  <a:pt x="145" y="49"/>
                </a:lnTo>
                <a:lnTo>
                  <a:pt x="162" y="38"/>
                </a:lnTo>
                <a:lnTo>
                  <a:pt x="180" y="28"/>
                </a:lnTo>
                <a:lnTo>
                  <a:pt x="197" y="20"/>
                </a:lnTo>
                <a:lnTo>
                  <a:pt x="212" y="12"/>
                </a:lnTo>
                <a:lnTo>
                  <a:pt x="227" y="6"/>
                </a:lnTo>
                <a:lnTo>
                  <a:pt x="240" y="1"/>
                </a:lnTo>
                <a:lnTo>
                  <a:pt x="228" y="0"/>
                </a:lnTo>
                <a:lnTo>
                  <a:pt x="213" y="1"/>
                </a:lnTo>
                <a:lnTo>
                  <a:pt x="198" y="5"/>
                </a:lnTo>
                <a:lnTo>
                  <a:pt x="180" y="10"/>
                </a:lnTo>
                <a:lnTo>
                  <a:pt x="162" y="18"/>
                </a:lnTo>
                <a:lnTo>
                  <a:pt x="144" y="26"/>
                </a:lnTo>
                <a:lnTo>
                  <a:pt x="127" y="36"/>
                </a:lnTo>
                <a:lnTo>
                  <a:pt x="113" y="4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07" name="Freeform 333"/>
          <p:cNvSpPr>
            <a:spLocks/>
          </p:cNvSpPr>
          <p:nvPr/>
        </p:nvSpPr>
        <p:spPr bwMode="auto">
          <a:xfrm>
            <a:off x="8753475" y="5284789"/>
            <a:ext cx="50800" cy="53975"/>
          </a:xfrm>
          <a:custGeom>
            <a:avLst/>
            <a:gdLst>
              <a:gd name="T0" fmla="*/ 2147483646 w 252"/>
              <a:gd name="T1" fmla="*/ 2147483646 h 235"/>
              <a:gd name="T2" fmla="*/ 2147483646 w 252"/>
              <a:gd name="T3" fmla="*/ 2147483646 h 235"/>
              <a:gd name="T4" fmla="*/ 2147483646 w 252"/>
              <a:gd name="T5" fmla="*/ 2147483646 h 235"/>
              <a:gd name="T6" fmla="*/ 2147483646 w 252"/>
              <a:gd name="T7" fmla="*/ 2147483646 h 235"/>
              <a:gd name="T8" fmla="*/ 2147483646 w 252"/>
              <a:gd name="T9" fmla="*/ 2147483646 h 235"/>
              <a:gd name="T10" fmla="*/ 2147483646 w 252"/>
              <a:gd name="T11" fmla="*/ 2147483646 h 235"/>
              <a:gd name="T12" fmla="*/ 2147483646 w 252"/>
              <a:gd name="T13" fmla="*/ 2147483646 h 235"/>
              <a:gd name="T14" fmla="*/ 2147483646 w 252"/>
              <a:gd name="T15" fmla="*/ 2147483646 h 235"/>
              <a:gd name="T16" fmla="*/ 2147483646 w 252"/>
              <a:gd name="T17" fmla="*/ 2147483646 h 235"/>
              <a:gd name="T18" fmla="*/ 2147483646 w 252"/>
              <a:gd name="T19" fmla="*/ 2147483646 h 235"/>
              <a:gd name="T20" fmla="*/ 2147483646 w 252"/>
              <a:gd name="T21" fmla="*/ 2147483646 h 235"/>
              <a:gd name="T22" fmla="*/ 2147483646 w 252"/>
              <a:gd name="T23" fmla="*/ 2147483646 h 235"/>
              <a:gd name="T24" fmla="*/ 2147483646 w 252"/>
              <a:gd name="T25" fmla="*/ 2147483646 h 235"/>
              <a:gd name="T26" fmla="*/ 2147483646 w 252"/>
              <a:gd name="T27" fmla="*/ 2147483646 h 235"/>
              <a:gd name="T28" fmla="*/ 2147483646 w 252"/>
              <a:gd name="T29" fmla="*/ 2147483646 h 235"/>
              <a:gd name="T30" fmla="*/ 2147483646 w 252"/>
              <a:gd name="T31" fmla="*/ 2147483646 h 235"/>
              <a:gd name="T32" fmla="*/ 2147483646 w 252"/>
              <a:gd name="T33" fmla="*/ 2147483646 h 235"/>
              <a:gd name="T34" fmla="*/ 2147483646 w 252"/>
              <a:gd name="T35" fmla="*/ 2147483646 h 235"/>
              <a:gd name="T36" fmla="*/ 2147483646 w 252"/>
              <a:gd name="T37" fmla="*/ 2147483646 h 235"/>
              <a:gd name="T38" fmla="*/ 2147483646 w 252"/>
              <a:gd name="T39" fmla="*/ 2147483646 h 235"/>
              <a:gd name="T40" fmla="*/ 2147483646 w 252"/>
              <a:gd name="T41" fmla="*/ 2147483646 h 235"/>
              <a:gd name="T42" fmla="*/ 2147483646 w 252"/>
              <a:gd name="T43" fmla="*/ 2147483646 h 235"/>
              <a:gd name="T44" fmla="*/ 2147483646 w 252"/>
              <a:gd name="T45" fmla="*/ 2147483646 h 235"/>
              <a:gd name="T46" fmla="*/ 2147483646 w 252"/>
              <a:gd name="T47" fmla="*/ 2147483646 h 235"/>
              <a:gd name="T48" fmla="*/ 2147483646 w 252"/>
              <a:gd name="T49" fmla="*/ 2147483646 h 235"/>
              <a:gd name="T50" fmla="*/ 2147483646 w 252"/>
              <a:gd name="T51" fmla="*/ 2147483646 h 235"/>
              <a:gd name="T52" fmla="*/ 2147483646 w 252"/>
              <a:gd name="T53" fmla="*/ 2147483646 h 235"/>
              <a:gd name="T54" fmla="*/ 2147483646 w 252"/>
              <a:gd name="T55" fmla="*/ 2147483646 h 235"/>
              <a:gd name="T56" fmla="*/ 2147483646 w 252"/>
              <a:gd name="T57" fmla="*/ 2147483646 h 235"/>
              <a:gd name="T58" fmla="*/ 2147483646 w 252"/>
              <a:gd name="T59" fmla="*/ 2147483646 h 235"/>
              <a:gd name="T60" fmla="*/ 2147483646 w 252"/>
              <a:gd name="T61" fmla="*/ 2147483646 h 235"/>
              <a:gd name="T62" fmla="*/ 2147483646 w 252"/>
              <a:gd name="T63" fmla="*/ 2147483646 h 235"/>
              <a:gd name="T64" fmla="*/ 2147483646 w 252"/>
              <a:gd name="T65" fmla="*/ 2147483646 h 235"/>
              <a:gd name="T66" fmla="*/ 2147483646 w 252"/>
              <a:gd name="T67" fmla="*/ 2147483646 h 235"/>
              <a:gd name="T68" fmla="*/ 2147483646 w 252"/>
              <a:gd name="T69" fmla="*/ 2147483646 h 235"/>
              <a:gd name="T70" fmla="*/ 2147483646 w 252"/>
              <a:gd name="T71" fmla="*/ 2147483646 h 235"/>
              <a:gd name="T72" fmla="*/ 2147483646 w 252"/>
              <a:gd name="T73" fmla="*/ 2147483646 h 235"/>
              <a:gd name="T74" fmla="*/ 2147483646 w 252"/>
              <a:gd name="T75" fmla="*/ 2147483646 h 235"/>
              <a:gd name="T76" fmla="*/ 2147483646 w 252"/>
              <a:gd name="T77" fmla="*/ 2147483646 h 235"/>
              <a:gd name="T78" fmla="*/ 2147483646 w 252"/>
              <a:gd name="T79" fmla="*/ 0 h 235"/>
              <a:gd name="T80" fmla="*/ 2147483646 w 252"/>
              <a:gd name="T81" fmla="*/ 0 h 235"/>
              <a:gd name="T82" fmla="*/ 2147483646 w 252"/>
              <a:gd name="T83" fmla="*/ 0 h 235"/>
              <a:gd name="T84" fmla="*/ 2147483646 w 252"/>
              <a:gd name="T85" fmla="*/ 2147483646 h 235"/>
              <a:gd name="T86" fmla="*/ 2147483646 w 252"/>
              <a:gd name="T87" fmla="*/ 2147483646 h 235"/>
              <a:gd name="T88" fmla="*/ 0 w 252"/>
              <a:gd name="T89" fmla="*/ 2147483646 h 235"/>
              <a:gd name="T90" fmla="*/ 2147483646 w 252"/>
              <a:gd name="T91" fmla="*/ 2147483646 h 235"/>
              <a:gd name="T92" fmla="*/ 2147483646 w 252"/>
              <a:gd name="T93" fmla="*/ 2147483646 h 235"/>
              <a:gd name="T94" fmla="*/ 2147483646 w 252"/>
              <a:gd name="T95" fmla="*/ 2147483646 h 235"/>
              <a:gd name="T96" fmla="*/ 2147483646 w 252"/>
              <a:gd name="T97" fmla="*/ 2147483646 h 235"/>
              <a:gd name="T98" fmla="*/ 2147483646 w 252"/>
              <a:gd name="T99" fmla="*/ 2147483646 h 235"/>
              <a:gd name="T100" fmla="*/ 2147483646 w 252"/>
              <a:gd name="T101" fmla="*/ 2147483646 h 235"/>
              <a:gd name="T102" fmla="*/ 2147483646 w 252"/>
              <a:gd name="T103" fmla="*/ 2147483646 h 235"/>
              <a:gd name="T104" fmla="*/ 2147483646 w 252"/>
              <a:gd name="T105" fmla="*/ 2147483646 h 235"/>
              <a:gd name="T106" fmla="*/ 2147483646 w 252"/>
              <a:gd name="T107" fmla="*/ 2147483646 h 235"/>
              <a:gd name="T108" fmla="*/ 2147483646 w 252"/>
              <a:gd name="T109" fmla="*/ 2147483646 h 235"/>
              <a:gd name="T110" fmla="*/ 2147483646 w 252"/>
              <a:gd name="T111" fmla="*/ 2147483646 h 235"/>
              <a:gd name="T112" fmla="*/ 2147483646 w 252"/>
              <a:gd name="T113" fmla="*/ 2147483646 h 235"/>
              <a:gd name="T114" fmla="*/ 2147483646 w 252"/>
              <a:gd name="T115" fmla="*/ 2147483646 h 235"/>
              <a:gd name="T116" fmla="*/ 2147483646 w 252"/>
              <a:gd name="T117" fmla="*/ 2147483646 h 235"/>
              <a:gd name="T118" fmla="*/ 2147483646 w 252"/>
              <a:gd name="T119" fmla="*/ 2147483646 h 235"/>
              <a:gd name="T120" fmla="*/ 2147483646 w 252"/>
              <a:gd name="T121" fmla="*/ 2147483646 h 23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2"/>
              <a:gd name="T184" fmla="*/ 0 h 235"/>
              <a:gd name="T185" fmla="*/ 252 w 252"/>
              <a:gd name="T186" fmla="*/ 235 h 23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2" h="235">
                <a:moveTo>
                  <a:pt x="210" y="72"/>
                </a:moveTo>
                <a:lnTo>
                  <a:pt x="222" y="85"/>
                </a:lnTo>
                <a:lnTo>
                  <a:pt x="228" y="100"/>
                </a:lnTo>
                <a:lnTo>
                  <a:pt x="232" y="116"/>
                </a:lnTo>
                <a:lnTo>
                  <a:pt x="232" y="133"/>
                </a:lnTo>
                <a:lnTo>
                  <a:pt x="230" y="147"/>
                </a:lnTo>
                <a:lnTo>
                  <a:pt x="226" y="159"/>
                </a:lnTo>
                <a:lnTo>
                  <a:pt x="218" y="171"/>
                </a:lnTo>
                <a:lnTo>
                  <a:pt x="211" y="180"/>
                </a:lnTo>
                <a:lnTo>
                  <a:pt x="202" y="191"/>
                </a:lnTo>
                <a:lnTo>
                  <a:pt x="192" y="200"/>
                </a:lnTo>
                <a:lnTo>
                  <a:pt x="183" y="209"/>
                </a:lnTo>
                <a:lnTo>
                  <a:pt x="173" y="219"/>
                </a:lnTo>
                <a:lnTo>
                  <a:pt x="171" y="222"/>
                </a:lnTo>
                <a:lnTo>
                  <a:pt x="170" y="225"/>
                </a:lnTo>
                <a:lnTo>
                  <a:pt x="171" y="229"/>
                </a:lnTo>
                <a:lnTo>
                  <a:pt x="173" y="232"/>
                </a:lnTo>
                <a:lnTo>
                  <a:pt x="176" y="234"/>
                </a:lnTo>
                <a:lnTo>
                  <a:pt x="180" y="235"/>
                </a:lnTo>
                <a:lnTo>
                  <a:pt x="184" y="234"/>
                </a:lnTo>
                <a:lnTo>
                  <a:pt x="187" y="232"/>
                </a:lnTo>
                <a:lnTo>
                  <a:pt x="208" y="218"/>
                </a:lnTo>
                <a:lnTo>
                  <a:pt x="225" y="200"/>
                </a:lnTo>
                <a:lnTo>
                  <a:pt x="239" y="178"/>
                </a:lnTo>
                <a:lnTo>
                  <a:pt x="249" y="156"/>
                </a:lnTo>
                <a:lnTo>
                  <a:pt x="252" y="131"/>
                </a:lnTo>
                <a:lnTo>
                  <a:pt x="250" y="108"/>
                </a:lnTo>
                <a:lnTo>
                  <a:pt x="242" y="85"/>
                </a:lnTo>
                <a:lnTo>
                  <a:pt x="225" y="65"/>
                </a:lnTo>
                <a:lnTo>
                  <a:pt x="212" y="54"/>
                </a:lnTo>
                <a:lnTo>
                  <a:pt x="197" y="45"/>
                </a:lnTo>
                <a:lnTo>
                  <a:pt x="181" y="36"/>
                </a:lnTo>
                <a:lnTo>
                  <a:pt x="164" y="29"/>
                </a:lnTo>
                <a:lnTo>
                  <a:pt x="146" y="22"/>
                </a:lnTo>
                <a:lnTo>
                  <a:pt x="127" y="17"/>
                </a:lnTo>
                <a:lnTo>
                  <a:pt x="109" y="12"/>
                </a:lnTo>
                <a:lnTo>
                  <a:pt x="90" y="7"/>
                </a:lnTo>
                <a:lnTo>
                  <a:pt x="73" y="4"/>
                </a:lnTo>
                <a:lnTo>
                  <a:pt x="57" y="2"/>
                </a:lnTo>
                <a:lnTo>
                  <a:pt x="42" y="0"/>
                </a:lnTo>
                <a:lnTo>
                  <a:pt x="28" y="0"/>
                </a:lnTo>
                <a:lnTo>
                  <a:pt x="17" y="0"/>
                </a:lnTo>
                <a:lnTo>
                  <a:pt x="8" y="1"/>
                </a:lnTo>
                <a:lnTo>
                  <a:pt x="3" y="3"/>
                </a:lnTo>
                <a:lnTo>
                  <a:pt x="0" y="5"/>
                </a:lnTo>
                <a:lnTo>
                  <a:pt x="10" y="7"/>
                </a:lnTo>
                <a:lnTo>
                  <a:pt x="22" y="8"/>
                </a:lnTo>
                <a:lnTo>
                  <a:pt x="33" y="11"/>
                </a:lnTo>
                <a:lnTo>
                  <a:pt x="46" y="13"/>
                </a:lnTo>
                <a:lnTo>
                  <a:pt x="60" y="15"/>
                </a:lnTo>
                <a:lnTo>
                  <a:pt x="73" y="17"/>
                </a:lnTo>
                <a:lnTo>
                  <a:pt x="87" y="20"/>
                </a:lnTo>
                <a:lnTo>
                  <a:pt x="102" y="23"/>
                </a:lnTo>
                <a:lnTo>
                  <a:pt x="115" y="28"/>
                </a:lnTo>
                <a:lnTo>
                  <a:pt x="130" y="32"/>
                </a:lnTo>
                <a:lnTo>
                  <a:pt x="145" y="37"/>
                </a:lnTo>
                <a:lnTo>
                  <a:pt x="159" y="43"/>
                </a:lnTo>
                <a:lnTo>
                  <a:pt x="172" y="49"/>
                </a:lnTo>
                <a:lnTo>
                  <a:pt x="186" y="55"/>
                </a:lnTo>
                <a:lnTo>
                  <a:pt x="198" y="64"/>
                </a:lnTo>
                <a:lnTo>
                  <a:pt x="210" y="72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08" name="Freeform 334"/>
          <p:cNvSpPr>
            <a:spLocks/>
          </p:cNvSpPr>
          <p:nvPr/>
        </p:nvSpPr>
        <p:spPr bwMode="auto">
          <a:xfrm>
            <a:off x="8653464" y="5313363"/>
            <a:ext cx="20637" cy="50800"/>
          </a:xfrm>
          <a:custGeom>
            <a:avLst/>
            <a:gdLst>
              <a:gd name="T0" fmla="*/ 0 w 103"/>
              <a:gd name="T1" fmla="*/ 2147483646 h 220"/>
              <a:gd name="T2" fmla="*/ 0 w 103"/>
              <a:gd name="T3" fmla="*/ 2147483646 h 220"/>
              <a:gd name="T4" fmla="*/ 2147483646 w 103"/>
              <a:gd name="T5" fmla="*/ 2147483646 h 220"/>
              <a:gd name="T6" fmla="*/ 2147483646 w 103"/>
              <a:gd name="T7" fmla="*/ 2147483646 h 220"/>
              <a:gd name="T8" fmla="*/ 2147483646 w 103"/>
              <a:gd name="T9" fmla="*/ 2147483646 h 220"/>
              <a:gd name="T10" fmla="*/ 2147483646 w 103"/>
              <a:gd name="T11" fmla="*/ 2147483646 h 220"/>
              <a:gd name="T12" fmla="*/ 2147483646 w 103"/>
              <a:gd name="T13" fmla="*/ 2147483646 h 220"/>
              <a:gd name="T14" fmla="*/ 2147483646 w 103"/>
              <a:gd name="T15" fmla="*/ 2147483646 h 220"/>
              <a:gd name="T16" fmla="*/ 2147483646 w 103"/>
              <a:gd name="T17" fmla="*/ 2147483646 h 220"/>
              <a:gd name="T18" fmla="*/ 2147483646 w 103"/>
              <a:gd name="T19" fmla="*/ 2147483646 h 220"/>
              <a:gd name="T20" fmla="*/ 2147483646 w 103"/>
              <a:gd name="T21" fmla="*/ 2147483646 h 220"/>
              <a:gd name="T22" fmla="*/ 2147483646 w 103"/>
              <a:gd name="T23" fmla="*/ 2147483646 h 220"/>
              <a:gd name="T24" fmla="*/ 2147483646 w 103"/>
              <a:gd name="T25" fmla="*/ 2147483646 h 220"/>
              <a:gd name="T26" fmla="*/ 2147483646 w 103"/>
              <a:gd name="T27" fmla="*/ 2147483646 h 220"/>
              <a:gd name="T28" fmla="*/ 2147483646 w 103"/>
              <a:gd name="T29" fmla="*/ 2147483646 h 220"/>
              <a:gd name="T30" fmla="*/ 2147483646 w 103"/>
              <a:gd name="T31" fmla="*/ 2147483646 h 220"/>
              <a:gd name="T32" fmla="*/ 2147483646 w 103"/>
              <a:gd name="T33" fmla="*/ 2147483646 h 220"/>
              <a:gd name="T34" fmla="*/ 2147483646 w 103"/>
              <a:gd name="T35" fmla="*/ 2147483646 h 220"/>
              <a:gd name="T36" fmla="*/ 2147483646 w 103"/>
              <a:gd name="T37" fmla="*/ 2147483646 h 220"/>
              <a:gd name="T38" fmla="*/ 2147483646 w 103"/>
              <a:gd name="T39" fmla="*/ 2147483646 h 220"/>
              <a:gd name="T40" fmla="*/ 2147483646 w 103"/>
              <a:gd name="T41" fmla="*/ 2147483646 h 220"/>
              <a:gd name="T42" fmla="*/ 2147483646 w 103"/>
              <a:gd name="T43" fmla="*/ 2147483646 h 220"/>
              <a:gd name="T44" fmla="*/ 2147483646 w 103"/>
              <a:gd name="T45" fmla="*/ 2147483646 h 220"/>
              <a:gd name="T46" fmla="*/ 2147483646 w 103"/>
              <a:gd name="T47" fmla="*/ 2147483646 h 220"/>
              <a:gd name="T48" fmla="*/ 2147483646 w 103"/>
              <a:gd name="T49" fmla="*/ 2147483646 h 220"/>
              <a:gd name="T50" fmla="*/ 2147483646 w 103"/>
              <a:gd name="T51" fmla="*/ 2147483646 h 220"/>
              <a:gd name="T52" fmla="*/ 2147483646 w 103"/>
              <a:gd name="T53" fmla="*/ 2147483646 h 220"/>
              <a:gd name="T54" fmla="*/ 2147483646 w 103"/>
              <a:gd name="T55" fmla="*/ 2147483646 h 220"/>
              <a:gd name="T56" fmla="*/ 2147483646 w 103"/>
              <a:gd name="T57" fmla="*/ 2147483646 h 220"/>
              <a:gd name="T58" fmla="*/ 2147483646 w 103"/>
              <a:gd name="T59" fmla="*/ 2147483646 h 220"/>
              <a:gd name="T60" fmla="*/ 2147483646 w 103"/>
              <a:gd name="T61" fmla="*/ 2147483646 h 220"/>
              <a:gd name="T62" fmla="*/ 2147483646 w 103"/>
              <a:gd name="T63" fmla="*/ 2147483646 h 220"/>
              <a:gd name="T64" fmla="*/ 2147483646 w 103"/>
              <a:gd name="T65" fmla="*/ 0 h 220"/>
              <a:gd name="T66" fmla="*/ 2147483646 w 103"/>
              <a:gd name="T67" fmla="*/ 2147483646 h 220"/>
              <a:gd name="T68" fmla="*/ 2147483646 w 103"/>
              <a:gd name="T69" fmla="*/ 2147483646 h 220"/>
              <a:gd name="T70" fmla="*/ 2147483646 w 103"/>
              <a:gd name="T71" fmla="*/ 2147483646 h 220"/>
              <a:gd name="T72" fmla="*/ 2147483646 w 103"/>
              <a:gd name="T73" fmla="*/ 2147483646 h 220"/>
              <a:gd name="T74" fmla="*/ 2147483646 w 103"/>
              <a:gd name="T75" fmla="*/ 2147483646 h 220"/>
              <a:gd name="T76" fmla="*/ 2147483646 w 103"/>
              <a:gd name="T77" fmla="*/ 2147483646 h 220"/>
              <a:gd name="T78" fmla="*/ 2147483646 w 103"/>
              <a:gd name="T79" fmla="*/ 2147483646 h 220"/>
              <a:gd name="T80" fmla="*/ 0 w 103"/>
              <a:gd name="T81" fmla="*/ 2147483646 h 2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0"/>
              <a:gd name="T125" fmla="*/ 103 w 103"/>
              <a:gd name="T126" fmla="*/ 220 h 22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0">
                <a:moveTo>
                  <a:pt x="0" y="120"/>
                </a:moveTo>
                <a:lnTo>
                  <a:pt x="0" y="138"/>
                </a:lnTo>
                <a:lnTo>
                  <a:pt x="4" y="155"/>
                </a:lnTo>
                <a:lnTo>
                  <a:pt x="12" y="171"/>
                </a:lnTo>
                <a:lnTo>
                  <a:pt x="22" y="185"/>
                </a:lnTo>
                <a:lnTo>
                  <a:pt x="35" y="197"/>
                </a:lnTo>
                <a:lnTo>
                  <a:pt x="50" y="207"/>
                </a:lnTo>
                <a:lnTo>
                  <a:pt x="66" y="215"/>
                </a:lnTo>
                <a:lnTo>
                  <a:pt x="83" y="219"/>
                </a:lnTo>
                <a:lnTo>
                  <a:pt x="89" y="220"/>
                </a:lnTo>
                <a:lnTo>
                  <a:pt x="94" y="218"/>
                </a:lnTo>
                <a:lnTo>
                  <a:pt x="98" y="215"/>
                </a:lnTo>
                <a:lnTo>
                  <a:pt x="100" y="211"/>
                </a:lnTo>
                <a:lnTo>
                  <a:pt x="100" y="205"/>
                </a:lnTo>
                <a:lnTo>
                  <a:pt x="99" y="200"/>
                </a:lnTo>
                <a:lnTo>
                  <a:pt x="96" y="196"/>
                </a:lnTo>
                <a:lnTo>
                  <a:pt x="91" y="193"/>
                </a:lnTo>
                <a:lnTo>
                  <a:pt x="74" y="187"/>
                </a:lnTo>
                <a:lnTo>
                  <a:pt x="58" y="178"/>
                </a:lnTo>
                <a:lnTo>
                  <a:pt x="45" y="167"/>
                </a:lnTo>
                <a:lnTo>
                  <a:pt x="36" y="154"/>
                </a:lnTo>
                <a:lnTo>
                  <a:pt x="30" y="138"/>
                </a:lnTo>
                <a:lnTo>
                  <a:pt x="27" y="121"/>
                </a:lnTo>
                <a:lnTo>
                  <a:pt x="27" y="103"/>
                </a:lnTo>
                <a:lnTo>
                  <a:pt x="32" y="83"/>
                </a:lnTo>
                <a:lnTo>
                  <a:pt x="39" y="69"/>
                </a:lnTo>
                <a:lnTo>
                  <a:pt x="51" y="56"/>
                </a:lnTo>
                <a:lnTo>
                  <a:pt x="63" y="43"/>
                </a:lnTo>
                <a:lnTo>
                  <a:pt x="77" y="31"/>
                </a:lnTo>
                <a:lnTo>
                  <a:pt x="89" y="21"/>
                </a:lnTo>
                <a:lnTo>
                  <a:pt x="98" y="12"/>
                </a:lnTo>
                <a:lnTo>
                  <a:pt x="103" y="5"/>
                </a:lnTo>
                <a:lnTo>
                  <a:pt x="103" y="0"/>
                </a:lnTo>
                <a:lnTo>
                  <a:pt x="92" y="4"/>
                </a:lnTo>
                <a:lnTo>
                  <a:pt x="77" y="12"/>
                </a:lnTo>
                <a:lnTo>
                  <a:pt x="61" y="25"/>
                </a:lnTo>
                <a:lnTo>
                  <a:pt x="44" y="40"/>
                </a:lnTo>
                <a:lnTo>
                  <a:pt x="29" y="57"/>
                </a:lnTo>
                <a:lnTo>
                  <a:pt x="16" y="77"/>
                </a:lnTo>
                <a:lnTo>
                  <a:pt x="6" y="98"/>
                </a:lnTo>
                <a:lnTo>
                  <a:pt x="0" y="12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09" name="Freeform 335"/>
          <p:cNvSpPr>
            <a:spLocks/>
          </p:cNvSpPr>
          <p:nvPr/>
        </p:nvSpPr>
        <p:spPr bwMode="auto">
          <a:xfrm>
            <a:off x="8794750" y="5281614"/>
            <a:ext cx="44450" cy="65087"/>
          </a:xfrm>
          <a:custGeom>
            <a:avLst/>
            <a:gdLst>
              <a:gd name="T0" fmla="*/ 2147483646 w 220"/>
              <a:gd name="T1" fmla="*/ 2147483646 h 288"/>
              <a:gd name="T2" fmla="*/ 2147483646 w 220"/>
              <a:gd name="T3" fmla="*/ 2147483646 h 288"/>
              <a:gd name="T4" fmla="*/ 2147483646 w 220"/>
              <a:gd name="T5" fmla="*/ 2147483646 h 288"/>
              <a:gd name="T6" fmla="*/ 2147483646 w 220"/>
              <a:gd name="T7" fmla="*/ 2147483646 h 288"/>
              <a:gd name="T8" fmla="*/ 2147483646 w 220"/>
              <a:gd name="T9" fmla="*/ 2147483646 h 288"/>
              <a:gd name="T10" fmla="*/ 2147483646 w 220"/>
              <a:gd name="T11" fmla="*/ 2147483646 h 288"/>
              <a:gd name="T12" fmla="*/ 2147483646 w 220"/>
              <a:gd name="T13" fmla="*/ 2147483646 h 288"/>
              <a:gd name="T14" fmla="*/ 2147483646 w 220"/>
              <a:gd name="T15" fmla="*/ 2147483646 h 288"/>
              <a:gd name="T16" fmla="*/ 2147483646 w 220"/>
              <a:gd name="T17" fmla="*/ 2147483646 h 288"/>
              <a:gd name="T18" fmla="*/ 2147483646 w 220"/>
              <a:gd name="T19" fmla="*/ 2147483646 h 288"/>
              <a:gd name="T20" fmla="*/ 2147483646 w 220"/>
              <a:gd name="T21" fmla="*/ 2147483646 h 288"/>
              <a:gd name="T22" fmla="*/ 2147483646 w 220"/>
              <a:gd name="T23" fmla="*/ 2147483646 h 288"/>
              <a:gd name="T24" fmla="*/ 2147483646 w 220"/>
              <a:gd name="T25" fmla="*/ 2147483646 h 288"/>
              <a:gd name="T26" fmla="*/ 2147483646 w 220"/>
              <a:gd name="T27" fmla="*/ 2147483646 h 288"/>
              <a:gd name="T28" fmla="*/ 2147483646 w 220"/>
              <a:gd name="T29" fmla="*/ 2147483646 h 288"/>
              <a:gd name="T30" fmla="*/ 2147483646 w 220"/>
              <a:gd name="T31" fmla="*/ 2147483646 h 288"/>
              <a:gd name="T32" fmla="*/ 2147483646 w 220"/>
              <a:gd name="T33" fmla="*/ 2147483646 h 288"/>
              <a:gd name="T34" fmla="*/ 2147483646 w 220"/>
              <a:gd name="T35" fmla="*/ 2147483646 h 288"/>
              <a:gd name="T36" fmla="*/ 2147483646 w 220"/>
              <a:gd name="T37" fmla="*/ 2147483646 h 288"/>
              <a:gd name="T38" fmla="*/ 2147483646 w 220"/>
              <a:gd name="T39" fmla="*/ 2147483646 h 288"/>
              <a:gd name="T40" fmla="*/ 2147483646 w 220"/>
              <a:gd name="T41" fmla="*/ 2147483646 h 288"/>
              <a:gd name="T42" fmla="*/ 2147483646 w 220"/>
              <a:gd name="T43" fmla="*/ 2147483646 h 288"/>
              <a:gd name="T44" fmla="*/ 2147483646 w 220"/>
              <a:gd name="T45" fmla="*/ 2147483646 h 288"/>
              <a:gd name="T46" fmla="*/ 2147483646 w 220"/>
              <a:gd name="T47" fmla="*/ 2147483646 h 288"/>
              <a:gd name="T48" fmla="*/ 2147483646 w 220"/>
              <a:gd name="T49" fmla="*/ 2147483646 h 288"/>
              <a:gd name="T50" fmla="*/ 2147483646 w 220"/>
              <a:gd name="T51" fmla="*/ 2147483646 h 288"/>
              <a:gd name="T52" fmla="*/ 2147483646 w 220"/>
              <a:gd name="T53" fmla="*/ 2147483646 h 288"/>
              <a:gd name="T54" fmla="*/ 2147483646 w 220"/>
              <a:gd name="T55" fmla="*/ 2147483646 h 288"/>
              <a:gd name="T56" fmla="*/ 2147483646 w 220"/>
              <a:gd name="T57" fmla="*/ 2147483646 h 288"/>
              <a:gd name="T58" fmla="*/ 2147483646 w 220"/>
              <a:gd name="T59" fmla="*/ 0 h 288"/>
              <a:gd name="T60" fmla="*/ 2147483646 w 220"/>
              <a:gd name="T61" fmla="*/ 2147483646 h 288"/>
              <a:gd name="T62" fmla="*/ 2147483646 w 220"/>
              <a:gd name="T63" fmla="*/ 2147483646 h 288"/>
              <a:gd name="T64" fmla="*/ 2147483646 w 220"/>
              <a:gd name="T65" fmla="*/ 2147483646 h 288"/>
              <a:gd name="T66" fmla="*/ 2147483646 w 220"/>
              <a:gd name="T67" fmla="*/ 2147483646 h 288"/>
              <a:gd name="T68" fmla="*/ 2147483646 w 220"/>
              <a:gd name="T69" fmla="*/ 2147483646 h 288"/>
              <a:gd name="T70" fmla="*/ 2147483646 w 220"/>
              <a:gd name="T71" fmla="*/ 2147483646 h 288"/>
              <a:gd name="T72" fmla="*/ 2147483646 w 220"/>
              <a:gd name="T73" fmla="*/ 2147483646 h 288"/>
              <a:gd name="T74" fmla="*/ 2147483646 w 220"/>
              <a:gd name="T75" fmla="*/ 2147483646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0"/>
              <a:gd name="T115" fmla="*/ 0 h 288"/>
              <a:gd name="T116" fmla="*/ 220 w 220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0" h="288">
                <a:moveTo>
                  <a:pt x="179" y="108"/>
                </a:moveTo>
                <a:lnTo>
                  <a:pt x="186" y="115"/>
                </a:lnTo>
                <a:lnTo>
                  <a:pt x="191" y="124"/>
                </a:lnTo>
                <a:lnTo>
                  <a:pt x="196" y="133"/>
                </a:lnTo>
                <a:lnTo>
                  <a:pt x="200" y="143"/>
                </a:lnTo>
                <a:lnTo>
                  <a:pt x="202" y="153"/>
                </a:lnTo>
                <a:lnTo>
                  <a:pt x="201" y="163"/>
                </a:lnTo>
                <a:lnTo>
                  <a:pt x="199" y="174"/>
                </a:lnTo>
                <a:lnTo>
                  <a:pt x="193" y="184"/>
                </a:lnTo>
                <a:lnTo>
                  <a:pt x="186" y="194"/>
                </a:lnTo>
                <a:lnTo>
                  <a:pt x="178" y="204"/>
                </a:lnTo>
                <a:lnTo>
                  <a:pt x="168" y="213"/>
                </a:lnTo>
                <a:lnTo>
                  <a:pt x="159" y="221"/>
                </a:lnTo>
                <a:lnTo>
                  <a:pt x="148" y="229"/>
                </a:lnTo>
                <a:lnTo>
                  <a:pt x="138" y="237"/>
                </a:lnTo>
                <a:lnTo>
                  <a:pt x="127" y="246"/>
                </a:lnTo>
                <a:lnTo>
                  <a:pt x="118" y="255"/>
                </a:lnTo>
                <a:lnTo>
                  <a:pt x="115" y="258"/>
                </a:lnTo>
                <a:lnTo>
                  <a:pt x="112" y="263"/>
                </a:lnTo>
                <a:lnTo>
                  <a:pt x="110" y="267"/>
                </a:lnTo>
                <a:lnTo>
                  <a:pt x="108" y="271"/>
                </a:lnTo>
                <a:lnTo>
                  <a:pt x="107" y="276"/>
                </a:lnTo>
                <a:lnTo>
                  <a:pt x="107" y="280"/>
                </a:lnTo>
                <a:lnTo>
                  <a:pt x="109" y="284"/>
                </a:lnTo>
                <a:lnTo>
                  <a:pt x="112" y="287"/>
                </a:lnTo>
                <a:lnTo>
                  <a:pt x="117" y="288"/>
                </a:lnTo>
                <a:lnTo>
                  <a:pt x="121" y="288"/>
                </a:lnTo>
                <a:lnTo>
                  <a:pt x="124" y="287"/>
                </a:lnTo>
                <a:lnTo>
                  <a:pt x="127" y="284"/>
                </a:lnTo>
                <a:lnTo>
                  <a:pt x="138" y="271"/>
                </a:lnTo>
                <a:lnTo>
                  <a:pt x="149" y="261"/>
                </a:lnTo>
                <a:lnTo>
                  <a:pt x="161" y="250"/>
                </a:lnTo>
                <a:lnTo>
                  <a:pt x="173" y="239"/>
                </a:lnTo>
                <a:lnTo>
                  <a:pt x="185" y="229"/>
                </a:lnTo>
                <a:lnTo>
                  <a:pt x="196" y="217"/>
                </a:lnTo>
                <a:lnTo>
                  <a:pt x="206" y="204"/>
                </a:lnTo>
                <a:lnTo>
                  <a:pt x="213" y="190"/>
                </a:lnTo>
                <a:lnTo>
                  <a:pt x="219" y="173"/>
                </a:lnTo>
                <a:lnTo>
                  <a:pt x="220" y="157"/>
                </a:lnTo>
                <a:lnTo>
                  <a:pt x="218" y="141"/>
                </a:lnTo>
                <a:lnTo>
                  <a:pt x="212" y="125"/>
                </a:lnTo>
                <a:lnTo>
                  <a:pt x="204" y="111"/>
                </a:lnTo>
                <a:lnTo>
                  <a:pt x="194" y="97"/>
                </a:lnTo>
                <a:lnTo>
                  <a:pt x="182" y="86"/>
                </a:lnTo>
                <a:lnTo>
                  <a:pt x="168" y="77"/>
                </a:lnTo>
                <a:lnTo>
                  <a:pt x="158" y="70"/>
                </a:lnTo>
                <a:lnTo>
                  <a:pt x="146" y="64"/>
                </a:lnTo>
                <a:lnTo>
                  <a:pt x="134" y="56"/>
                </a:lnTo>
                <a:lnTo>
                  <a:pt x="122" y="50"/>
                </a:lnTo>
                <a:lnTo>
                  <a:pt x="109" y="43"/>
                </a:lnTo>
                <a:lnTo>
                  <a:pt x="96" y="36"/>
                </a:lnTo>
                <a:lnTo>
                  <a:pt x="83" y="29"/>
                </a:lnTo>
                <a:lnTo>
                  <a:pt x="70" y="22"/>
                </a:lnTo>
                <a:lnTo>
                  <a:pt x="59" y="17"/>
                </a:lnTo>
                <a:lnTo>
                  <a:pt x="47" y="12"/>
                </a:lnTo>
                <a:lnTo>
                  <a:pt x="36" y="7"/>
                </a:lnTo>
                <a:lnTo>
                  <a:pt x="26" y="4"/>
                </a:lnTo>
                <a:lnTo>
                  <a:pt x="18" y="1"/>
                </a:lnTo>
                <a:lnTo>
                  <a:pt x="10" y="0"/>
                </a:lnTo>
                <a:lnTo>
                  <a:pt x="4" y="0"/>
                </a:lnTo>
                <a:lnTo>
                  <a:pt x="0" y="2"/>
                </a:lnTo>
                <a:lnTo>
                  <a:pt x="9" y="7"/>
                </a:lnTo>
                <a:lnTo>
                  <a:pt x="20" y="13"/>
                </a:lnTo>
                <a:lnTo>
                  <a:pt x="31" y="18"/>
                </a:lnTo>
                <a:lnTo>
                  <a:pt x="42" y="23"/>
                </a:lnTo>
                <a:lnTo>
                  <a:pt x="54" y="29"/>
                </a:lnTo>
                <a:lnTo>
                  <a:pt x="65" y="34"/>
                </a:lnTo>
                <a:lnTo>
                  <a:pt x="77" y="40"/>
                </a:lnTo>
                <a:lnTo>
                  <a:pt x="88" y="47"/>
                </a:lnTo>
                <a:lnTo>
                  <a:pt x="101" y="53"/>
                </a:lnTo>
                <a:lnTo>
                  <a:pt x="112" y="60"/>
                </a:lnTo>
                <a:lnTo>
                  <a:pt x="124" y="66"/>
                </a:lnTo>
                <a:lnTo>
                  <a:pt x="136" y="74"/>
                </a:lnTo>
                <a:lnTo>
                  <a:pt x="147" y="82"/>
                </a:lnTo>
                <a:lnTo>
                  <a:pt x="158" y="90"/>
                </a:lnTo>
                <a:lnTo>
                  <a:pt x="168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10" name="Freeform 336"/>
          <p:cNvSpPr>
            <a:spLocks/>
          </p:cNvSpPr>
          <p:nvPr/>
        </p:nvSpPr>
        <p:spPr bwMode="auto">
          <a:xfrm>
            <a:off x="8751888" y="5381626"/>
            <a:ext cx="169862" cy="112713"/>
          </a:xfrm>
          <a:custGeom>
            <a:avLst/>
            <a:gdLst>
              <a:gd name="T0" fmla="*/ 2147483646 w 1070"/>
              <a:gd name="T1" fmla="*/ 0 h 844"/>
              <a:gd name="T2" fmla="*/ 2147483646 w 1070"/>
              <a:gd name="T3" fmla="*/ 2147483646 h 844"/>
              <a:gd name="T4" fmla="*/ 2147483646 w 1070"/>
              <a:gd name="T5" fmla="*/ 2147483646 h 844"/>
              <a:gd name="T6" fmla="*/ 0 w 1070"/>
              <a:gd name="T7" fmla="*/ 2147483646 h 844"/>
              <a:gd name="T8" fmla="*/ 2147483646 w 1070"/>
              <a:gd name="T9" fmla="*/ 0 h 8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"/>
              <a:gd name="T16" fmla="*/ 0 h 844"/>
              <a:gd name="T17" fmla="*/ 1070 w 1070"/>
              <a:gd name="T18" fmla="*/ 844 h 8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" h="844">
                <a:moveTo>
                  <a:pt x="141" y="0"/>
                </a:moveTo>
                <a:lnTo>
                  <a:pt x="1070" y="194"/>
                </a:lnTo>
                <a:lnTo>
                  <a:pt x="919" y="844"/>
                </a:lnTo>
                <a:lnTo>
                  <a:pt x="0" y="624"/>
                </a:lnTo>
                <a:lnTo>
                  <a:pt x="141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11" name="Freeform 337"/>
          <p:cNvSpPr>
            <a:spLocks/>
          </p:cNvSpPr>
          <p:nvPr/>
        </p:nvSpPr>
        <p:spPr bwMode="auto">
          <a:xfrm>
            <a:off x="8766176" y="5384800"/>
            <a:ext cx="130175" cy="44450"/>
          </a:xfrm>
          <a:custGeom>
            <a:avLst/>
            <a:gdLst>
              <a:gd name="T0" fmla="*/ 2147483646 w 819"/>
              <a:gd name="T1" fmla="*/ 0 h 333"/>
              <a:gd name="T2" fmla="*/ 2147483646 w 819"/>
              <a:gd name="T3" fmla="*/ 2147483646 h 333"/>
              <a:gd name="T4" fmla="*/ 2147483646 w 819"/>
              <a:gd name="T5" fmla="*/ 2147483646 h 333"/>
              <a:gd name="T6" fmla="*/ 0 w 819"/>
              <a:gd name="T7" fmla="*/ 2147483646 h 333"/>
              <a:gd name="T8" fmla="*/ 2147483646 w 819"/>
              <a:gd name="T9" fmla="*/ 0 h 3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9"/>
              <a:gd name="T16" fmla="*/ 0 h 333"/>
              <a:gd name="T17" fmla="*/ 819 w 819"/>
              <a:gd name="T18" fmla="*/ 333 h 3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9" h="333">
                <a:moveTo>
                  <a:pt x="97" y="0"/>
                </a:moveTo>
                <a:lnTo>
                  <a:pt x="819" y="139"/>
                </a:lnTo>
                <a:lnTo>
                  <a:pt x="172" y="98"/>
                </a:lnTo>
                <a:lnTo>
                  <a:pt x="0" y="333"/>
                </a:lnTo>
                <a:lnTo>
                  <a:pt x="9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12" name="Freeform 338"/>
          <p:cNvSpPr>
            <a:spLocks/>
          </p:cNvSpPr>
          <p:nvPr/>
        </p:nvSpPr>
        <p:spPr bwMode="auto">
          <a:xfrm>
            <a:off x="8734425" y="5516564"/>
            <a:ext cx="171450" cy="41275"/>
          </a:xfrm>
          <a:custGeom>
            <a:avLst/>
            <a:gdLst>
              <a:gd name="T0" fmla="*/ 2147483646 w 1083"/>
              <a:gd name="T1" fmla="*/ 0 h 306"/>
              <a:gd name="T2" fmla="*/ 2147483646 w 1083"/>
              <a:gd name="T3" fmla="*/ 2147483646 h 306"/>
              <a:gd name="T4" fmla="*/ 2147483646 w 1083"/>
              <a:gd name="T5" fmla="*/ 2147483646 h 306"/>
              <a:gd name="T6" fmla="*/ 0 w 1083"/>
              <a:gd name="T7" fmla="*/ 2147483646 h 306"/>
              <a:gd name="T8" fmla="*/ 2147483646 w 1083"/>
              <a:gd name="T9" fmla="*/ 0 h 3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3"/>
              <a:gd name="T16" fmla="*/ 0 h 306"/>
              <a:gd name="T17" fmla="*/ 1083 w 1083"/>
              <a:gd name="T18" fmla="*/ 306 h 3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3" h="306">
                <a:moveTo>
                  <a:pt x="34" y="0"/>
                </a:moveTo>
                <a:lnTo>
                  <a:pt x="1083" y="261"/>
                </a:lnTo>
                <a:lnTo>
                  <a:pt x="1055" y="306"/>
                </a:lnTo>
                <a:lnTo>
                  <a:pt x="0" y="28"/>
                </a:lnTo>
                <a:lnTo>
                  <a:pt x="34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13" name="Freeform 339"/>
          <p:cNvSpPr>
            <a:spLocks/>
          </p:cNvSpPr>
          <p:nvPr/>
        </p:nvSpPr>
        <p:spPr bwMode="auto">
          <a:xfrm>
            <a:off x="8718550" y="5529264"/>
            <a:ext cx="173038" cy="41275"/>
          </a:xfrm>
          <a:custGeom>
            <a:avLst/>
            <a:gdLst>
              <a:gd name="T0" fmla="*/ 2147483646 w 1088"/>
              <a:gd name="T1" fmla="*/ 0 h 311"/>
              <a:gd name="T2" fmla="*/ 2147483646 w 1088"/>
              <a:gd name="T3" fmla="*/ 2147483646 h 311"/>
              <a:gd name="T4" fmla="*/ 2147483646 w 1088"/>
              <a:gd name="T5" fmla="*/ 2147483646 h 311"/>
              <a:gd name="T6" fmla="*/ 0 w 1088"/>
              <a:gd name="T7" fmla="*/ 2147483646 h 311"/>
              <a:gd name="T8" fmla="*/ 2147483646 w 1088"/>
              <a:gd name="T9" fmla="*/ 0 h 3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8"/>
              <a:gd name="T16" fmla="*/ 0 h 311"/>
              <a:gd name="T17" fmla="*/ 1088 w 1088"/>
              <a:gd name="T18" fmla="*/ 311 h 3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8" h="311">
                <a:moveTo>
                  <a:pt x="39" y="0"/>
                </a:moveTo>
                <a:lnTo>
                  <a:pt x="1088" y="260"/>
                </a:lnTo>
                <a:lnTo>
                  <a:pt x="1055" y="311"/>
                </a:lnTo>
                <a:lnTo>
                  <a:pt x="0" y="34"/>
                </a:lnTo>
                <a:lnTo>
                  <a:pt x="39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14" name="Freeform 340"/>
          <p:cNvSpPr>
            <a:spLocks/>
          </p:cNvSpPr>
          <p:nvPr/>
        </p:nvSpPr>
        <p:spPr bwMode="auto">
          <a:xfrm>
            <a:off x="8745538" y="5567364"/>
            <a:ext cx="25400" cy="9525"/>
          </a:xfrm>
          <a:custGeom>
            <a:avLst/>
            <a:gdLst>
              <a:gd name="T0" fmla="*/ 2147483646 w 164"/>
              <a:gd name="T1" fmla="*/ 2147483646 h 72"/>
              <a:gd name="T2" fmla="*/ 2147483646 w 164"/>
              <a:gd name="T3" fmla="*/ 2147483646 h 72"/>
              <a:gd name="T4" fmla="*/ 2147483646 w 164"/>
              <a:gd name="T5" fmla="*/ 0 h 72"/>
              <a:gd name="T6" fmla="*/ 2147483646 w 164"/>
              <a:gd name="T7" fmla="*/ 0 h 72"/>
              <a:gd name="T8" fmla="*/ 2147483646 w 164"/>
              <a:gd name="T9" fmla="*/ 2147483646 h 72"/>
              <a:gd name="T10" fmla="*/ 2147483646 w 164"/>
              <a:gd name="T11" fmla="*/ 2147483646 h 72"/>
              <a:gd name="T12" fmla="*/ 2147483646 w 164"/>
              <a:gd name="T13" fmla="*/ 2147483646 h 72"/>
              <a:gd name="T14" fmla="*/ 2147483646 w 164"/>
              <a:gd name="T15" fmla="*/ 2147483646 h 72"/>
              <a:gd name="T16" fmla="*/ 2147483646 w 164"/>
              <a:gd name="T17" fmla="*/ 2147483646 h 72"/>
              <a:gd name="T18" fmla="*/ 2147483646 w 164"/>
              <a:gd name="T19" fmla="*/ 2147483646 h 72"/>
              <a:gd name="T20" fmla="*/ 2147483646 w 164"/>
              <a:gd name="T21" fmla="*/ 2147483646 h 72"/>
              <a:gd name="T22" fmla="*/ 2147483646 w 164"/>
              <a:gd name="T23" fmla="*/ 2147483646 h 72"/>
              <a:gd name="T24" fmla="*/ 2147483646 w 164"/>
              <a:gd name="T25" fmla="*/ 2147483646 h 72"/>
              <a:gd name="T26" fmla="*/ 2147483646 w 164"/>
              <a:gd name="T27" fmla="*/ 2147483646 h 72"/>
              <a:gd name="T28" fmla="*/ 2147483646 w 164"/>
              <a:gd name="T29" fmla="*/ 2147483646 h 72"/>
              <a:gd name="T30" fmla="*/ 2147483646 w 164"/>
              <a:gd name="T31" fmla="*/ 2147483646 h 72"/>
              <a:gd name="T32" fmla="*/ 2147483646 w 164"/>
              <a:gd name="T33" fmla="*/ 2147483646 h 72"/>
              <a:gd name="T34" fmla="*/ 2147483646 w 164"/>
              <a:gd name="T35" fmla="*/ 2147483646 h 72"/>
              <a:gd name="T36" fmla="*/ 2147483646 w 164"/>
              <a:gd name="T37" fmla="*/ 2147483646 h 72"/>
              <a:gd name="T38" fmla="*/ 2147483646 w 164"/>
              <a:gd name="T39" fmla="*/ 2147483646 h 72"/>
              <a:gd name="T40" fmla="*/ 2147483646 w 164"/>
              <a:gd name="T41" fmla="*/ 2147483646 h 72"/>
              <a:gd name="T42" fmla="*/ 2147483646 w 164"/>
              <a:gd name="T43" fmla="*/ 2147483646 h 72"/>
              <a:gd name="T44" fmla="*/ 2147483646 w 164"/>
              <a:gd name="T45" fmla="*/ 2147483646 h 72"/>
              <a:gd name="T46" fmla="*/ 2147483646 w 164"/>
              <a:gd name="T47" fmla="*/ 2147483646 h 72"/>
              <a:gd name="T48" fmla="*/ 2147483646 w 164"/>
              <a:gd name="T49" fmla="*/ 2147483646 h 72"/>
              <a:gd name="T50" fmla="*/ 2147483646 w 164"/>
              <a:gd name="T51" fmla="*/ 2147483646 h 72"/>
              <a:gd name="T52" fmla="*/ 2147483646 w 164"/>
              <a:gd name="T53" fmla="*/ 2147483646 h 72"/>
              <a:gd name="T54" fmla="*/ 2147483646 w 164"/>
              <a:gd name="T55" fmla="*/ 2147483646 h 72"/>
              <a:gd name="T56" fmla="*/ 2147483646 w 164"/>
              <a:gd name="T57" fmla="*/ 2147483646 h 72"/>
              <a:gd name="T58" fmla="*/ 0 w 164"/>
              <a:gd name="T59" fmla="*/ 2147483646 h 72"/>
              <a:gd name="T60" fmla="*/ 0 w 164"/>
              <a:gd name="T61" fmla="*/ 2147483646 h 72"/>
              <a:gd name="T62" fmla="*/ 2147483646 w 164"/>
              <a:gd name="T63" fmla="*/ 2147483646 h 72"/>
              <a:gd name="T64" fmla="*/ 2147483646 w 164"/>
              <a:gd name="T65" fmla="*/ 2147483646 h 7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64"/>
              <a:gd name="T100" fmla="*/ 0 h 72"/>
              <a:gd name="T101" fmla="*/ 164 w 164"/>
              <a:gd name="T102" fmla="*/ 72 h 7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64" h="72">
                <a:moveTo>
                  <a:pt x="16" y="1"/>
                </a:moveTo>
                <a:lnTo>
                  <a:pt x="21" y="1"/>
                </a:lnTo>
                <a:lnTo>
                  <a:pt x="35" y="0"/>
                </a:lnTo>
                <a:lnTo>
                  <a:pt x="54" y="0"/>
                </a:lnTo>
                <a:lnTo>
                  <a:pt x="78" y="2"/>
                </a:lnTo>
                <a:lnTo>
                  <a:pt x="104" y="7"/>
                </a:lnTo>
                <a:lnTo>
                  <a:pt x="128" y="17"/>
                </a:lnTo>
                <a:lnTo>
                  <a:pt x="149" y="31"/>
                </a:lnTo>
                <a:lnTo>
                  <a:pt x="164" y="51"/>
                </a:lnTo>
                <a:lnTo>
                  <a:pt x="164" y="52"/>
                </a:lnTo>
                <a:lnTo>
                  <a:pt x="164" y="57"/>
                </a:lnTo>
                <a:lnTo>
                  <a:pt x="163" y="62"/>
                </a:lnTo>
                <a:lnTo>
                  <a:pt x="161" y="67"/>
                </a:lnTo>
                <a:lnTo>
                  <a:pt x="156" y="71"/>
                </a:lnTo>
                <a:lnTo>
                  <a:pt x="149" y="72"/>
                </a:lnTo>
                <a:lnTo>
                  <a:pt x="138" y="71"/>
                </a:lnTo>
                <a:lnTo>
                  <a:pt x="124" y="65"/>
                </a:lnTo>
                <a:lnTo>
                  <a:pt x="124" y="63"/>
                </a:lnTo>
                <a:lnTo>
                  <a:pt x="123" y="59"/>
                </a:lnTo>
                <a:lnTo>
                  <a:pt x="120" y="52"/>
                </a:lnTo>
                <a:lnTo>
                  <a:pt x="113" y="45"/>
                </a:lnTo>
                <a:lnTo>
                  <a:pt x="100" y="38"/>
                </a:lnTo>
                <a:lnTo>
                  <a:pt x="81" y="32"/>
                </a:lnTo>
                <a:lnTo>
                  <a:pt x="55" y="29"/>
                </a:lnTo>
                <a:lnTo>
                  <a:pt x="20" y="29"/>
                </a:lnTo>
                <a:lnTo>
                  <a:pt x="18" y="29"/>
                </a:lnTo>
                <a:lnTo>
                  <a:pt x="14" y="27"/>
                </a:lnTo>
                <a:lnTo>
                  <a:pt x="9" y="25"/>
                </a:lnTo>
                <a:lnTo>
                  <a:pt x="4" y="22"/>
                </a:lnTo>
                <a:lnTo>
                  <a:pt x="0" y="18"/>
                </a:lnTo>
                <a:lnTo>
                  <a:pt x="0" y="14"/>
                </a:lnTo>
                <a:lnTo>
                  <a:pt x="5" y="7"/>
                </a:lnTo>
                <a:lnTo>
                  <a:pt x="16" y="1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15" name="Freeform 341"/>
          <p:cNvSpPr>
            <a:spLocks/>
          </p:cNvSpPr>
          <p:nvPr/>
        </p:nvSpPr>
        <p:spPr bwMode="auto">
          <a:xfrm>
            <a:off x="8750301" y="5499100"/>
            <a:ext cx="23813" cy="14288"/>
          </a:xfrm>
          <a:custGeom>
            <a:avLst/>
            <a:gdLst>
              <a:gd name="T0" fmla="*/ 2147483646 w 146"/>
              <a:gd name="T1" fmla="*/ 0 h 109"/>
              <a:gd name="T2" fmla="*/ 2147483646 w 146"/>
              <a:gd name="T3" fmla="*/ 0 h 109"/>
              <a:gd name="T4" fmla="*/ 2147483646 w 146"/>
              <a:gd name="T5" fmla="*/ 2147483646 h 109"/>
              <a:gd name="T6" fmla="*/ 2147483646 w 146"/>
              <a:gd name="T7" fmla="*/ 2147483646 h 109"/>
              <a:gd name="T8" fmla="*/ 2147483646 w 146"/>
              <a:gd name="T9" fmla="*/ 2147483646 h 109"/>
              <a:gd name="T10" fmla="*/ 2147483646 w 146"/>
              <a:gd name="T11" fmla="*/ 2147483646 h 109"/>
              <a:gd name="T12" fmla="*/ 2147483646 w 146"/>
              <a:gd name="T13" fmla="*/ 2147483646 h 109"/>
              <a:gd name="T14" fmla="*/ 0 w 146"/>
              <a:gd name="T15" fmla="*/ 2147483646 h 109"/>
              <a:gd name="T16" fmla="*/ 2147483646 w 146"/>
              <a:gd name="T17" fmla="*/ 2147483646 h 109"/>
              <a:gd name="T18" fmla="*/ 2147483646 w 146"/>
              <a:gd name="T19" fmla="*/ 2147483646 h 109"/>
              <a:gd name="T20" fmla="*/ 2147483646 w 146"/>
              <a:gd name="T21" fmla="*/ 2147483646 h 109"/>
              <a:gd name="T22" fmla="*/ 2147483646 w 146"/>
              <a:gd name="T23" fmla="*/ 2147483646 h 109"/>
              <a:gd name="T24" fmla="*/ 2147483646 w 146"/>
              <a:gd name="T25" fmla="*/ 2147483646 h 109"/>
              <a:gd name="T26" fmla="*/ 2147483646 w 146"/>
              <a:gd name="T27" fmla="*/ 2147483646 h 109"/>
              <a:gd name="T28" fmla="*/ 2147483646 w 146"/>
              <a:gd name="T29" fmla="*/ 2147483646 h 109"/>
              <a:gd name="T30" fmla="*/ 2147483646 w 146"/>
              <a:gd name="T31" fmla="*/ 2147483646 h 109"/>
              <a:gd name="T32" fmla="*/ 2147483646 w 146"/>
              <a:gd name="T33" fmla="*/ 2147483646 h 109"/>
              <a:gd name="T34" fmla="*/ 2147483646 w 146"/>
              <a:gd name="T35" fmla="*/ 2147483646 h 109"/>
              <a:gd name="T36" fmla="*/ 2147483646 w 146"/>
              <a:gd name="T37" fmla="*/ 0 h 10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9"/>
              <a:gd name="T59" fmla="*/ 146 w 146"/>
              <a:gd name="T60" fmla="*/ 109 h 10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9">
                <a:moveTo>
                  <a:pt x="45" y="0"/>
                </a:moveTo>
                <a:lnTo>
                  <a:pt x="42" y="0"/>
                </a:lnTo>
                <a:lnTo>
                  <a:pt x="35" y="3"/>
                </a:lnTo>
                <a:lnTo>
                  <a:pt x="26" y="7"/>
                </a:lnTo>
                <a:lnTo>
                  <a:pt x="15" y="14"/>
                </a:lnTo>
                <a:lnTo>
                  <a:pt x="6" y="24"/>
                </a:lnTo>
                <a:lnTo>
                  <a:pt x="1" y="39"/>
                </a:lnTo>
                <a:lnTo>
                  <a:pt x="0" y="59"/>
                </a:lnTo>
                <a:lnTo>
                  <a:pt x="6" y="85"/>
                </a:lnTo>
                <a:lnTo>
                  <a:pt x="85" y="109"/>
                </a:lnTo>
                <a:lnTo>
                  <a:pt x="84" y="104"/>
                </a:lnTo>
                <a:lnTo>
                  <a:pt x="84" y="93"/>
                </a:lnTo>
                <a:lnTo>
                  <a:pt x="84" y="76"/>
                </a:lnTo>
                <a:lnTo>
                  <a:pt x="87" y="58"/>
                </a:lnTo>
                <a:lnTo>
                  <a:pt x="93" y="40"/>
                </a:lnTo>
                <a:lnTo>
                  <a:pt x="104" y="27"/>
                </a:lnTo>
                <a:lnTo>
                  <a:pt x="121" y="20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16" name="Freeform 342"/>
          <p:cNvSpPr>
            <a:spLocks/>
          </p:cNvSpPr>
          <p:nvPr/>
        </p:nvSpPr>
        <p:spPr bwMode="auto">
          <a:xfrm>
            <a:off x="8882063" y="5524500"/>
            <a:ext cx="23812" cy="14288"/>
          </a:xfrm>
          <a:custGeom>
            <a:avLst/>
            <a:gdLst>
              <a:gd name="T0" fmla="*/ 2147483646 w 146"/>
              <a:gd name="T1" fmla="*/ 0 h 107"/>
              <a:gd name="T2" fmla="*/ 2147483646 w 146"/>
              <a:gd name="T3" fmla="*/ 0 h 107"/>
              <a:gd name="T4" fmla="*/ 2147483646 w 146"/>
              <a:gd name="T5" fmla="*/ 2147483646 h 107"/>
              <a:gd name="T6" fmla="*/ 2147483646 w 146"/>
              <a:gd name="T7" fmla="*/ 2147483646 h 107"/>
              <a:gd name="T8" fmla="*/ 2147483646 w 146"/>
              <a:gd name="T9" fmla="*/ 2147483646 h 107"/>
              <a:gd name="T10" fmla="*/ 2147483646 w 146"/>
              <a:gd name="T11" fmla="*/ 2147483646 h 107"/>
              <a:gd name="T12" fmla="*/ 0 w 146"/>
              <a:gd name="T13" fmla="*/ 2147483646 h 107"/>
              <a:gd name="T14" fmla="*/ 0 w 146"/>
              <a:gd name="T15" fmla="*/ 2147483646 h 107"/>
              <a:gd name="T16" fmla="*/ 2147483646 w 146"/>
              <a:gd name="T17" fmla="*/ 2147483646 h 107"/>
              <a:gd name="T18" fmla="*/ 2147483646 w 146"/>
              <a:gd name="T19" fmla="*/ 2147483646 h 107"/>
              <a:gd name="T20" fmla="*/ 2147483646 w 146"/>
              <a:gd name="T21" fmla="*/ 2147483646 h 107"/>
              <a:gd name="T22" fmla="*/ 2147483646 w 146"/>
              <a:gd name="T23" fmla="*/ 2147483646 h 107"/>
              <a:gd name="T24" fmla="*/ 2147483646 w 146"/>
              <a:gd name="T25" fmla="*/ 2147483646 h 107"/>
              <a:gd name="T26" fmla="*/ 2147483646 w 146"/>
              <a:gd name="T27" fmla="*/ 2147483646 h 107"/>
              <a:gd name="T28" fmla="*/ 2147483646 w 146"/>
              <a:gd name="T29" fmla="*/ 2147483646 h 107"/>
              <a:gd name="T30" fmla="*/ 2147483646 w 146"/>
              <a:gd name="T31" fmla="*/ 2147483646 h 107"/>
              <a:gd name="T32" fmla="*/ 2147483646 w 146"/>
              <a:gd name="T33" fmla="*/ 2147483646 h 107"/>
              <a:gd name="T34" fmla="*/ 2147483646 w 146"/>
              <a:gd name="T35" fmla="*/ 2147483646 h 107"/>
              <a:gd name="T36" fmla="*/ 2147483646 w 146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7"/>
              <a:gd name="T59" fmla="*/ 146 w 146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7">
                <a:moveTo>
                  <a:pt x="45" y="0"/>
                </a:moveTo>
                <a:lnTo>
                  <a:pt x="42" y="0"/>
                </a:lnTo>
                <a:lnTo>
                  <a:pt x="35" y="2"/>
                </a:lnTo>
                <a:lnTo>
                  <a:pt x="25" y="6"/>
                </a:lnTo>
                <a:lnTo>
                  <a:pt x="15" y="12"/>
                </a:lnTo>
                <a:lnTo>
                  <a:pt x="6" y="23"/>
                </a:lnTo>
                <a:lnTo>
                  <a:pt x="0" y="38"/>
                </a:lnTo>
                <a:lnTo>
                  <a:pt x="0" y="58"/>
                </a:lnTo>
                <a:lnTo>
                  <a:pt x="6" y="85"/>
                </a:lnTo>
                <a:lnTo>
                  <a:pt x="84" y="107"/>
                </a:lnTo>
                <a:lnTo>
                  <a:pt x="83" y="103"/>
                </a:lnTo>
                <a:lnTo>
                  <a:pt x="83" y="91"/>
                </a:lnTo>
                <a:lnTo>
                  <a:pt x="83" y="75"/>
                </a:lnTo>
                <a:lnTo>
                  <a:pt x="86" y="56"/>
                </a:lnTo>
                <a:lnTo>
                  <a:pt x="92" y="40"/>
                </a:lnTo>
                <a:lnTo>
                  <a:pt x="103" y="27"/>
                </a:lnTo>
                <a:lnTo>
                  <a:pt x="121" y="19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17" name="Freeform 343"/>
          <p:cNvSpPr>
            <a:spLocks/>
          </p:cNvSpPr>
          <p:nvPr/>
        </p:nvSpPr>
        <p:spPr bwMode="auto">
          <a:xfrm>
            <a:off x="8775701" y="5502275"/>
            <a:ext cx="100013" cy="25400"/>
          </a:xfrm>
          <a:custGeom>
            <a:avLst/>
            <a:gdLst>
              <a:gd name="T0" fmla="*/ 0 w 629"/>
              <a:gd name="T1" fmla="*/ 2147483646 h 182"/>
              <a:gd name="T2" fmla="*/ 2147483646 w 629"/>
              <a:gd name="T3" fmla="*/ 2147483646 h 182"/>
              <a:gd name="T4" fmla="*/ 2147483646 w 629"/>
              <a:gd name="T5" fmla="*/ 2147483646 h 182"/>
              <a:gd name="T6" fmla="*/ 2147483646 w 629"/>
              <a:gd name="T7" fmla="*/ 0 h 182"/>
              <a:gd name="T8" fmla="*/ 0 w 629"/>
              <a:gd name="T9" fmla="*/ 2147483646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9"/>
              <a:gd name="T16" fmla="*/ 0 h 182"/>
              <a:gd name="T17" fmla="*/ 629 w 629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9" h="182">
                <a:moveTo>
                  <a:pt x="0" y="40"/>
                </a:moveTo>
                <a:lnTo>
                  <a:pt x="601" y="182"/>
                </a:lnTo>
                <a:lnTo>
                  <a:pt x="629" y="142"/>
                </a:lnTo>
                <a:lnTo>
                  <a:pt x="29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18" name="Freeform 344"/>
          <p:cNvSpPr>
            <a:spLocks/>
          </p:cNvSpPr>
          <p:nvPr/>
        </p:nvSpPr>
        <p:spPr bwMode="auto">
          <a:xfrm>
            <a:off x="8775700" y="5513389"/>
            <a:ext cx="95250" cy="22225"/>
          </a:xfrm>
          <a:custGeom>
            <a:avLst/>
            <a:gdLst>
              <a:gd name="T0" fmla="*/ 0 w 606"/>
              <a:gd name="T1" fmla="*/ 2147483646 h 170"/>
              <a:gd name="T2" fmla="*/ 2147483646 w 606"/>
              <a:gd name="T3" fmla="*/ 2147483646 h 170"/>
              <a:gd name="T4" fmla="*/ 2147483646 w 606"/>
              <a:gd name="T5" fmla="*/ 2147483646 h 170"/>
              <a:gd name="T6" fmla="*/ 2147483646 w 606"/>
              <a:gd name="T7" fmla="*/ 0 h 170"/>
              <a:gd name="T8" fmla="*/ 0 w 606"/>
              <a:gd name="T9" fmla="*/ 2147483646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19" name="Freeform 345"/>
          <p:cNvSpPr>
            <a:spLocks/>
          </p:cNvSpPr>
          <p:nvPr/>
        </p:nvSpPr>
        <p:spPr bwMode="auto">
          <a:xfrm>
            <a:off x="8775700" y="5497514"/>
            <a:ext cx="95250" cy="22225"/>
          </a:xfrm>
          <a:custGeom>
            <a:avLst/>
            <a:gdLst>
              <a:gd name="T0" fmla="*/ 0 w 606"/>
              <a:gd name="T1" fmla="*/ 2147483646 h 170"/>
              <a:gd name="T2" fmla="*/ 2147483646 w 606"/>
              <a:gd name="T3" fmla="*/ 2147483646 h 170"/>
              <a:gd name="T4" fmla="*/ 2147483646 w 606"/>
              <a:gd name="T5" fmla="*/ 2147483646 h 170"/>
              <a:gd name="T6" fmla="*/ 2147483646 w 606"/>
              <a:gd name="T7" fmla="*/ 0 h 170"/>
              <a:gd name="T8" fmla="*/ 0 w 606"/>
              <a:gd name="T9" fmla="*/ 2147483646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22720" name="Group 346"/>
          <p:cNvGrpSpPr>
            <a:grpSpLocks/>
          </p:cNvGrpSpPr>
          <p:nvPr/>
        </p:nvGrpSpPr>
        <p:grpSpPr bwMode="auto">
          <a:xfrm>
            <a:off x="8194675" y="5133976"/>
            <a:ext cx="338138" cy="282575"/>
            <a:chOff x="3899" y="3264"/>
            <a:chExt cx="213" cy="178"/>
          </a:xfrm>
        </p:grpSpPr>
        <p:sp>
          <p:nvSpPr>
            <p:cNvPr id="23003" name="Freeform 347"/>
            <p:cNvSpPr>
              <a:spLocks/>
            </p:cNvSpPr>
            <p:nvPr/>
          </p:nvSpPr>
          <p:spPr bwMode="auto">
            <a:xfrm>
              <a:off x="3899" y="3264"/>
              <a:ext cx="213" cy="178"/>
            </a:xfrm>
            <a:custGeom>
              <a:avLst/>
              <a:gdLst>
                <a:gd name="T0" fmla="*/ 0 w 1913"/>
                <a:gd name="T1" fmla="*/ 0 h 1606"/>
                <a:gd name="T2" fmla="*/ 0 w 1913"/>
                <a:gd name="T3" fmla="*/ 0 h 1606"/>
                <a:gd name="T4" fmla="*/ 0 w 1913"/>
                <a:gd name="T5" fmla="*/ 0 h 1606"/>
                <a:gd name="T6" fmla="*/ 0 w 1913"/>
                <a:gd name="T7" fmla="*/ 0 h 1606"/>
                <a:gd name="T8" fmla="*/ 0 w 1913"/>
                <a:gd name="T9" fmla="*/ 0 h 1606"/>
                <a:gd name="T10" fmla="*/ 0 w 1913"/>
                <a:gd name="T11" fmla="*/ 0 h 1606"/>
                <a:gd name="T12" fmla="*/ 0 w 1913"/>
                <a:gd name="T13" fmla="*/ 0 h 1606"/>
                <a:gd name="T14" fmla="*/ 0 w 1913"/>
                <a:gd name="T15" fmla="*/ 0 h 1606"/>
                <a:gd name="T16" fmla="*/ 0 w 1913"/>
                <a:gd name="T17" fmla="*/ 0 h 1606"/>
                <a:gd name="T18" fmla="*/ 0 w 1913"/>
                <a:gd name="T19" fmla="*/ 0 h 1606"/>
                <a:gd name="T20" fmla="*/ 0 w 1913"/>
                <a:gd name="T21" fmla="*/ 0 h 1606"/>
                <a:gd name="T22" fmla="*/ 0 w 1913"/>
                <a:gd name="T23" fmla="*/ 0 h 1606"/>
                <a:gd name="T24" fmla="*/ 0 w 1913"/>
                <a:gd name="T25" fmla="*/ 0 h 1606"/>
                <a:gd name="T26" fmla="*/ 0 w 1913"/>
                <a:gd name="T27" fmla="*/ 0 h 1606"/>
                <a:gd name="T28" fmla="*/ 0 w 1913"/>
                <a:gd name="T29" fmla="*/ 0 h 1606"/>
                <a:gd name="T30" fmla="*/ 0 w 1913"/>
                <a:gd name="T31" fmla="*/ 0 h 1606"/>
                <a:gd name="T32" fmla="*/ 0 w 1913"/>
                <a:gd name="T33" fmla="*/ 0 h 1606"/>
                <a:gd name="T34" fmla="*/ 0 w 1913"/>
                <a:gd name="T35" fmla="*/ 0 h 1606"/>
                <a:gd name="T36" fmla="*/ 0 w 1913"/>
                <a:gd name="T37" fmla="*/ 0 h 1606"/>
                <a:gd name="T38" fmla="*/ 0 w 1913"/>
                <a:gd name="T39" fmla="*/ 0 h 1606"/>
                <a:gd name="T40" fmla="*/ 0 w 1913"/>
                <a:gd name="T41" fmla="*/ 0 h 1606"/>
                <a:gd name="T42" fmla="*/ 0 w 1913"/>
                <a:gd name="T43" fmla="*/ 0 h 1606"/>
                <a:gd name="T44" fmla="*/ 0 w 1913"/>
                <a:gd name="T45" fmla="*/ 0 h 1606"/>
                <a:gd name="T46" fmla="*/ 0 w 1913"/>
                <a:gd name="T47" fmla="*/ 0 h 1606"/>
                <a:gd name="T48" fmla="*/ 0 w 1913"/>
                <a:gd name="T49" fmla="*/ 0 h 1606"/>
                <a:gd name="T50" fmla="*/ 0 w 1913"/>
                <a:gd name="T51" fmla="*/ 0 h 1606"/>
                <a:gd name="T52" fmla="*/ 0 w 1913"/>
                <a:gd name="T53" fmla="*/ 0 h 1606"/>
                <a:gd name="T54" fmla="*/ 0 w 1913"/>
                <a:gd name="T55" fmla="*/ 0 h 1606"/>
                <a:gd name="T56" fmla="*/ 0 w 1913"/>
                <a:gd name="T57" fmla="*/ 0 h 1606"/>
                <a:gd name="T58" fmla="*/ 0 w 1913"/>
                <a:gd name="T59" fmla="*/ 0 h 1606"/>
                <a:gd name="T60" fmla="*/ 0 w 1913"/>
                <a:gd name="T61" fmla="*/ 0 h 1606"/>
                <a:gd name="T62" fmla="*/ 0 w 1913"/>
                <a:gd name="T63" fmla="*/ 0 h 1606"/>
                <a:gd name="T64" fmla="*/ 0 w 1913"/>
                <a:gd name="T65" fmla="*/ 0 h 1606"/>
                <a:gd name="T66" fmla="*/ 0 w 1913"/>
                <a:gd name="T67" fmla="*/ 0 h 1606"/>
                <a:gd name="T68" fmla="*/ 0 w 1913"/>
                <a:gd name="T69" fmla="*/ 0 h 1606"/>
                <a:gd name="T70" fmla="*/ 0 w 1913"/>
                <a:gd name="T71" fmla="*/ 0 h 1606"/>
                <a:gd name="T72" fmla="*/ 0 w 1913"/>
                <a:gd name="T73" fmla="*/ 0 h 1606"/>
                <a:gd name="T74" fmla="*/ 0 w 1913"/>
                <a:gd name="T75" fmla="*/ 0 h 1606"/>
                <a:gd name="T76" fmla="*/ 0 w 1913"/>
                <a:gd name="T77" fmla="*/ 0 h 160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13"/>
                <a:gd name="T118" fmla="*/ 0 h 1606"/>
                <a:gd name="T119" fmla="*/ 1913 w 1913"/>
                <a:gd name="T120" fmla="*/ 1606 h 160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13" h="1606">
                  <a:moveTo>
                    <a:pt x="518" y="213"/>
                  </a:moveTo>
                  <a:lnTo>
                    <a:pt x="539" y="115"/>
                  </a:lnTo>
                  <a:lnTo>
                    <a:pt x="540" y="115"/>
                  </a:lnTo>
                  <a:lnTo>
                    <a:pt x="544" y="114"/>
                  </a:lnTo>
                  <a:lnTo>
                    <a:pt x="549" y="112"/>
                  </a:lnTo>
                  <a:lnTo>
                    <a:pt x="555" y="110"/>
                  </a:lnTo>
                  <a:lnTo>
                    <a:pt x="564" y="107"/>
                  </a:lnTo>
                  <a:lnTo>
                    <a:pt x="574" y="103"/>
                  </a:lnTo>
                  <a:lnTo>
                    <a:pt x="586" y="100"/>
                  </a:lnTo>
                  <a:lnTo>
                    <a:pt x="602" y="95"/>
                  </a:lnTo>
                  <a:lnTo>
                    <a:pt x="618" y="90"/>
                  </a:lnTo>
                  <a:lnTo>
                    <a:pt x="636" y="85"/>
                  </a:lnTo>
                  <a:lnTo>
                    <a:pt x="656" y="80"/>
                  </a:lnTo>
                  <a:lnTo>
                    <a:pt x="679" y="75"/>
                  </a:lnTo>
                  <a:lnTo>
                    <a:pt x="703" y="70"/>
                  </a:lnTo>
                  <a:lnTo>
                    <a:pt x="730" y="64"/>
                  </a:lnTo>
                  <a:lnTo>
                    <a:pt x="758" y="58"/>
                  </a:lnTo>
                  <a:lnTo>
                    <a:pt x="789" y="52"/>
                  </a:lnTo>
                  <a:lnTo>
                    <a:pt x="820" y="46"/>
                  </a:lnTo>
                  <a:lnTo>
                    <a:pt x="855" y="41"/>
                  </a:lnTo>
                  <a:lnTo>
                    <a:pt x="892" y="36"/>
                  </a:lnTo>
                  <a:lnTo>
                    <a:pt x="929" y="31"/>
                  </a:lnTo>
                  <a:lnTo>
                    <a:pt x="970" y="26"/>
                  </a:lnTo>
                  <a:lnTo>
                    <a:pt x="1013" y="21"/>
                  </a:lnTo>
                  <a:lnTo>
                    <a:pt x="1056" y="17"/>
                  </a:lnTo>
                  <a:lnTo>
                    <a:pt x="1103" y="13"/>
                  </a:lnTo>
                  <a:lnTo>
                    <a:pt x="1152" y="10"/>
                  </a:lnTo>
                  <a:lnTo>
                    <a:pt x="1202" y="6"/>
                  </a:lnTo>
                  <a:lnTo>
                    <a:pt x="1255" y="3"/>
                  </a:lnTo>
                  <a:lnTo>
                    <a:pt x="1309" y="1"/>
                  </a:lnTo>
                  <a:lnTo>
                    <a:pt x="1366" y="0"/>
                  </a:lnTo>
                  <a:lnTo>
                    <a:pt x="1425" y="0"/>
                  </a:lnTo>
                  <a:lnTo>
                    <a:pt x="1485" y="0"/>
                  </a:lnTo>
                  <a:lnTo>
                    <a:pt x="1548" y="1"/>
                  </a:lnTo>
                  <a:lnTo>
                    <a:pt x="1616" y="39"/>
                  </a:lnTo>
                  <a:lnTo>
                    <a:pt x="1601" y="221"/>
                  </a:lnTo>
                  <a:lnTo>
                    <a:pt x="1606" y="223"/>
                  </a:lnTo>
                  <a:lnTo>
                    <a:pt x="1620" y="230"/>
                  </a:lnTo>
                  <a:lnTo>
                    <a:pt x="1640" y="243"/>
                  </a:lnTo>
                  <a:lnTo>
                    <a:pt x="1663" y="260"/>
                  </a:lnTo>
                  <a:lnTo>
                    <a:pt x="1688" y="284"/>
                  </a:lnTo>
                  <a:lnTo>
                    <a:pt x="1709" y="312"/>
                  </a:lnTo>
                  <a:lnTo>
                    <a:pt x="1726" y="347"/>
                  </a:lnTo>
                  <a:lnTo>
                    <a:pt x="1736" y="388"/>
                  </a:lnTo>
                  <a:lnTo>
                    <a:pt x="1891" y="528"/>
                  </a:lnTo>
                  <a:lnTo>
                    <a:pt x="1849" y="898"/>
                  </a:lnTo>
                  <a:lnTo>
                    <a:pt x="1601" y="1023"/>
                  </a:lnTo>
                  <a:lnTo>
                    <a:pt x="1895" y="1110"/>
                  </a:lnTo>
                  <a:lnTo>
                    <a:pt x="1897" y="1114"/>
                  </a:lnTo>
                  <a:lnTo>
                    <a:pt x="1902" y="1125"/>
                  </a:lnTo>
                  <a:lnTo>
                    <a:pt x="1907" y="1143"/>
                  </a:lnTo>
                  <a:lnTo>
                    <a:pt x="1912" y="1166"/>
                  </a:lnTo>
                  <a:lnTo>
                    <a:pt x="1913" y="1195"/>
                  </a:lnTo>
                  <a:lnTo>
                    <a:pt x="1911" y="1229"/>
                  </a:lnTo>
                  <a:lnTo>
                    <a:pt x="1901" y="1266"/>
                  </a:lnTo>
                  <a:lnTo>
                    <a:pt x="1884" y="1307"/>
                  </a:lnTo>
                  <a:lnTo>
                    <a:pt x="1107" y="1606"/>
                  </a:lnTo>
                  <a:lnTo>
                    <a:pt x="0" y="1258"/>
                  </a:lnTo>
                  <a:lnTo>
                    <a:pt x="19" y="1217"/>
                  </a:lnTo>
                  <a:lnTo>
                    <a:pt x="188" y="1159"/>
                  </a:lnTo>
                  <a:lnTo>
                    <a:pt x="188" y="221"/>
                  </a:lnTo>
                  <a:lnTo>
                    <a:pt x="189" y="220"/>
                  </a:lnTo>
                  <a:lnTo>
                    <a:pt x="193" y="217"/>
                  </a:lnTo>
                  <a:lnTo>
                    <a:pt x="198" y="214"/>
                  </a:lnTo>
                  <a:lnTo>
                    <a:pt x="207" y="209"/>
                  </a:lnTo>
                  <a:lnTo>
                    <a:pt x="218" y="203"/>
                  </a:lnTo>
                  <a:lnTo>
                    <a:pt x="230" y="197"/>
                  </a:lnTo>
                  <a:lnTo>
                    <a:pt x="245" y="191"/>
                  </a:lnTo>
                  <a:lnTo>
                    <a:pt x="262" y="184"/>
                  </a:lnTo>
                  <a:lnTo>
                    <a:pt x="281" y="179"/>
                  </a:lnTo>
                  <a:lnTo>
                    <a:pt x="302" y="175"/>
                  </a:lnTo>
                  <a:lnTo>
                    <a:pt x="326" y="173"/>
                  </a:lnTo>
                  <a:lnTo>
                    <a:pt x="350" y="171"/>
                  </a:lnTo>
                  <a:lnTo>
                    <a:pt x="378" y="172"/>
                  </a:lnTo>
                  <a:lnTo>
                    <a:pt x="407" y="175"/>
                  </a:lnTo>
                  <a:lnTo>
                    <a:pt x="439" y="181"/>
                  </a:lnTo>
                  <a:lnTo>
                    <a:pt x="471" y="191"/>
                  </a:lnTo>
                  <a:lnTo>
                    <a:pt x="518" y="2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04" name="Freeform 348"/>
            <p:cNvSpPr>
              <a:spLocks/>
            </p:cNvSpPr>
            <p:nvPr/>
          </p:nvSpPr>
          <p:spPr bwMode="auto">
            <a:xfrm>
              <a:off x="3977" y="3278"/>
              <a:ext cx="68" cy="78"/>
            </a:xfrm>
            <a:custGeom>
              <a:avLst/>
              <a:gdLst>
                <a:gd name="T0" fmla="*/ 0 w 614"/>
                <a:gd name="T1" fmla="*/ 0 h 697"/>
                <a:gd name="T2" fmla="*/ 0 w 614"/>
                <a:gd name="T3" fmla="*/ 0 h 697"/>
                <a:gd name="T4" fmla="*/ 0 w 614"/>
                <a:gd name="T5" fmla="*/ 0 h 697"/>
                <a:gd name="T6" fmla="*/ 0 w 614"/>
                <a:gd name="T7" fmla="*/ 0 h 697"/>
                <a:gd name="T8" fmla="*/ 0 w 614"/>
                <a:gd name="T9" fmla="*/ 0 h 697"/>
                <a:gd name="T10" fmla="*/ 0 w 614"/>
                <a:gd name="T11" fmla="*/ 0 h 697"/>
                <a:gd name="T12" fmla="*/ 0 w 614"/>
                <a:gd name="T13" fmla="*/ 0 h 697"/>
                <a:gd name="T14" fmla="*/ 0 w 614"/>
                <a:gd name="T15" fmla="*/ 0 h 697"/>
                <a:gd name="T16" fmla="*/ 0 w 614"/>
                <a:gd name="T17" fmla="*/ 0 h 697"/>
                <a:gd name="T18" fmla="*/ 0 w 614"/>
                <a:gd name="T19" fmla="*/ 0 h 697"/>
                <a:gd name="T20" fmla="*/ 0 w 614"/>
                <a:gd name="T21" fmla="*/ 0 h 697"/>
                <a:gd name="T22" fmla="*/ 0 w 614"/>
                <a:gd name="T23" fmla="*/ 0 h 697"/>
                <a:gd name="T24" fmla="*/ 0 w 614"/>
                <a:gd name="T25" fmla="*/ 0 h 697"/>
                <a:gd name="T26" fmla="*/ 0 w 614"/>
                <a:gd name="T27" fmla="*/ 0 h 697"/>
                <a:gd name="T28" fmla="*/ 0 w 614"/>
                <a:gd name="T29" fmla="*/ 0 h 697"/>
                <a:gd name="T30" fmla="*/ 0 w 614"/>
                <a:gd name="T31" fmla="*/ 0 h 697"/>
                <a:gd name="T32" fmla="*/ 0 w 614"/>
                <a:gd name="T33" fmla="*/ 0 h 697"/>
                <a:gd name="T34" fmla="*/ 0 w 614"/>
                <a:gd name="T35" fmla="*/ 0 h 697"/>
                <a:gd name="T36" fmla="*/ 0 w 614"/>
                <a:gd name="T37" fmla="*/ 0 h 697"/>
                <a:gd name="T38" fmla="*/ 0 w 614"/>
                <a:gd name="T39" fmla="*/ 0 h 697"/>
                <a:gd name="T40" fmla="*/ 0 w 614"/>
                <a:gd name="T41" fmla="*/ 0 h 697"/>
                <a:gd name="T42" fmla="*/ 0 w 614"/>
                <a:gd name="T43" fmla="*/ 0 h 697"/>
                <a:gd name="T44" fmla="*/ 0 w 614"/>
                <a:gd name="T45" fmla="*/ 0 h 697"/>
                <a:gd name="T46" fmla="*/ 0 w 614"/>
                <a:gd name="T47" fmla="*/ 0 h 697"/>
                <a:gd name="T48" fmla="*/ 0 w 614"/>
                <a:gd name="T49" fmla="*/ 0 h 697"/>
                <a:gd name="T50" fmla="*/ 0 w 614"/>
                <a:gd name="T51" fmla="*/ 0 h 697"/>
                <a:gd name="T52" fmla="*/ 0 w 614"/>
                <a:gd name="T53" fmla="*/ 0 h 697"/>
                <a:gd name="T54" fmla="*/ 0 w 614"/>
                <a:gd name="T55" fmla="*/ 0 h 697"/>
                <a:gd name="T56" fmla="*/ 0 w 614"/>
                <a:gd name="T57" fmla="*/ 0 h 697"/>
                <a:gd name="T58" fmla="*/ 0 w 614"/>
                <a:gd name="T59" fmla="*/ 0 h 697"/>
                <a:gd name="T60" fmla="*/ 0 w 614"/>
                <a:gd name="T61" fmla="*/ 0 h 697"/>
                <a:gd name="T62" fmla="*/ 0 w 614"/>
                <a:gd name="T63" fmla="*/ 0 h 697"/>
                <a:gd name="T64" fmla="*/ 0 w 614"/>
                <a:gd name="T65" fmla="*/ 0 h 697"/>
                <a:gd name="T66" fmla="*/ 0 w 614"/>
                <a:gd name="T67" fmla="*/ 0 h 697"/>
                <a:gd name="T68" fmla="*/ 0 w 614"/>
                <a:gd name="T69" fmla="*/ 0 h 697"/>
                <a:gd name="T70" fmla="*/ 0 w 614"/>
                <a:gd name="T71" fmla="*/ 0 h 697"/>
                <a:gd name="T72" fmla="*/ 0 w 614"/>
                <a:gd name="T73" fmla="*/ 0 h 697"/>
                <a:gd name="T74" fmla="*/ 0 w 614"/>
                <a:gd name="T75" fmla="*/ 0 h 697"/>
                <a:gd name="T76" fmla="*/ 0 w 614"/>
                <a:gd name="T77" fmla="*/ 0 h 697"/>
                <a:gd name="T78" fmla="*/ 0 w 614"/>
                <a:gd name="T79" fmla="*/ 0 h 697"/>
                <a:gd name="T80" fmla="*/ 0 w 614"/>
                <a:gd name="T81" fmla="*/ 0 h 697"/>
                <a:gd name="T82" fmla="*/ 0 w 614"/>
                <a:gd name="T83" fmla="*/ 0 h 697"/>
                <a:gd name="T84" fmla="*/ 0 w 614"/>
                <a:gd name="T85" fmla="*/ 0 h 697"/>
                <a:gd name="T86" fmla="*/ 0 w 614"/>
                <a:gd name="T87" fmla="*/ 0 h 697"/>
                <a:gd name="T88" fmla="*/ 0 w 614"/>
                <a:gd name="T89" fmla="*/ 0 h 697"/>
                <a:gd name="T90" fmla="*/ 0 w 614"/>
                <a:gd name="T91" fmla="*/ 0 h 697"/>
                <a:gd name="T92" fmla="*/ 0 w 614"/>
                <a:gd name="T93" fmla="*/ 0 h 697"/>
                <a:gd name="T94" fmla="*/ 0 w 614"/>
                <a:gd name="T95" fmla="*/ 0 h 697"/>
                <a:gd name="T96" fmla="*/ 0 w 614"/>
                <a:gd name="T97" fmla="*/ 0 h 6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14"/>
                <a:gd name="T148" fmla="*/ 0 h 697"/>
                <a:gd name="T149" fmla="*/ 614 w 614"/>
                <a:gd name="T150" fmla="*/ 697 h 69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14" h="697">
                  <a:moveTo>
                    <a:pt x="609" y="26"/>
                  </a:moveTo>
                  <a:lnTo>
                    <a:pt x="606" y="25"/>
                  </a:lnTo>
                  <a:lnTo>
                    <a:pt x="596" y="23"/>
                  </a:lnTo>
                  <a:lnTo>
                    <a:pt x="581" y="18"/>
                  </a:lnTo>
                  <a:lnTo>
                    <a:pt x="559" y="14"/>
                  </a:lnTo>
                  <a:lnTo>
                    <a:pt x="534" y="10"/>
                  </a:lnTo>
                  <a:lnTo>
                    <a:pt x="503" y="6"/>
                  </a:lnTo>
                  <a:lnTo>
                    <a:pt x="469" y="3"/>
                  </a:lnTo>
                  <a:lnTo>
                    <a:pt x="430" y="1"/>
                  </a:lnTo>
                  <a:lnTo>
                    <a:pt x="388" y="0"/>
                  </a:lnTo>
                  <a:lnTo>
                    <a:pt x="344" y="2"/>
                  </a:lnTo>
                  <a:lnTo>
                    <a:pt x="297" y="6"/>
                  </a:lnTo>
                  <a:lnTo>
                    <a:pt x="247" y="14"/>
                  </a:lnTo>
                  <a:lnTo>
                    <a:pt x="197" y="25"/>
                  </a:lnTo>
                  <a:lnTo>
                    <a:pt x="145" y="40"/>
                  </a:lnTo>
                  <a:lnTo>
                    <a:pt x="92" y="58"/>
                  </a:lnTo>
                  <a:lnTo>
                    <a:pt x="39" y="83"/>
                  </a:lnTo>
                  <a:lnTo>
                    <a:pt x="35" y="96"/>
                  </a:lnTo>
                  <a:lnTo>
                    <a:pt x="26" y="134"/>
                  </a:lnTo>
                  <a:lnTo>
                    <a:pt x="15" y="192"/>
                  </a:lnTo>
                  <a:lnTo>
                    <a:pt x="5" y="268"/>
                  </a:lnTo>
                  <a:lnTo>
                    <a:pt x="0" y="358"/>
                  </a:lnTo>
                  <a:lnTo>
                    <a:pt x="4" y="459"/>
                  </a:lnTo>
                  <a:lnTo>
                    <a:pt x="19" y="568"/>
                  </a:lnTo>
                  <a:lnTo>
                    <a:pt x="50" y="679"/>
                  </a:lnTo>
                  <a:lnTo>
                    <a:pt x="54" y="679"/>
                  </a:lnTo>
                  <a:lnTo>
                    <a:pt x="62" y="678"/>
                  </a:lnTo>
                  <a:lnTo>
                    <a:pt x="75" y="676"/>
                  </a:lnTo>
                  <a:lnTo>
                    <a:pt x="93" y="675"/>
                  </a:lnTo>
                  <a:lnTo>
                    <a:pt x="117" y="673"/>
                  </a:lnTo>
                  <a:lnTo>
                    <a:pt x="144" y="671"/>
                  </a:lnTo>
                  <a:lnTo>
                    <a:pt x="177" y="670"/>
                  </a:lnTo>
                  <a:lnTo>
                    <a:pt x="212" y="669"/>
                  </a:lnTo>
                  <a:lnTo>
                    <a:pt x="252" y="668"/>
                  </a:lnTo>
                  <a:lnTo>
                    <a:pt x="295" y="669"/>
                  </a:lnTo>
                  <a:lnTo>
                    <a:pt x="342" y="670"/>
                  </a:lnTo>
                  <a:lnTo>
                    <a:pt x="391" y="672"/>
                  </a:lnTo>
                  <a:lnTo>
                    <a:pt x="443" y="676"/>
                  </a:lnTo>
                  <a:lnTo>
                    <a:pt x="498" y="681"/>
                  </a:lnTo>
                  <a:lnTo>
                    <a:pt x="555" y="688"/>
                  </a:lnTo>
                  <a:lnTo>
                    <a:pt x="614" y="697"/>
                  </a:lnTo>
                  <a:lnTo>
                    <a:pt x="611" y="676"/>
                  </a:lnTo>
                  <a:lnTo>
                    <a:pt x="605" y="621"/>
                  </a:lnTo>
                  <a:lnTo>
                    <a:pt x="596" y="538"/>
                  </a:lnTo>
                  <a:lnTo>
                    <a:pt x="589" y="438"/>
                  </a:lnTo>
                  <a:lnTo>
                    <a:pt x="584" y="327"/>
                  </a:lnTo>
                  <a:lnTo>
                    <a:pt x="584" y="217"/>
                  </a:lnTo>
                  <a:lnTo>
                    <a:pt x="592" y="114"/>
                  </a:lnTo>
                  <a:lnTo>
                    <a:pt x="609" y="2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05" name="Freeform 349"/>
            <p:cNvSpPr>
              <a:spLocks/>
            </p:cNvSpPr>
            <p:nvPr/>
          </p:nvSpPr>
          <p:spPr bwMode="auto">
            <a:xfrm>
              <a:off x="3984" y="3299"/>
              <a:ext cx="113" cy="77"/>
            </a:xfrm>
            <a:custGeom>
              <a:avLst/>
              <a:gdLst>
                <a:gd name="T0" fmla="*/ 0 w 1014"/>
                <a:gd name="T1" fmla="*/ 0 h 693"/>
                <a:gd name="T2" fmla="*/ 0 w 1014"/>
                <a:gd name="T3" fmla="*/ 0 h 693"/>
                <a:gd name="T4" fmla="*/ 0 w 1014"/>
                <a:gd name="T5" fmla="*/ 0 h 693"/>
                <a:gd name="T6" fmla="*/ 0 w 1014"/>
                <a:gd name="T7" fmla="*/ 0 h 693"/>
                <a:gd name="T8" fmla="*/ 0 w 1014"/>
                <a:gd name="T9" fmla="*/ 0 h 693"/>
                <a:gd name="T10" fmla="*/ 0 w 1014"/>
                <a:gd name="T11" fmla="*/ 0 h 693"/>
                <a:gd name="T12" fmla="*/ 0 w 1014"/>
                <a:gd name="T13" fmla="*/ 0 h 693"/>
                <a:gd name="T14" fmla="*/ 0 w 1014"/>
                <a:gd name="T15" fmla="*/ 0 h 693"/>
                <a:gd name="T16" fmla="*/ 0 w 1014"/>
                <a:gd name="T17" fmla="*/ 0 h 693"/>
                <a:gd name="T18" fmla="*/ 0 w 1014"/>
                <a:gd name="T19" fmla="*/ 0 h 693"/>
                <a:gd name="T20" fmla="*/ 0 w 1014"/>
                <a:gd name="T21" fmla="*/ 0 h 693"/>
                <a:gd name="T22" fmla="*/ 0 w 1014"/>
                <a:gd name="T23" fmla="*/ 0 h 693"/>
                <a:gd name="T24" fmla="*/ 0 w 1014"/>
                <a:gd name="T25" fmla="*/ 0 h 693"/>
                <a:gd name="T26" fmla="*/ 0 w 1014"/>
                <a:gd name="T27" fmla="*/ 0 h 693"/>
                <a:gd name="T28" fmla="*/ 0 w 1014"/>
                <a:gd name="T29" fmla="*/ 0 h 693"/>
                <a:gd name="T30" fmla="*/ 0 w 1014"/>
                <a:gd name="T31" fmla="*/ 0 h 693"/>
                <a:gd name="T32" fmla="*/ 0 w 1014"/>
                <a:gd name="T33" fmla="*/ 0 h 693"/>
                <a:gd name="T34" fmla="*/ 0 w 1014"/>
                <a:gd name="T35" fmla="*/ 0 h 693"/>
                <a:gd name="T36" fmla="*/ 0 w 1014"/>
                <a:gd name="T37" fmla="*/ 0 h 693"/>
                <a:gd name="T38" fmla="*/ 0 w 1014"/>
                <a:gd name="T39" fmla="*/ 0 h 693"/>
                <a:gd name="T40" fmla="*/ 0 w 1014"/>
                <a:gd name="T41" fmla="*/ 0 h 693"/>
                <a:gd name="T42" fmla="*/ 0 w 1014"/>
                <a:gd name="T43" fmla="*/ 0 h 693"/>
                <a:gd name="T44" fmla="*/ 0 w 1014"/>
                <a:gd name="T45" fmla="*/ 0 h 693"/>
                <a:gd name="T46" fmla="*/ 0 w 1014"/>
                <a:gd name="T47" fmla="*/ 0 h 693"/>
                <a:gd name="T48" fmla="*/ 0 w 1014"/>
                <a:gd name="T49" fmla="*/ 0 h 693"/>
                <a:gd name="T50" fmla="*/ 0 w 1014"/>
                <a:gd name="T51" fmla="*/ 0 h 693"/>
                <a:gd name="T52" fmla="*/ 0 w 1014"/>
                <a:gd name="T53" fmla="*/ 0 h 693"/>
                <a:gd name="T54" fmla="*/ 0 w 1014"/>
                <a:gd name="T55" fmla="*/ 0 h 693"/>
                <a:gd name="T56" fmla="*/ 0 w 1014"/>
                <a:gd name="T57" fmla="*/ 0 h 693"/>
                <a:gd name="T58" fmla="*/ 0 w 1014"/>
                <a:gd name="T59" fmla="*/ 0 h 693"/>
                <a:gd name="T60" fmla="*/ 0 w 1014"/>
                <a:gd name="T61" fmla="*/ 0 h 693"/>
                <a:gd name="T62" fmla="*/ 0 w 1014"/>
                <a:gd name="T63" fmla="*/ 0 h 693"/>
                <a:gd name="T64" fmla="*/ 0 w 1014"/>
                <a:gd name="T65" fmla="*/ 0 h 693"/>
                <a:gd name="T66" fmla="*/ 0 w 1014"/>
                <a:gd name="T67" fmla="*/ 0 h 693"/>
                <a:gd name="T68" fmla="*/ 0 w 1014"/>
                <a:gd name="T69" fmla="*/ 0 h 693"/>
                <a:gd name="T70" fmla="*/ 0 w 1014"/>
                <a:gd name="T71" fmla="*/ 0 h 693"/>
                <a:gd name="T72" fmla="*/ 0 w 1014"/>
                <a:gd name="T73" fmla="*/ 0 h 693"/>
                <a:gd name="T74" fmla="*/ 0 w 1014"/>
                <a:gd name="T75" fmla="*/ 0 h 693"/>
                <a:gd name="T76" fmla="*/ 0 w 1014"/>
                <a:gd name="T77" fmla="*/ 0 h 693"/>
                <a:gd name="T78" fmla="*/ 0 w 1014"/>
                <a:gd name="T79" fmla="*/ 0 h 693"/>
                <a:gd name="T80" fmla="*/ 0 w 1014"/>
                <a:gd name="T81" fmla="*/ 0 h 693"/>
                <a:gd name="T82" fmla="*/ 0 w 1014"/>
                <a:gd name="T83" fmla="*/ 0 h 693"/>
                <a:gd name="T84" fmla="*/ 0 w 1014"/>
                <a:gd name="T85" fmla="*/ 0 h 693"/>
                <a:gd name="T86" fmla="*/ 0 w 1014"/>
                <a:gd name="T87" fmla="*/ 0 h 693"/>
                <a:gd name="T88" fmla="*/ 0 w 1014"/>
                <a:gd name="T89" fmla="*/ 0 h 693"/>
                <a:gd name="T90" fmla="*/ 0 w 1014"/>
                <a:gd name="T91" fmla="*/ 0 h 693"/>
                <a:gd name="T92" fmla="*/ 0 w 1014"/>
                <a:gd name="T93" fmla="*/ 0 h 693"/>
                <a:gd name="T94" fmla="*/ 0 w 1014"/>
                <a:gd name="T95" fmla="*/ 0 h 693"/>
                <a:gd name="T96" fmla="*/ 0 w 1014"/>
                <a:gd name="T97" fmla="*/ 0 h 693"/>
                <a:gd name="T98" fmla="*/ 0 w 1014"/>
                <a:gd name="T99" fmla="*/ 0 h 693"/>
                <a:gd name="T100" fmla="*/ 0 w 1014"/>
                <a:gd name="T101" fmla="*/ 0 h 693"/>
                <a:gd name="T102" fmla="*/ 0 w 1014"/>
                <a:gd name="T103" fmla="*/ 0 h 693"/>
                <a:gd name="T104" fmla="*/ 0 w 1014"/>
                <a:gd name="T105" fmla="*/ 0 h 693"/>
                <a:gd name="T106" fmla="*/ 0 w 1014"/>
                <a:gd name="T107" fmla="*/ 0 h 69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14"/>
                <a:gd name="T163" fmla="*/ 0 h 693"/>
                <a:gd name="T164" fmla="*/ 1014 w 1014"/>
                <a:gd name="T165" fmla="*/ 693 h 69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14" h="693">
                  <a:moveTo>
                    <a:pt x="6" y="523"/>
                  </a:moveTo>
                  <a:lnTo>
                    <a:pt x="0" y="608"/>
                  </a:lnTo>
                  <a:lnTo>
                    <a:pt x="660" y="693"/>
                  </a:lnTo>
                  <a:lnTo>
                    <a:pt x="665" y="691"/>
                  </a:lnTo>
                  <a:lnTo>
                    <a:pt x="679" y="683"/>
                  </a:lnTo>
                  <a:lnTo>
                    <a:pt x="700" y="672"/>
                  </a:lnTo>
                  <a:lnTo>
                    <a:pt x="726" y="657"/>
                  </a:lnTo>
                  <a:lnTo>
                    <a:pt x="758" y="636"/>
                  </a:lnTo>
                  <a:lnTo>
                    <a:pt x="793" y="611"/>
                  </a:lnTo>
                  <a:lnTo>
                    <a:pt x="829" y="581"/>
                  </a:lnTo>
                  <a:lnTo>
                    <a:pt x="866" y="546"/>
                  </a:lnTo>
                  <a:lnTo>
                    <a:pt x="902" y="508"/>
                  </a:lnTo>
                  <a:lnTo>
                    <a:pt x="935" y="465"/>
                  </a:lnTo>
                  <a:lnTo>
                    <a:pt x="964" y="416"/>
                  </a:lnTo>
                  <a:lnTo>
                    <a:pt x="987" y="362"/>
                  </a:lnTo>
                  <a:lnTo>
                    <a:pt x="1004" y="305"/>
                  </a:lnTo>
                  <a:lnTo>
                    <a:pt x="1014" y="242"/>
                  </a:lnTo>
                  <a:lnTo>
                    <a:pt x="1012" y="175"/>
                  </a:lnTo>
                  <a:lnTo>
                    <a:pt x="1000" y="103"/>
                  </a:lnTo>
                  <a:lnTo>
                    <a:pt x="998" y="98"/>
                  </a:lnTo>
                  <a:lnTo>
                    <a:pt x="992" y="87"/>
                  </a:lnTo>
                  <a:lnTo>
                    <a:pt x="981" y="72"/>
                  </a:lnTo>
                  <a:lnTo>
                    <a:pt x="967" y="53"/>
                  </a:lnTo>
                  <a:lnTo>
                    <a:pt x="948" y="35"/>
                  </a:lnTo>
                  <a:lnTo>
                    <a:pt x="926" y="19"/>
                  </a:lnTo>
                  <a:lnTo>
                    <a:pt x="900" y="6"/>
                  </a:lnTo>
                  <a:lnTo>
                    <a:pt x="870" y="0"/>
                  </a:lnTo>
                  <a:lnTo>
                    <a:pt x="874" y="12"/>
                  </a:lnTo>
                  <a:lnTo>
                    <a:pt x="884" y="41"/>
                  </a:lnTo>
                  <a:lnTo>
                    <a:pt x="896" y="89"/>
                  </a:lnTo>
                  <a:lnTo>
                    <a:pt x="907" y="151"/>
                  </a:lnTo>
                  <a:lnTo>
                    <a:pt x="910" y="225"/>
                  </a:lnTo>
                  <a:lnTo>
                    <a:pt x="902" y="307"/>
                  </a:lnTo>
                  <a:lnTo>
                    <a:pt x="878" y="396"/>
                  </a:lnTo>
                  <a:lnTo>
                    <a:pt x="836" y="489"/>
                  </a:lnTo>
                  <a:lnTo>
                    <a:pt x="835" y="490"/>
                  </a:lnTo>
                  <a:lnTo>
                    <a:pt x="831" y="493"/>
                  </a:lnTo>
                  <a:lnTo>
                    <a:pt x="825" y="498"/>
                  </a:lnTo>
                  <a:lnTo>
                    <a:pt x="816" y="506"/>
                  </a:lnTo>
                  <a:lnTo>
                    <a:pt x="805" y="513"/>
                  </a:lnTo>
                  <a:lnTo>
                    <a:pt x="792" y="521"/>
                  </a:lnTo>
                  <a:lnTo>
                    <a:pt x="775" y="529"/>
                  </a:lnTo>
                  <a:lnTo>
                    <a:pt x="757" y="537"/>
                  </a:lnTo>
                  <a:lnTo>
                    <a:pt x="737" y="544"/>
                  </a:lnTo>
                  <a:lnTo>
                    <a:pt x="713" y="552"/>
                  </a:lnTo>
                  <a:lnTo>
                    <a:pt x="688" y="557"/>
                  </a:lnTo>
                  <a:lnTo>
                    <a:pt x="659" y="561"/>
                  </a:lnTo>
                  <a:lnTo>
                    <a:pt x="630" y="562"/>
                  </a:lnTo>
                  <a:lnTo>
                    <a:pt x="597" y="561"/>
                  </a:lnTo>
                  <a:lnTo>
                    <a:pt x="562" y="558"/>
                  </a:lnTo>
                  <a:lnTo>
                    <a:pt x="525" y="551"/>
                  </a:lnTo>
                  <a:lnTo>
                    <a:pt x="525" y="642"/>
                  </a:lnTo>
                  <a:lnTo>
                    <a:pt x="23" y="590"/>
                  </a:lnTo>
                  <a:lnTo>
                    <a:pt x="6" y="523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06" name="Freeform 350"/>
            <p:cNvSpPr>
              <a:spLocks/>
            </p:cNvSpPr>
            <p:nvPr/>
          </p:nvSpPr>
          <p:spPr bwMode="auto">
            <a:xfrm>
              <a:off x="3970" y="3375"/>
              <a:ext cx="83" cy="27"/>
            </a:xfrm>
            <a:custGeom>
              <a:avLst/>
              <a:gdLst>
                <a:gd name="T0" fmla="*/ 0 w 745"/>
                <a:gd name="T1" fmla="*/ 0 h 240"/>
                <a:gd name="T2" fmla="*/ 0 w 745"/>
                <a:gd name="T3" fmla="*/ 0 h 240"/>
                <a:gd name="T4" fmla="*/ 0 w 745"/>
                <a:gd name="T5" fmla="*/ 0 h 240"/>
                <a:gd name="T6" fmla="*/ 0 w 745"/>
                <a:gd name="T7" fmla="*/ 0 h 240"/>
                <a:gd name="T8" fmla="*/ 0 w 745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5"/>
                <a:gd name="T16" fmla="*/ 0 h 240"/>
                <a:gd name="T17" fmla="*/ 745 w 745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5" h="240">
                  <a:moveTo>
                    <a:pt x="745" y="86"/>
                  </a:moveTo>
                  <a:lnTo>
                    <a:pt x="11" y="0"/>
                  </a:lnTo>
                  <a:lnTo>
                    <a:pt x="0" y="86"/>
                  </a:lnTo>
                  <a:lnTo>
                    <a:pt x="722" y="240"/>
                  </a:lnTo>
                  <a:lnTo>
                    <a:pt x="745" y="8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07" name="Freeform 351"/>
            <p:cNvSpPr>
              <a:spLocks/>
            </p:cNvSpPr>
            <p:nvPr/>
          </p:nvSpPr>
          <p:spPr bwMode="auto">
            <a:xfrm>
              <a:off x="4011" y="3384"/>
              <a:ext cx="36" cy="12"/>
            </a:xfrm>
            <a:custGeom>
              <a:avLst/>
              <a:gdLst>
                <a:gd name="T0" fmla="*/ 0 w 319"/>
                <a:gd name="T1" fmla="*/ 0 h 109"/>
                <a:gd name="T2" fmla="*/ 0 w 319"/>
                <a:gd name="T3" fmla="*/ 0 h 109"/>
                <a:gd name="T4" fmla="*/ 0 w 319"/>
                <a:gd name="T5" fmla="*/ 0 h 109"/>
                <a:gd name="T6" fmla="*/ 0 w 319"/>
                <a:gd name="T7" fmla="*/ 0 h 109"/>
                <a:gd name="T8" fmla="*/ 0 w 319"/>
                <a:gd name="T9" fmla="*/ 0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9"/>
                <a:gd name="T16" fmla="*/ 0 h 109"/>
                <a:gd name="T17" fmla="*/ 319 w 319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9" h="109">
                  <a:moveTo>
                    <a:pt x="319" y="47"/>
                  </a:moveTo>
                  <a:lnTo>
                    <a:pt x="4" y="0"/>
                  </a:lnTo>
                  <a:lnTo>
                    <a:pt x="0" y="45"/>
                  </a:lnTo>
                  <a:lnTo>
                    <a:pt x="309" y="109"/>
                  </a:lnTo>
                  <a:lnTo>
                    <a:pt x="319" y="4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08" name="Freeform 352"/>
            <p:cNvSpPr>
              <a:spLocks/>
            </p:cNvSpPr>
            <p:nvPr/>
          </p:nvSpPr>
          <p:spPr bwMode="auto">
            <a:xfrm>
              <a:off x="3975" y="3378"/>
              <a:ext cx="24" cy="9"/>
            </a:xfrm>
            <a:custGeom>
              <a:avLst/>
              <a:gdLst>
                <a:gd name="T0" fmla="*/ 0 w 213"/>
                <a:gd name="T1" fmla="*/ 0 h 81"/>
                <a:gd name="T2" fmla="*/ 0 w 213"/>
                <a:gd name="T3" fmla="*/ 0 h 81"/>
                <a:gd name="T4" fmla="*/ 0 w 213"/>
                <a:gd name="T5" fmla="*/ 0 h 81"/>
                <a:gd name="T6" fmla="*/ 0 w 213"/>
                <a:gd name="T7" fmla="*/ 0 h 81"/>
                <a:gd name="T8" fmla="*/ 0 w 213"/>
                <a:gd name="T9" fmla="*/ 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3"/>
                <a:gd name="T16" fmla="*/ 0 h 81"/>
                <a:gd name="T17" fmla="*/ 213 w 213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3" h="81">
                  <a:moveTo>
                    <a:pt x="213" y="37"/>
                  </a:moveTo>
                  <a:lnTo>
                    <a:pt x="0" y="0"/>
                  </a:lnTo>
                  <a:lnTo>
                    <a:pt x="2" y="39"/>
                  </a:lnTo>
                  <a:lnTo>
                    <a:pt x="206" y="81"/>
                  </a:lnTo>
                  <a:lnTo>
                    <a:pt x="213" y="3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09" name="Freeform 353"/>
            <p:cNvSpPr>
              <a:spLocks/>
            </p:cNvSpPr>
            <p:nvPr/>
          </p:nvSpPr>
          <p:spPr bwMode="auto">
            <a:xfrm>
              <a:off x="3916" y="3386"/>
              <a:ext cx="139" cy="47"/>
            </a:xfrm>
            <a:custGeom>
              <a:avLst/>
              <a:gdLst>
                <a:gd name="T0" fmla="*/ 0 w 1254"/>
                <a:gd name="T1" fmla="*/ 0 h 415"/>
                <a:gd name="T2" fmla="*/ 0 w 1254"/>
                <a:gd name="T3" fmla="*/ 0 h 415"/>
                <a:gd name="T4" fmla="*/ 0 w 1254"/>
                <a:gd name="T5" fmla="*/ 0 h 415"/>
                <a:gd name="T6" fmla="*/ 0 w 1254"/>
                <a:gd name="T7" fmla="*/ 0 h 415"/>
                <a:gd name="T8" fmla="*/ 0 w 1254"/>
                <a:gd name="T9" fmla="*/ 0 h 415"/>
                <a:gd name="T10" fmla="*/ 0 w 1254"/>
                <a:gd name="T11" fmla="*/ 0 h 415"/>
                <a:gd name="T12" fmla="*/ 0 w 1254"/>
                <a:gd name="T13" fmla="*/ 0 h 415"/>
                <a:gd name="T14" fmla="*/ 0 w 1254"/>
                <a:gd name="T15" fmla="*/ 0 h 415"/>
                <a:gd name="T16" fmla="*/ 0 w 1254"/>
                <a:gd name="T17" fmla="*/ 0 h 415"/>
                <a:gd name="T18" fmla="*/ 0 w 1254"/>
                <a:gd name="T19" fmla="*/ 0 h 415"/>
                <a:gd name="T20" fmla="*/ 0 w 1254"/>
                <a:gd name="T21" fmla="*/ 0 h 415"/>
                <a:gd name="T22" fmla="*/ 0 w 1254"/>
                <a:gd name="T23" fmla="*/ 0 h 415"/>
                <a:gd name="T24" fmla="*/ 0 w 1254"/>
                <a:gd name="T25" fmla="*/ 0 h 415"/>
                <a:gd name="T26" fmla="*/ 0 w 1254"/>
                <a:gd name="T27" fmla="*/ 0 h 415"/>
                <a:gd name="T28" fmla="*/ 0 w 1254"/>
                <a:gd name="T29" fmla="*/ 0 h 415"/>
                <a:gd name="T30" fmla="*/ 0 w 1254"/>
                <a:gd name="T31" fmla="*/ 0 h 415"/>
                <a:gd name="T32" fmla="*/ 0 w 1254"/>
                <a:gd name="T33" fmla="*/ 0 h 415"/>
                <a:gd name="T34" fmla="*/ 0 w 1254"/>
                <a:gd name="T35" fmla="*/ 0 h 415"/>
                <a:gd name="T36" fmla="*/ 0 w 1254"/>
                <a:gd name="T37" fmla="*/ 0 h 415"/>
                <a:gd name="T38" fmla="*/ 0 w 1254"/>
                <a:gd name="T39" fmla="*/ 0 h 415"/>
                <a:gd name="T40" fmla="*/ 0 w 1254"/>
                <a:gd name="T41" fmla="*/ 0 h 415"/>
                <a:gd name="T42" fmla="*/ 0 w 1254"/>
                <a:gd name="T43" fmla="*/ 0 h 415"/>
                <a:gd name="T44" fmla="*/ 0 w 1254"/>
                <a:gd name="T45" fmla="*/ 0 h 415"/>
                <a:gd name="T46" fmla="*/ 0 w 1254"/>
                <a:gd name="T47" fmla="*/ 0 h 415"/>
                <a:gd name="T48" fmla="*/ 0 w 1254"/>
                <a:gd name="T49" fmla="*/ 0 h 415"/>
                <a:gd name="T50" fmla="*/ 0 w 1254"/>
                <a:gd name="T51" fmla="*/ 0 h 415"/>
                <a:gd name="T52" fmla="*/ 0 w 1254"/>
                <a:gd name="T53" fmla="*/ 0 h 415"/>
                <a:gd name="T54" fmla="*/ 0 w 1254"/>
                <a:gd name="T55" fmla="*/ 0 h 415"/>
                <a:gd name="T56" fmla="*/ 0 w 1254"/>
                <a:gd name="T57" fmla="*/ 0 h 415"/>
                <a:gd name="T58" fmla="*/ 0 w 1254"/>
                <a:gd name="T59" fmla="*/ 0 h 415"/>
                <a:gd name="T60" fmla="*/ 0 w 1254"/>
                <a:gd name="T61" fmla="*/ 0 h 415"/>
                <a:gd name="T62" fmla="*/ 0 w 1254"/>
                <a:gd name="T63" fmla="*/ 0 h 415"/>
                <a:gd name="T64" fmla="*/ 0 w 1254"/>
                <a:gd name="T65" fmla="*/ 0 h 415"/>
                <a:gd name="T66" fmla="*/ 0 w 1254"/>
                <a:gd name="T67" fmla="*/ 0 h 415"/>
                <a:gd name="T68" fmla="*/ 0 w 1254"/>
                <a:gd name="T69" fmla="*/ 0 h 4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54"/>
                <a:gd name="T106" fmla="*/ 0 h 415"/>
                <a:gd name="T107" fmla="*/ 1254 w 1254"/>
                <a:gd name="T108" fmla="*/ 415 h 4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54" h="415">
                  <a:moveTo>
                    <a:pt x="0" y="124"/>
                  </a:moveTo>
                  <a:lnTo>
                    <a:pt x="3" y="124"/>
                  </a:lnTo>
                  <a:lnTo>
                    <a:pt x="10" y="122"/>
                  </a:lnTo>
                  <a:lnTo>
                    <a:pt x="23" y="120"/>
                  </a:lnTo>
                  <a:lnTo>
                    <a:pt x="40" y="117"/>
                  </a:lnTo>
                  <a:lnTo>
                    <a:pt x="59" y="114"/>
                  </a:lnTo>
                  <a:lnTo>
                    <a:pt x="81" y="109"/>
                  </a:lnTo>
                  <a:lnTo>
                    <a:pt x="107" y="103"/>
                  </a:lnTo>
                  <a:lnTo>
                    <a:pt x="133" y="96"/>
                  </a:lnTo>
                  <a:lnTo>
                    <a:pt x="161" y="89"/>
                  </a:lnTo>
                  <a:lnTo>
                    <a:pt x="188" y="79"/>
                  </a:lnTo>
                  <a:lnTo>
                    <a:pt x="216" y="69"/>
                  </a:lnTo>
                  <a:lnTo>
                    <a:pt x="243" y="58"/>
                  </a:lnTo>
                  <a:lnTo>
                    <a:pt x="270" y="45"/>
                  </a:lnTo>
                  <a:lnTo>
                    <a:pt x="293" y="31"/>
                  </a:lnTo>
                  <a:lnTo>
                    <a:pt x="316" y="16"/>
                  </a:lnTo>
                  <a:lnTo>
                    <a:pt x="334" y="0"/>
                  </a:lnTo>
                  <a:lnTo>
                    <a:pt x="1254" y="210"/>
                  </a:lnTo>
                  <a:lnTo>
                    <a:pt x="1252" y="212"/>
                  </a:lnTo>
                  <a:lnTo>
                    <a:pt x="1247" y="218"/>
                  </a:lnTo>
                  <a:lnTo>
                    <a:pt x="1239" y="226"/>
                  </a:lnTo>
                  <a:lnTo>
                    <a:pt x="1227" y="236"/>
                  </a:lnTo>
                  <a:lnTo>
                    <a:pt x="1213" y="248"/>
                  </a:lnTo>
                  <a:lnTo>
                    <a:pt x="1197" y="263"/>
                  </a:lnTo>
                  <a:lnTo>
                    <a:pt x="1180" y="279"/>
                  </a:lnTo>
                  <a:lnTo>
                    <a:pt x="1159" y="295"/>
                  </a:lnTo>
                  <a:lnTo>
                    <a:pt x="1138" y="313"/>
                  </a:lnTo>
                  <a:lnTo>
                    <a:pt x="1116" y="330"/>
                  </a:lnTo>
                  <a:lnTo>
                    <a:pt x="1092" y="347"/>
                  </a:lnTo>
                  <a:lnTo>
                    <a:pt x="1068" y="364"/>
                  </a:lnTo>
                  <a:lnTo>
                    <a:pt x="1043" y="379"/>
                  </a:lnTo>
                  <a:lnTo>
                    <a:pt x="1019" y="392"/>
                  </a:lnTo>
                  <a:lnTo>
                    <a:pt x="994" y="405"/>
                  </a:lnTo>
                  <a:lnTo>
                    <a:pt x="971" y="415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10" name="Freeform 354"/>
            <p:cNvSpPr>
              <a:spLocks/>
            </p:cNvSpPr>
            <p:nvPr/>
          </p:nvSpPr>
          <p:spPr bwMode="auto">
            <a:xfrm>
              <a:off x="4055" y="3381"/>
              <a:ext cx="49" cy="22"/>
            </a:xfrm>
            <a:custGeom>
              <a:avLst/>
              <a:gdLst>
                <a:gd name="T0" fmla="*/ 0 w 447"/>
                <a:gd name="T1" fmla="*/ 0 h 198"/>
                <a:gd name="T2" fmla="*/ 0 w 447"/>
                <a:gd name="T3" fmla="*/ 0 h 198"/>
                <a:gd name="T4" fmla="*/ 0 w 447"/>
                <a:gd name="T5" fmla="*/ 0 h 198"/>
                <a:gd name="T6" fmla="*/ 0 w 447"/>
                <a:gd name="T7" fmla="*/ 0 h 198"/>
                <a:gd name="T8" fmla="*/ 0 w 447"/>
                <a:gd name="T9" fmla="*/ 0 h 198"/>
                <a:gd name="T10" fmla="*/ 0 w 447"/>
                <a:gd name="T11" fmla="*/ 0 h 1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7"/>
                <a:gd name="T19" fmla="*/ 0 h 198"/>
                <a:gd name="T20" fmla="*/ 447 w 447"/>
                <a:gd name="T21" fmla="*/ 198 h 19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7" h="198">
                  <a:moveTo>
                    <a:pt x="45" y="198"/>
                  </a:moveTo>
                  <a:lnTo>
                    <a:pt x="447" y="79"/>
                  </a:lnTo>
                  <a:lnTo>
                    <a:pt x="203" y="0"/>
                  </a:lnTo>
                  <a:lnTo>
                    <a:pt x="5" y="22"/>
                  </a:lnTo>
                  <a:lnTo>
                    <a:pt x="0" y="187"/>
                  </a:lnTo>
                  <a:lnTo>
                    <a:pt x="45" y="19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11" name="Freeform 355"/>
            <p:cNvSpPr>
              <a:spLocks/>
            </p:cNvSpPr>
            <p:nvPr/>
          </p:nvSpPr>
          <p:spPr bwMode="auto">
            <a:xfrm>
              <a:off x="3926" y="3287"/>
              <a:ext cx="27" cy="105"/>
            </a:xfrm>
            <a:custGeom>
              <a:avLst/>
              <a:gdLst>
                <a:gd name="T0" fmla="*/ 0 w 238"/>
                <a:gd name="T1" fmla="*/ 0 h 947"/>
                <a:gd name="T2" fmla="*/ 0 w 238"/>
                <a:gd name="T3" fmla="*/ 0 h 947"/>
                <a:gd name="T4" fmla="*/ 0 w 238"/>
                <a:gd name="T5" fmla="*/ 0 h 947"/>
                <a:gd name="T6" fmla="*/ 0 w 238"/>
                <a:gd name="T7" fmla="*/ 0 h 947"/>
                <a:gd name="T8" fmla="*/ 0 w 238"/>
                <a:gd name="T9" fmla="*/ 0 h 947"/>
                <a:gd name="T10" fmla="*/ 0 w 238"/>
                <a:gd name="T11" fmla="*/ 0 h 947"/>
                <a:gd name="T12" fmla="*/ 0 w 238"/>
                <a:gd name="T13" fmla="*/ 0 h 947"/>
                <a:gd name="T14" fmla="*/ 0 w 238"/>
                <a:gd name="T15" fmla="*/ 0 h 947"/>
                <a:gd name="T16" fmla="*/ 0 w 238"/>
                <a:gd name="T17" fmla="*/ 0 h 947"/>
                <a:gd name="T18" fmla="*/ 0 w 238"/>
                <a:gd name="T19" fmla="*/ 0 h 947"/>
                <a:gd name="T20" fmla="*/ 0 w 238"/>
                <a:gd name="T21" fmla="*/ 0 h 947"/>
                <a:gd name="T22" fmla="*/ 0 w 238"/>
                <a:gd name="T23" fmla="*/ 0 h 947"/>
                <a:gd name="T24" fmla="*/ 0 w 238"/>
                <a:gd name="T25" fmla="*/ 0 h 947"/>
                <a:gd name="T26" fmla="*/ 0 w 238"/>
                <a:gd name="T27" fmla="*/ 0 h 947"/>
                <a:gd name="T28" fmla="*/ 0 w 238"/>
                <a:gd name="T29" fmla="*/ 0 h 947"/>
                <a:gd name="T30" fmla="*/ 0 w 238"/>
                <a:gd name="T31" fmla="*/ 0 h 947"/>
                <a:gd name="T32" fmla="*/ 0 w 238"/>
                <a:gd name="T33" fmla="*/ 0 h 947"/>
                <a:gd name="T34" fmla="*/ 0 w 238"/>
                <a:gd name="T35" fmla="*/ 0 h 947"/>
                <a:gd name="T36" fmla="*/ 0 w 238"/>
                <a:gd name="T37" fmla="*/ 0 h 947"/>
                <a:gd name="T38" fmla="*/ 0 w 238"/>
                <a:gd name="T39" fmla="*/ 0 h 947"/>
                <a:gd name="T40" fmla="*/ 0 w 238"/>
                <a:gd name="T41" fmla="*/ 0 h 947"/>
                <a:gd name="T42" fmla="*/ 0 w 238"/>
                <a:gd name="T43" fmla="*/ 0 h 947"/>
                <a:gd name="T44" fmla="*/ 0 w 238"/>
                <a:gd name="T45" fmla="*/ 0 h 947"/>
                <a:gd name="T46" fmla="*/ 0 w 238"/>
                <a:gd name="T47" fmla="*/ 0 h 947"/>
                <a:gd name="T48" fmla="*/ 0 w 238"/>
                <a:gd name="T49" fmla="*/ 0 h 947"/>
                <a:gd name="T50" fmla="*/ 0 w 238"/>
                <a:gd name="T51" fmla="*/ 0 h 947"/>
                <a:gd name="T52" fmla="*/ 0 w 238"/>
                <a:gd name="T53" fmla="*/ 0 h 947"/>
                <a:gd name="T54" fmla="*/ 0 w 238"/>
                <a:gd name="T55" fmla="*/ 0 h 947"/>
                <a:gd name="T56" fmla="*/ 0 w 238"/>
                <a:gd name="T57" fmla="*/ 0 h 947"/>
                <a:gd name="T58" fmla="*/ 0 w 238"/>
                <a:gd name="T59" fmla="*/ 0 h 947"/>
                <a:gd name="T60" fmla="*/ 0 w 238"/>
                <a:gd name="T61" fmla="*/ 0 h 947"/>
                <a:gd name="T62" fmla="*/ 0 w 238"/>
                <a:gd name="T63" fmla="*/ 0 h 947"/>
                <a:gd name="T64" fmla="*/ 0 w 238"/>
                <a:gd name="T65" fmla="*/ 0 h 947"/>
                <a:gd name="T66" fmla="*/ 0 w 238"/>
                <a:gd name="T67" fmla="*/ 0 h 947"/>
                <a:gd name="T68" fmla="*/ 0 w 238"/>
                <a:gd name="T69" fmla="*/ 0 h 9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8"/>
                <a:gd name="T106" fmla="*/ 0 h 947"/>
                <a:gd name="T107" fmla="*/ 238 w 238"/>
                <a:gd name="T108" fmla="*/ 947 h 9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8" h="947">
                  <a:moveTo>
                    <a:pt x="238" y="22"/>
                  </a:moveTo>
                  <a:lnTo>
                    <a:pt x="237" y="21"/>
                  </a:lnTo>
                  <a:lnTo>
                    <a:pt x="233" y="19"/>
                  </a:lnTo>
                  <a:lnTo>
                    <a:pt x="226" y="17"/>
                  </a:lnTo>
                  <a:lnTo>
                    <a:pt x="217" y="14"/>
                  </a:lnTo>
                  <a:lnTo>
                    <a:pt x="206" y="10"/>
                  </a:lnTo>
                  <a:lnTo>
                    <a:pt x="194" y="7"/>
                  </a:lnTo>
                  <a:lnTo>
                    <a:pt x="180" y="4"/>
                  </a:lnTo>
                  <a:lnTo>
                    <a:pt x="164" y="1"/>
                  </a:lnTo>
                  <a:lnTo>
                    <a:pt x="146" y="0"/>
                  </a:lnTo>
                  <a:lnTo>
                    <a:pt x="127" y="0"/>
                  </a:lnTo>
                  <a:lnTo>
                    <a:pt x="108" y="2"/>
                  </a:lnTo>
                  <a:lnTo>
                    <a:pt x="87" y="5"/>
                  </a:lnTo>
                  <a:lnTo>
                    <a:pt x="66" y="11"/>
                  </a:lnTo>
                  <a:lnTo>
                    <a:pt x="44" y="19"/>
                  </a:lnTo>
                  <a:lnTo>
                    <a:pt x="22" y="30"/>
                  </a:lnTo>
                  <a:lnTo>
                    <a:pt x="0" y="45"/>
                  </a:lnTo>
                  <a:lnTo>
                    <a:pt x="0" y="947"/>
                  </a:lnTo>
                  <a:lnTo>
                    <a:pt x="1" y="947"/>
                  </a:lnTo>
                  <a:lnTo>
                    <a:pt x="6" y="947"/>
                  </a:lnTo>
                  <a:lnTo>
                    <a:pt x="13" y="946"/>
                  </a:lnTo>
                  <a:lnTo>
                    <a:pt x="22" y="945"/>
                  </a:lnTo>
                  <a:lnTo>
                    <a:pt x="33" y="943"/>
                  </a:lnTo>
                  <a:lnTo>
                    <a:pt x="47" y="941"/>
                  </a:lnTo>
                  <a:lnTo>
                    <a:pt x="62" y="938"/>
                  </a:lnTo>
                  <a:lnTo>
                    <a:pt x="78" y="934"/>
                  </a:lnTo>
                  <a:lnTo>
                    <a:pt x="96" y="928"/>
                  </a:lnTo>
                  <a:lnTo>
                    <a:pt x="115" y="922"/>
                  </a:lnTo>
                  <a:lnTo>
                    <a:pt x="135" y="915"/>
                  </a:lnTo>
                  <a:lnTo>
                    <a:pt x="155" y="906"/>
                  </a:lnTo>
                  <a:lnTo>
                    <a:pt x="176" y="896"/>
                  </a:lnTo>
                  <a:lnTo>
                    <a:pt x="197" y="884"/>
                  </a:lnTo>
                  <a:lnTo>
                    <a:pt x="217" y="871"/>
                  </a:lnTo>
                  <a:lnTo>
                    <a:pt x="238" y="856"/>
                  </a:lnTo>
                  <a:lnTo>
                    <a:pt x="238" y="2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12" name="Freeform 356"/>
            <p:cNvSpPr>
              <a:spLocks/>
            </p:cNvSpPr>
            <p:nvPr/>
          </p:nvSpPr>
          <p:spPr bwMode="auto">
            <a:xfrm>
              <a:off x="3927" y="3288"/>
              <a:ext cx="23" cy="89"/>
            </a:xfrm>
            <a:custGeom>
              <a:avLst/>
              <a:gdLst>
                <a:gd name="T0" fmla="*/ 0 w 203"/>
                <a:gd name="T1" fmla="*/ 0 h 799"/>
                <a:gd name="T2" fmla="*/ 0 w 203"/>
                <a:gd name="T3" fmla="*/ 0 h 799"/>
                <a:gd name="T4" fmla="*/ 0 w 203"/>
                <a:gd name="T5" fmla="*/ 0 h 799"/>
                <a:gd name="T6" fmla="*/ 0 w 203"/>
                <a:gd name="T7" fmla="*/ 0 h 799"/>
                <a:gd name="T8" fmla="*/ 0 w 203"/>
                <a:gd name="T9" fmla="*/ 0 h 799"/>
                <a:gd name="T10" fmla="*/ 0 w 203"/>
                <a:gd name="T11" fmla="*/ 0 h 799"/>
                <a:gd name="T12" fmla="*/ 0 w 203"/>
                <a:gd name="T13" fmla="*/ 0 h 799"/>
                <a:gd name="T14" fmla="*/ 0 w 203"/>
                <a:gd name="T15" fmla="*/ 0 h 799"/>
                <a:gd name="T16" fmla="*/ 0 w 203"/>
                <a:gd name="T17" fmla="*/ 0 h 799"/>
                <a:gd name="T18" fmla="*/ 0 w 203"/>
                <a:gd name="T19" fmla="*/ 0 h 799"/>
                <a:gd name="T20" fmla="*/ 0 w 203"/>
                <a:gd name="T21" fmla="*/ 0 h 799"/>
                <a:gd name="T22" fmla="*/ 0 w 203"/>
                <a:gd name="T23" fmla="*/ 0 h 799"/>
                <a:gd name="T24" fmla="*/ 0 w 203"/>
                <a:gd name="T25" fmla="*/ 0 h 799"/>
                <a:gd name="T26" fmla="*/ 0 w 203"/>
                <a:gd name="T27" fmla="*/ 0 h 799"/>
                <a:gd name="T28" fmla="*/ 0 w 203"/>
                <a:gd name="T29" fmla="*/ 0 h 799"/>
                <a:gd name="T30" fmla="*/ 0 w 203"/>
                <a:gd name="T31" fmla="*/ 0 h 799"/>
                <a:gd name="T32" fmla="*/ 0 w 203"/>
                <a:gd name="T33" fmla="*/ 0 h 799"/>
                <a:gd name="T34" fmla="*/ 0 w 203"/>
                <a:gd name="T35" fmla="*/ 0 h 799"/>
                <a:gd name="T36" fmla="*/ 0 w 203"/>
                <a:gd name="T37" fmla="*/ 0 h 799"/>
                <a:gd name="T38" fmla="*/ 0 w 203"/>
                <a:gd name="T39" fmla="*/ 0 h 799"/>
                <a:gd name="T40" fmla="*/ 0 w 203"/>
                <a:gd name="T41" fmla="*/ 0 h 799"/>
                <a:gd name="T42" fmla="*/ 0 w 203"/>
                <a:gd name="T43" fmla="*/ 0 h 799"/>
                <a:gd name="T44" fmla="*/ 0 w 203"/>
                <a:gd name="T45" fmla="*/ 0 h 799"/>
                <a:gd name="T46" fmla="*/ 0 w 203"/>
                <a:gd name="T47" fmla="*/ 0 h 799"/>
                <a:gd name="T48" fmla="*/ 0 w 203"/>
                <a:gd name="T49" fmla="*/ 0 h 799"/>
                <a:gd name="T50" fmla="*/ 0 w 203"/>
                <a:gd name="T51" fmla="*/ 0 h 799"/>
                <a:gd name="T52" fmla="*/ 0 w 203"/>
                <a:gd name="T53" fmla="*/ 0 h 799"/>
                <a:gd name="T54" fmla="*/ 0 w 203"/>
                <a:gd name="T55" fmla="*/ 0 h 799"/>
                <a:gd name="T56" fmla="*/ 0 w 203"/>
                <a:gd name="T57" fmla="*/ 0 h 799"/>
                <a:gd name="T58" fmla="*/ 0 w 203"/>
                <a:gd name="T59" fmla="*/ 0 h 799"/>
                <a:gd name="T60" fmla="*/ 0 w 203"/>
                <a:gd name="T61" fmla="*/ 0 h 799"/>
                <a:gd name="T62" fmla="*/ 0 w 203"/>
                <a:gd name="T63" fmla="*/ 0 h 799"/>
                <a:gd name="T64" fmla="*/ 0 w 203"/>
                <a:gd name="T65" fmla="*/ 0 h 799"/>
                <a:gd name="T66" fmla="*/ 0 w 203"/>
                <a:gd name="T67" fmla="*/ 0 h 799"/>
                <a:gd name="T68" fmla="*/ 0 w 203"/>
                <a:gd name="T69" fmla="*/ 0 h 7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3"/>
                <a:gd name="T106" fmla="*/ 0 h 799"/>
                <a:gd name="T107" fmla="*/ 203 w 203"/>
                <a:gd name="T108" fmla="*/ 799 h 7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3" h="799">
                  <a:moveTo>
                    <a:pt x="203" y="18"/>
                  </a:moveTo>
                  <a:lnTo>
                    <a:pt x="202" y="17"/>
                  </a:lnTo>
                  <a:lnTo>
                    <a:pt x="199" y="16"/>
                  </a:lnTo>
                  <a:lnTo>
                    <a:pt x="193" y="14"/>
                  </a:lnTo>
                  <a:lnTo>
                    <a:pt x="186" y="11"/>
                  </a:lnTo>
                  <a:lnTo>
                    <a:pt x="177" y="8"/>
                  </a:lnTo>
                  <a:lnTo>
                    <a:pt x="166" y="5"/>
                  </a:lnTo>
                  <a:lnTo>
                    <a:pt x="153" y="3"/>
                  </a:lnTo>
                  <a:lnTo>
                    <a:pt x="140" y="1"/>
                  </a:lnTo>
                  <a:lnTo>
                    <a:pt x="125" y="0"/>
                  </a:lnTo>
                  <a:lnTo>
                    <a:pt x="109" y="0"/>
                  </a:lnTo>
                  <a:lnTo>
                    <a:pt x="92" y="1"/>
                  </a:lnTo>
                  <a:lnTo>
                    <a:pt x="74" y="4"/>
                  </a:lnTo>
                  <a:lnTo>
                    <a:pt x="57" y="9"/>
                  </a:lnTo>
                  <a:lnTo>
                    <a:pt x="37" y="16"/>
                  </a:lnTo>
                  <a:lnTo>
                    <a:pt x="19" y="26"/>
                  </a:lnTo>
                  <a:lnTo>
                    <a:pt x="0" y="38"/>
                  </a:lnTo>
                  <a:lnTo>
                    <a:pt x="0" y="799"/>
                  </a:lnTo>
                  <a:lnTo>
                    <a:pt x="1" y="799"/>
                  </a:lnTo>
                  <a:lnTo>
                    <a:pt x="5" y="799"/>
                  </a:lnTo>
                  <a:lnTo>
                    <a:pt x="11" y="798"/>
                  </a:lnTo>
                  <a:lnTo>
                    <a:pt x="19" y="797"/>
                  </a:lnTo>
                  <a:lnTo>
                    <a:pt x="28" y="796"/>
                  </a:lnTo>
                  <a:lnTo>
                    <a:pt x="41" y="794"/>
                  </a:lnTo>
                  <a:lnTo>
                    <a:pt x="53" y="791"/>
                  </a:lnTo>
                  <a:lnTo>
                    <a:pt x="67" y="786"/>
                  </a:lnTo>
                  <a:lnTo>
                    <a:pt x="82" y="782"/>
                  </a:lnTo>
                  <a:lnTo>
                    <a:pt x="99" y="777"/>
                  </a:lnTo>
                  <a:lnTo>
                    <a:pt x="116" y="771"/>
                  </a:lnTo>
                  <a:lnTo>
                    <a:pt x="133" y="763"/>
                  </a:lnTo>
                  <a:lnTo>
                    <a:pt x="150" y="755"/>
                  </a:lnTo>
                  <a:lnTo>
                    <a:pt x="169" y="745"/>
                  </a:lnTo>
                  <a:lnTo>
                    <a:pt x="186" y="733"/>
                  </a:lnTo>
                  <a:lnTo>
                    <a:pt x="203" y="720"/>
                  </a:lnTo>
                  <a:lnTo>
                    <a:pt x="203" y="1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13" name="Freeform 357"/>
            <p:cNvSpPr>
              <a:spLocks/>
            </p:cNvSpPr>
            <p:nvPr/>
          </p:nvSpPr>
          <p:spPr bwMode="auto">
            <a:xfrm>
              <a:off x="3928" y="3289"/>
              <a:ext cx="19" cy="72"/>
            </a:xfrm>
            <a:custGeom>
              <a:avLst/>
              <a:gdLst>
                <a:gd name="T0" fmla="*/ 0 w 171"/>
                <a:gd name="T1" fmla="*/ 0 h 650"/>
                <a:gd name="T2" fmla="*/ 0 w 171"/>
                <a:gd name="T3" fmla="*/ 0 h 650"/>
                <a:gd name="T4" fmla="*/ 0 w 171"/>
                <a:gd name="T5" fmla="*/ 0 h 650"/>
                <a:gd name="T6" fmla="*/ 0 w 171"/>
                <a:gd name="T7" fmla="*/ 0 h 650"/>
                <a:gd name="T8" fmla="*/ 0 w 171"/>
                <a:gd name="T9" fmla="*/ 0 h 650"/>
                <a:gd name="T10" fmla="*/ 0 w 171"/>
                <a:gd name="T11" fmla="*/ 0 h 650"/>
                <a:gd name="T12" fmla="*/ 0 w 171"/>
                <a:gd name="T13" fmla="*/ 0 h 650"/>
                <a:gd name="T14" fmla="*/ 0 w 171"/>
                <a:gd name="T15" fmla="*/ 0 h 650"/>
                <a:gd name="T16" fmla="*/ 0 w 171"/>
                <a:gd name="T17" fmla="*/ 0 h 650"/>
                <a:gd name="T18" fmla="*/ 0 w 171"/>
                <a:gd name="T19" fmla="*/ 0 h 650"/>
                <a:gd name="T20" fmla="*/ 0 w 171"/>
                <a:gd name="T21" fmla="*/ 0 h 650"/>
                <a:gd name="T22" fmla="*/ 0 w 171"/>
                <a:gd name="T23" fmla="*/ 0 h 650"/>
                <a:gd name="T24" fmla="*/ 0 w 171"/>
                <a:gd name="T25" fmla="*/ 0 h 650"/>
                <a:gd name="T26" fmla="*/ 0 w 171"/>
                <a:gd name="T27" fmla="*/ 0 h 650"/>
                <a:gd name="T28" fmla="*/ 0 w 171"/>
                <a:gd name="T29" fmla="*/ 0 h 650"/>
                <a:gd name="T30" fmla="*/ 0 w 171"/>
                <a:gd name="T31" fmla="*/ 0 h 650"/>
                <a:gd name="T32" fmla="*/ 0 w 171"/>
                <a:gd name="T33" fmla="*/ 0 h 650"/>
                <a:gd name="T34" fmla="*/ 0 w 171"/>
                <a:gd name="T35" fmla="*/ 0 h 650"/>
                <a:gd name="T36" fmla="*/ 0 w 171"/>
                <a:gd name="T37" fmla="*/ 0 h 650"/>
                <a:gd name="T38" fmla="*/ 0 w 171"/>
                <a:gd name="T39" fmla="*/ 0 h 650"/>
                <a:gd name="T40" fmla="*/ 0 w 171"/>
                <a:gd name="T41" fmla="*/ 0 h 650"/>
                <a:gd name="T42" fmla="*/ 0 w 171"/>
                <a:gd name="T43" fmla="*/ 0 h 650"/>
                <a:gd name="T44" fmla="*/ 0 w 171"/>
                <a:gd name="T45" fmla="*/ 0 h 650"/>
                <a:gd name="T46" fmla="*/ 0 w 171"/>
                <a:gd name="T47" fmla="*/ 0 h 650"/>
                <a:gd name="T48" fmla="*/ 0 w 171"/>
                <a:gd name="T49" fmla="*/ 0 h 650"/>
                <a:gd name="T50" fmla="*/ 0 w 171"/>
                <a:gd name="T51" fmla="*/ 0 h 650"/>
                <a:gd name="T52" fmla="*/ 0 w 171"/>
                <a:gd name="T53" fmla="*/ 0 h 650"/>
                <a:gd name="T54" fmla="*/ 0 w 171"/>
                <a:gd name="T55" fmla="*/ 0 h 650"/>
                <a:gd name="T56" fmla="*/ 0 w 171"/>
                <a:gd name="T57" fmla="*/ 0 h 650"/>
                <a:gd name="T58" fmla="*/ 0 w 171"/>
                <a:gd name="T59" fmla="*/ 0 h 650"/>
                <a:gd name="T60" fmla="*/ 0 w 171"/>
                <a:gd name="T61" fmla="*/ 0 h 650"/>
                <a:gd name="T62" fmla="*/ 0 w 171"/>
                <a:gd name="T63" fmla="*/ 0 h 650"/>
                <a:gd name="T64" fmla="*/ 0 w 171"/>
                <a:gd name="T65" fmla="*/ 0 h 650"/>
                <a:gd name="T66" fmla="*/ 0 w 171"/>
                <a:gd name="T67" fmla="*/ 0 h 650"/>
                <a:gd name="T68" fmla="*/ 0 w 171"/>
                <a:gd name="T69" fmla="*/ 0 h 6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1"/>
                <a:gd name="T106" fmla="*/ 0 h 650"/>
                <a:gd name="T107" fmla="*/ 171 w 171"/>
                <a:gd name="T108" fmla="*/ 650 h 6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1" h="650">
                  <a:moveTo>
                    <a:pt x="171" y="15"/>
                  </a:moveTo>
                  <a:lnTo>
                    <a:pt x="170" y="15"/>
                  </a:lnTo>
                  <a:lnTo>
                    <a:pt x="167" y="13"/>
                  </a:lnTo>
                  <a:lnTo>
                    <a:pt x="163" y="11"/>
                  </a:lnTo>
                  <a:lnTo>
                    <a:pt x="157" y="9"/>
                  </a:lnTo>
                  <a:lnTo>
                    <a:pt x="149" y="7"/>
                  </a:lnTo>
                  <a:lnTo>
                    <a:pt x="139" y="4"/>
                  </a:lnTo>
                  <a:lnTo>
                    <a:pt x="129" y="2"/>
                  </a:lnTo>
                  <a:lnTo>
                    <a:pt x="118" y="0"/>
                  </a:lnTo>
                  <a:lnTo>
                    <a:pt x="105" y="0"/>
                  </a:lnTo>
                  <a:lnTo>
                    <a:pt x="92" y="0"/>
                  </a:lnTo>
                  <a:lnTo>
                    <a:pt x="77" y="1"/>
                  </a:lnTo>
                  <a:lnTo>
                    <a:pt x="63" y="3"/>
                  </a:lnTo>
                  <a:lnTo>
                    <a:pt x="48" y="7"/>
                  </a:lnTo>
                  <a:lnTo>
                    <a:pt x="31" y="13"/>
                  </a:lnTo>
                  <a:lnTo>
                    <a:pt x="16" y="22"/>
                  </a:lnTo>
                  <a:lnTo>
                    <a:pt x="0" y="32"/>
                  </a:lnTo>
                  <a:lnTo>
                    <a:pt x="0" y="650"/>
                  </a:lnTo>
                  <a:lnTo>
                    <a:pt x="1" y="650"/>
                  </a:lnTo>
                  <a:lnTo>
                    <a:pt x="4" y="650"/>
                  </a:lnTo>
                  <a:lnTo>
                    <a:pt x="9" y="649"/>
                  </a:lnTo>
                  <a:lnTo>
                    <a:pt x="16" y="648"/>
                  </a:lnTo>
                  <a:lnTo>
                    <a:pt x="24" y="647"/>
                  </a:lnTo>
                  <a:lnTo>
                    <a:pt x="34" y="645"/>
                  </a:lnTo>
                  <a:lnTo>
                    <a:pt x="45" y="642"/>
                  </a:lnTo>
                  <a:lnTo>
                    <a:pt x="57" y="640"/>
                  </a:lnTo>
                  <a:lnTo>
                    <a:pt x="69" y="636"/>
                  </a:lnTo>
                  <a:lnTo>
                    <a:pt x="82" y="632"/>
                  </a:lnTo>
                  <a:lnTo>
                    <a:pt x="97" y="627"/>
                  </a:lnTo>
                  <a:lnTo>
                    <a:pt x="112" y="621"/>
                  </a:lnTo>
                  <a:lnTo>
                    <a:pt x="126" y="614"/>
                  </a:lnTo>
                  <a:lnTo>
                    <a:pt x="141" y="606"/>
                  </a:lnTo>
                  <a:lnTo>
                    <a:pt x="157" y="595"/>
                  </a:lnTo>
                  <a:lnTo>
                    <a:pt x="171" y="585"/>
                  </a:lnTo>
                  <a:lnTo>
                    <a:pt x="171" y="1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14" name="Freeform 358"/>
            <p:cNvSpPr>
              <a:spLocks/>
            </p:cNvSpPr>
            <p:nvPr/>
          </p:nvSpPr>
          <p:spPr bwMode="auto">
            <a:xfrm>
              <a:off x="3929" y="3289"/>
              <a:ext cx="15" cy="56"/>
            </a:xfrm>
            <a:custGeom>
              <a:avLst/>
              <a:gdLst>
                <a:gd name="T0" fmla="*/ 0 w 138"/>
                <a:gd name="T1" fmla="*/ 0 h 502"/>
                <a:gd name="T2" fmla="*/ 0 w 138"/>
                <a:gd name="T3" fmla="*/ 0 h 502"/>
                <a:gd name="T4" fmla="*/ 0 w 138"/>
                <a:gd name="T5" fmla="*/ 0 h 502"/>
                <a:gd name="T6" fmla="*/ 0 w 138"/>
                <a:gd name="T7" fmla="*/ 0 h 502"/>
                <a:gd name="T8" fmla="*/ 0 w 138"/>
                <a:gd name="T9" fmla="*/ 0 h 502"/>
                <a:gd name="T10" fmla="*/ 0 w 138"/>
                <a:gd name="T11" fmla="*/ 0 h 502"/>
                <a:gd name="T12" fmla="*/ 0 w 138"/>
                <a:gd name="T13" fmla="*/ 0 h 502"/>
                <a:gd name="T14" fmla="*/ 0 w 138"/>
                <a:gd name="T15" fmla="*/ 0 h 502"/>
                <a:gd name="T16" fmla="*/ 0 w 138"/>
                <a:gd name="T17" fmla="*/ 0 h 502"/>
                <a:gd name="T18" fmla="*/ 0 w 138"/>
                <a:gd name="T19" fmla="*/ 0 h 502"/>
                <a:gd name="T20" fmla="*/ 0 w 138"/>
                <a:gd name="T21" fmla="*/ 0 h 502"/>
                <a:gd name="T22" fmla="*/ 0 w 138"/>
                <a:gd name="T23" fmla="*/ 0 h 502"/>
                <a:gd name="T24" fmla="*/ 0 w 138"/>
                <a:gd name="T25" fmla="*/ 0 h 502"/>
                <a:gd name="T26" fmla="*/ 0 w 138"/>
                <a:gd name="T27" fmla="*/ 0 h 502"/>
                <a:gd name="T28" fmla="*/ 0 w 138"/>
                <a:gd name="T29" fmla="*/ 0 h 502"/>
                <a:gd name="T30" fmla="*/ 0 w 138"/>
                <a:gd name="T31" fmla="*/ 0 h 502"/>
                <a:gd name="T32" fmla="*/ 0 w 138"/>
                <a:gd name="T33" fmla="*/ 0 h 502"/>
                <a:gd name="T34" fmla="*/ 0 w 138"/>
                <a:gd name="T35" fmla="*/ 0 h 502"/>
                <a:gd name="T36" fmla="*/ 0 w 138"/>
                <a:gd name="T37" fmla="*/ 0 h 5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8"/>
                <a:gd name="T58" fmla="*/ 0 h 502"/>
                <a:gd name="T59" fmla="*/ 138 w 138"/>
                <a:gd name="T60" fmla="*/ 502 h 5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8" h="502">
                  <a:moveTo>
                    <a:pt x="138" y="14"/>
                  </a:moveTo>
                  <a:lnTo>
                    <a:pt x="135" y="13"/>
                  </a:lnTo>
                  <a:lnTo>
                    <a:pt x="126" y="8"/>
                  </a:lnTo>
                  <a:lnTo>
                    <a:pt x="113" y="4"/>
                  </a:lnTo>
                  <a:lnTo>
                    <a:pt x="96" y="1"/>
                  </a:lnTo>
                  <a:lnTo>
                    <a:pt x="74" y="0"/>
                  </a:lnTo>
                  <a:lnTo>
                    <a:pt x="51" y="3"/>
                  </a:lnTo>
                  <a:lnTo>
                    <a:pt x="25" y="12"/>
                  </a:lnTo>
                  <a:lnTo>
                    <a:pt x="0" y="26"/>
                  </a:lnTo>
                  <a:lnTo>
                    <a:pt x="0" y="502"/>
                  </a:lnTo>
                  <a:lnTo>
                    <a:pt x="3" y="502"/>
                  </a:lnTo>
                  <a:lnTo>
                    <a:pt x="13" y="501"/>
                  </a:lnTo>
                  <a:lnTo>
                    <a:pt x="28" y="499"/>
                  </a:lnTo>
                  <a:lnTo>
                    <a:pt x="46" y="494"/>
                  </a:lnTo>
                  <a:lnTo>
                    <a:pt x="67" y="488"/>
                  </a:lnTo>
                  <a:lnTo>
                    <a:pt x="91" y="479"/>
                  </a:lnTo>
                  <a:lnTo>
                    <a:pt x="114" y="467"/>
                  </a:lnTo>
                  <a:lnTo>
                    <a:pt x="138" y="450"/>
                  </a:lnTo>
                  <a:lnTo>
                    <a:pt x="138" y="1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15" name="Freeform 359"/>
            <p:cNvSpPr>
              <a:spLocks/>
            </p:cNvSpPr>
            <p:nvPr/>
          </p:nvSpPr>
          <p:spPr bwMode="auto">
            <a:xfrm>
              <a:off x="3929" y="3290"/>
              <a:ext cx="12" cy="40"/>
            </a:xfrm>
            <a:custGeom>
              <a:avLst/>
              <a:gdLst>
                <a:gd name="T0" fmla="*/ 0 w 104"/>
                <a:gd name="T1" fmla="*/ 0 h 353"/>
                <a:gd name="T2" fmla="*/ 0 w 104"/>
                <a:gd name="T3" fmla="*/ 0 h 353"/>
                <a:gd name="T4" fmla="*/ 0 w 104"/>
                <a:gd name="T5" fmla="*/ 0 h 353"/>
                <a:gd name="T6" fmla="*/ 0 w 104"/>
                <a:gd name="T7" fmla="*/ 0 h 353"/>
                <a:gd name="T8" fmla="*/ 0 w 104"/>
                <a:gd name="T9" fmla="*/ 0 h 353"/>
                <a:gd name="T10" fmla="*/ 0 w 104"/>
                <a:gd name="T11" fmla="*/ 0 h 353"/>
                <a:gd name="T12" fmla="*/ 0 w 104"/>
                <a:gd name="T13" fmla="*/ 0 h 353"/>
                <a:gd name="T14" fmla="*/ 0 w 104"/>
                <a:gd name="T15" fmla="*/ 0 h 353"/>
                <a:gd name="T16" fmla="*/ 0 w 104"/>
                <a:gd name="T17" fmla="*/ 0 h 353"/>
                <a:gd name="T18" fmla="*/ 0 w 104"/>
                <a:gd name="T19" fmla="*/ 0 h 353"/>
                <a:gd name="T20" fmla="*/ 0 w 104"/>
                <a:gd name="T21" fmla="*/ 0 h 353"/>
                <a:gd name="T22" fmla="*/ 0 w 104"/>
                <a:gd name="T23" fmla="*/ 0 h 353"/>
                <a:gd name="T24" fmla="*/ 0 w 104"/>
                <a:gd name="T25" fmla="*/ 0 h 353"/>
                <a:gd name="T26" fmla="*/ 0 w 104"/>
                <a:gd name="T27" fmla="*/ 0 h 353"/>
                <a:gd name="T28" fmla="*/ 0 w 104"/>
                <a:gd name="T29" fmla="*/ 0 h 353"/>
                <a:gd name="T30" fmla="*/ 0 w 104"/>
                <a:gd name="T31" fmla="*/ 0 h 353"/>
                <a:gd name="T32" fmla="*/ 0 w 104"/>
                <a:gd name="T33" fmla="*/ 0 h 353"/>
                <a:gd name="T34" fmla="*/ 0 w 104"/>
                <a:gd name="T35" fmla="*/ 0 h 353"/>
                <a:gd name="T36" fmla="*/ 0 w 104"/>
                <a:gd name="T37" fmla="*/ 0 h 3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353"/>
                <a:gd name="T59" fmla="*/ 104 w 104"/>
                <a:gd name="T60" fmla="*/ 353 h 35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353">
                  <a:moveTo>
                    <a:pt x="104" y="10"/>
                  </a:moveTo>
                  <a:lnTo>
                    <a:pt x="102" y="9"/>
                  </a:lnTo>
                  <a:lnTo>
                    <a:pt x="95" y="6"/>
                  </a:lnTo>
                  <a:lnTo>
                    <a:pt x="85" y="3"/>
                  </a:lnTo>
                  <a:lnTo>
                    <a:pt x="71" y="0"/>
                  </a:lnTo>
                  <a:lnTo>
                    <a:pt x="56" y="0"/>
                  </a:lnTo>
                  <a:lnTo>
                    <a:pt x="38" y="3"/>
                  </a:lnTo>
                  <a:lnTo>
                    <a:pt x="19" y="9"/>
                  </a:lnTo>
                  <a:lnTo>
                    <a:pt x="0" y="20"/>
                  </a:lnTo>
                  <a:lnTo>
                    <a:pt x="0" y="353"/>
                  </a:lnTo>
                  <a:lnTo>
                    <a:pt x="2" y="353"/>
                  </a:lnTo>
                  <a:lnTo>
                    <a:pt x="9" y="352"/>
                  </a:lnTo>
                  <a:lnTo>
                    <a:pt x="21" y="350"/>
                  </a:lnTo>
                  <a:lnTo>
                    <a:pt x="35" y="347"/>
                  </a:lnTo>
                  <a:lnTo>
                    <a:pt x="51" y="343"/>
                  </a:lnTo>
                  <a:lnTo>
                    <a:pt x="68" y="336"/>
                  </a:lnTo>
                  <a:lnTo>
                    <a:pt x="86" y="326"/>
                  </a:lnTo>
                  <a:lnTo>
                    <a:pt x="104" y="313"/>
                  </a:lnTo>
                  <a:lnTo>
                    <a:pt x="104" y="1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16" name="Freeform 360"/>
            <p:cNvSpPr>
              <a:spLocks/>
            </p:cNvSpPr>
            <p:nvPr/>
          </p:nvSpPr>
          <p:spPr bwMode="auto">
            <a:xfrm>
              <a:off x="3930" y="3291"/>
              <a:ext cx="8" cy="23"/>
            </a:xfrm>
            <a:custGeom>
              <a:avLst/>
              <a:gdLst>
                <a:gd name="T0" fmla="*/ 0 w 72"/>
                <a:gd name="T1" fmla="*/ 0 h 204"/>
                <a:gd name="T2" fmla="*/ 0 w 72"/>
                <a:gd name="T3" fmla="*/ 0 h 204"/>
                <a:gd name="T4" fmla="*/ 0 w 72"/>
                <a:gd name="T5" fmla="*/ 0 h 204"/>
                <a:gd name="T6" fmla="*/ 0 w 72"/>
                <a:gd name="T7" fmla="*/ 0 h 204"/>
                <a:gd name="T8" fmla="*/ 0 w 72"/>
                <a:gd name="T9" fmla="*/ 0 h 204"/>
                <a:gd name="T10" fmla="*/ 0 w 72"/>
                <a:gd name="T11" fmla="*/ 0 h 204"/>
                <a:gd name="T12" fmla="*/ 0 w 72"/>
                <a:gd name="T13" fmla="*/ 0 h 204"/>
                <a:gd name="T14" fmla="*/ 0 w 72"/>
                <a:gd name="T15" fmla="*/ 0 h 204"/>
                <a:gd name="T16" fmla="*/ 0 w 72"/>
                <a:gd name="T17" fmla="*/ 0 h 204"/>
                <a:gd name="T18" fmla="*/ 0 w 72"/>
                <a:gd name="T19" fmla="*/ 0 h 204"/>
                <a:gd name="T20" fmla="*/ 0 w 72"/>
                <a:gd name="T21" fmla="*/ 0 h 204"/>
                <a:gd name="T22" fmla="*/ 0 w 72"/>
                <a:gd name="T23" fmla="*/ 0 h 204"/>
                <a:gd name="T24" fmla="*/ 0 w 72"/>
                <a:gd name="T25" fmla="*/ 0 h 204"/>
                <a:gd name="T26" fmla="*/ 0 w 72"/>
                <a:gd name="T27" fmla="*/ 0 h 204"/>
                <a:gd name="T28" fmla="*/ 0 w 72"/>
                <a:gd name="T29" fmla="*/ 0 h 204"/>
                <a:gd name="T30" fmla="*/ 0 w 72"/>
                <a:gd name="T31" fmla="*/ 0 h 204"/>
                <a:gd name="T32" fmla="*/ 0 w 72"/>
                <a:gd name="T33" fmla="*/ 0 h 204"/>
                <a:gd name="T34" fmla="*/ 0 w 72"/>
                <a:gd name="T35" fmla="*/ 0 h 204"/>
                <a:gd name="T36" fmla="*/ 0 w 72"/>
                <a:gd name="T37" fmla="*/ 0 h 20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04"/>
                <a:gd name="T59" fmla="*/ 72 w 72"/>
                <a:gd name="T60" fmla="*/ 204 h 20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04">
                  <a:moveTo>
                    <a:pt x="72" y="6"/>
                  </a:moveTo>
                  <a:lnTo>
                    <a:pt x="69" y="5"/>
                  </a:lnTo>
                  <a:lnTo>
                    <a:pt x="65" y="4"/>
                  </a:lnTo>
                  <a:lnTo>
                    <a:pt x="58" y="2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27" y="1"/>
                  </a:lnTo>
                  <a:lnTo>
                    <a:pt x="13" y="6"/>
                  </a:lnTo>
                  <a:lnTo>
                    <a:pt x="0" y="13"/>
                  </a:lnTo>
                  <a:lnTo>
                    <a:pt x="0" y="204"/>
                  </a:lnTo>
                  <a:lnTo>
                    <a:pt x="2" y="204"/>
                  </a:lnTo>
                  <a:lnTo>
                    <a:pt x="6" y="203"/>
                  </a:lnTo>
                  <a:lnTo>
                    <a:pt x="15" y="202"/>
                  </a:lnTo>
                  <a:lnTo>
                    <a:pt x="24" y="200"/>
                  </a:lnTo>
                  <a:lnTo>
                    <a:pt x="35" y="197"/>
                  </a:lnTo>
                  <a:lnTo>
                    <a:pt x="47" y="192"/>
                  </a:lnTo>
                  <a:lnTo>
                    <a:pt x="59" y="185"/>
                  </a:lnTo>
                  <a:lnTo>
                    <a:pt x="72" y="177"/>
                  </a:lnTo>
                  <a:lnTo>
                    <a:pt x="72" y="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17" name="Freeform 361"/>
            <p:cNvSpPr>
              <a:spLocks/>
            </p:cNvSpPr>
            <p:nvPr/>
          </p:nvSpPr>
          <p:spPr bwMode="auto">
            <a:xfrm>
              <a:off x="4025" y="3357"/>
              <a:ext cx="12" cy="11"/>
            </a:xfrm>
            <a:custGeom>
              <a:avLst/>
              <a:gdLst>
                <a:gd name="T0" fmla="*/ 0 w 104"/>
                <a:gd name="T1" fmla="*/ 0 h 104"/>
                <a:gd name="T2" fmla="*/ 0 w 104"/>
                <a:gd name="T3" fmla="*/ 0 h 104"/>
                <a:gd name="T4" fmla="*/ 0 w 104"/>
                <a:gd name="T5" fmla="*/ 0 h 104"/>
                <a:gd name="T6" fmla="*/ 0 w 104"/>
                <a:gd name="T7" fmla="*/ 0 h 104"/>
                <a:gd name="T8" fmla="*/ 0 w 104"/>
                <a:gd name="T9" fmla="*/ 0 h 104"/>
                <a:gd name="T10" fmla="*/ 0 w 104"/>
                <a:gd name="T11" fmla="*/ 0 h 104"/>
                <a:gd name="T12" fmla="*/ 0 w 104"/>
                <a:gd name="T13" fmla="*/ 0 h 104"/>
                <a:gd name="T14" fmla="*/ 0 w 104"/>
                <a:gd name="T15" fmla="*/ 0 h 104"/>
                <a:gd name="T16" fmla="*/ 0 w 104"/>
                <a:gd name="T17" fmla="*/ 0 h 104"/>
                <a:gd name="T18" fmla="*/ 0 w 104"/>
                <a:gd name="T19" fmla="*/ 0 h 104"/>
                <a:gd name="T20" fmla="*/ 0 w 104"/>
                <a:gd name="T21" fmla="*/ 0 h 104"/>
                <a:gd name="T22" fmla="*/ 0 w 104"/>
                <a:gd name="T23" fmla="*/ 0 h 104"/>
                <a:gd name="T24" fmla="*/ 0 w 104"/>
                <a:gd name="T25" fmla="*/ 0 h 104"/>
                <a:gd name="T26" fmla="*/ 0 w 104"/>
                <a:gd name="T27" fmla="*/ 0 h 104"/>
                <a:gd name="T28" fmla="*/ 0 w 104"/>
                <a:gd name="T29" fmla="*/ 0 h 104"/>
                <a:gd name="T30" fmla="*/ 0 w 104"/>
                <a:gd name="T31" fmla="*/ 0 h 104"/>
                <a:gd name="T32" fmla="*/ 0 w 104"/>
                <a:gd name="T33" fmla="*/ 0 h 104"/>
                <a:gd name="T34" fmla="*/ 0 w 104"/>
                <a:gd name="T35" fmla="*/ 0 h 104"/>
                <a:gd name="T36" fmla="*/ 0 w 104"/>
                <a:gd name="T37" fmla="*/ 0 h 104"/>
                <a:gd name="T38" fmla="*/ 0 w 104"/>
                <a:gd name="T39" fmla="*/ 0 h 104"/>
                <a:gd name="T40" fmla="*/ 0 w 104"/>
                <a:gd name="T41" fmla="*/ 0 h 104"/>
                <a:gd name="T42" fmla="*/ 0 w 104"/>
                <a:gd name="T43" fmla="*/ 0 h 104"/>
                <a:gd name="T44" fmla="*/ 0 w 104"/>
                <a:gd name="T45" fmla="*/ 0 h 104"/>
                <a:gd name="T46" fmla="*/ 0 w 104"/>
                <a:gd name="T47" fmla="*/ 0 h 104"/>
                <a:gd name="T48" fmla="*/ 0 w 104"/>
                <a:gd name="T49" fmla="*/ 0 h 104"/>
                <a:gd name="T50" fmla="*/ 0 w 104"/>
                <a:gd name="T51" fmla="*/ 0 h 104"/>
                <a:gd name="T52" fmla="*/ 0 w 104"/>
                <a:gd name="T53" fmla="*/ 0 h 104"/>
                <a:gd name="T54" fmla="*/ 0 w 104"/>
                <a:gd name="T55" fmla="*/ 0 h 104"/>
                <a:gd name="T56" fmla="*/ 0 w 104"/>
                <a:gd name="T57" fmla="*/ 0 h 104"/>
                <a:gd name="T58" fmla="*/ 0 w 104"/>
                <a:gd name="T59" fmla="*/ 0 h 104"/>
                <a:gd name="T60" fmla="*/ 0 w 104"/>
                <a:gd name="T61" fmla="*/ 0 h 104"/>
                <a:gd name="T62" fmla="*/ 0 w 104"/>
                <a:gd name="T63" fmla="*/ 0 h 104"/>
                <a:gd name="T64" fmla="*/ 0 w 104"/>
                <a:gd name="T65" fmla="*/ 0 h 1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4"/>
                <a:gd name="T100" fmla="*/ 0 h 104"/>
                <a:gd name="T101" fmla="*/ 104 w 104"/>
                <a:gd name="T102" fmla="*/ 104 h 1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4" h="104">
                  <a:moveTo>
                    <a:pt x="52" y="104"/>
                  </a:moveTo>
                  <a:lnTo>
                    <a:pt x="62" y="103"/>
                  </a:lnTo>
                  <a:lnTo>
                    <a:pt x="73" y="100"/>
                  </a:lnTo>
                  <a:lnTo>
                    <a:pt x="81" y="95"/>
                  </a:lnTo>
                  <a:lnTo>
                    <a:pt x="89" y="89"/>
                  </a:lnTo>
                  <a:lnTo>
                    <a:pt x="95" y="81"/>
                  </a:lnTo>
                  <a:lnTo>
                    <a:pt x="100" y="72"/>
                  </a:lnTo>
                  <a:lnTo>
                    <a:pt x="103" y="62"/>
                  </a:lnTo>
                  <a:lnTo>
                    <a:pt x="104" y="52"/>
                  </a:lnTo>
                  <a:lnTo>
                    <a:pt x="103" y="41"/>
                  </a:lnTo>
                  <a:lnTo>
                    <a:pt x="100" y="31"/>
                  </a:lnTo>
                  <a:lnTo>
                    <a:pt x="95" y="22"/>
                  </a:lnTo>
                  <a:lnTo>
                    <a:pt x="89" y="15"/>
                  </a:lnTo>
                  <a:lnTo>
                    <a:pt x="81" y="8"/>
                  </a:lnTo>
                  <a:lnTo>
                    <a:pt x="73" y="4"/>
                  </a:lnTo>
                  <a:lnTo>
                    <a:pt x="62" y="1"/>
                  </a:lnTo>
                  <a:lnTo>
                    <a:pt x="52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6" y="15"/>
                  </a:lnTo>
                  <a:lnTo>
                    <a:pt x="9" y="22"/>
                  </a:lnTo>
                  <a:lnTo>
                    <a:pt x="4" y="31"/>
                  </a:lnTo>
                  <a:lnTo>
                    <a:pt x="1" y="41"/>
                  </a:lnTo>
                  <a:lnTo>
                    <a:pt x="0" y="52"/>
                  </a:lnTo>
                  <a:lnTo>
                    <a:pt x="1" y="62"/>
                  </a:lnTo>
                  <a:lnTo>
                    <a:pt x="4" y="72"/>
                  </a:lnTo>
                  <a:lnTo>
                    <a:pt x="9" y="81"/>
                  </a:lnTo>
                  <a:lnTo>
                    <a:pt x="16" y="89"/>
                  </a:lnTo>
                  <a:lnTo>
                    <a:pt x="24" y="95"/>
                  </a:lnTo>
                  <a:lnTo>
                    <a:pt x="32" y="100"/>
                  </a:lnTo>
                  <a:lnTo>
                    <a:pt x="42" y="103"/>
                  </a:lnTo>
                  <a:lnTo>
                    <a:pt x="52" y="10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18" name="Freeform 362"/>
            <p:cNvSpPr>
              <a:spLocks/>
            </p:cNvSpPr>
            <p:nvPr/>
          </p:nvSpPr>
          <p:spPr bwMode="auto">
            <a:xfrm>
              <a:off x="3990" y="3357"/>
              <a:ext cx="6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5" y="52"/>
                  </a:moveTo>
                  <a:lnTo>
                    <a:pt x="35" y="50"/>
                  </a:lnTo>
                  <a:lnTo>
                    <a:pt x="44" y="44"/>
                  </a:lnTo>
                  <a:lnTo>
                    <a:pt x="50" y="36"/>
                  </a:lnTo>
                  <a:lnTo>
                    <a:pt x="52" y="25"/>
                  </a:lnTo>
                  <a:lnTo>
                    <a:pt x="50" y="15"/>
                  </a:lnTo>
                  <a:lnTo>
                    <a:pt x="44" y="7"/>
                  </a:lnTo>
                  <a:lnTo>
                    <a:pt x="35" y="2"/>
                  </a:lnTo>
                  <a:lnTo>
                    <a:pt x="25" y="0"/>
                  </a:lnTo>
                  <a:lnTo>
                    <a:pt x="15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6"/>
                  </a:lnTo>
                  <a:lnTo>
                    <a:pt x="7" y="44"/>
                  </a:lnTo>
                  <a:lnTo>
                    <a:pt x="15" y="50"/>
                  </a:lnTo>
                  <a:lnTo>
                    <a:pt x="25" y="5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19" name="Freeform 363"/>
            <p:cNvSpPr>
              <a:spLocks/>
            </p:cNvSpPr>
            <p:nvPr/>
          </p:nvSpPr>
          <p:spPr bwMode="auto">
            <a:xfrm>
              <a:off x="4000" y="3357"/>
              <a:ext cx="5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7" y="52"/>
                  </a:moveTo>
                  <a:lnTo>
                    <a:pt x="37" y="50"/>
                  </a:lnTo>
                  <a:lnTo>
                    <a:pt x="45" y="45"/>
                  </a:lnTo>
                  <a:lnTo>
                    <a:pt x="50" y="37"/>
                  </a:lnTo>
                  <a:lnTo>
                    <a:pt x="52" y="26"/>
                  </a:lnTo>
                  <a:lnTo>
                    <a:pt x="50" y="16"/>
                  </a:lnTo>
                  <a:lnTo>
                    <a:pt x="45" y="8"/>
                  </a:lnTo>
                  <a:lnTo>
                    <a:pt x="37" y="2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8" y="45"/>
                  </a:lnTo>
                  <a:lnTo>
                    <a:pt x="17" y="50"/>
                  </a:lnTo>
                  <a:lnTo>
                    <a:pt x="27" y="5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20" name="Freeform 364"/>
            <p:cNvSpPr>
              <a:spLocks/>
            </p:cNvSpPr>
            <p:nvPr/>
          </p:nvSpPr>
          <p:spPr bwMode="auto">
            <a:xfrm>
              <a:off x="3961" y="3278"/>
              <a:ext cx="16" cy="79"/>
            </a:xfrm>
            <a:custGeom>
              <a:avLst/>
              <a:gdLst>
                <a:gd name="T0" fmla="*/ 0 w 148"/>
                <a:gd name="T1" fmla="*/ 0 h 712"/>
                <a:gd name="T2" fmla="*/ 0 w 148"/>
                <a:gd name="T3" fmla="*/ 0 h 712"/>
                <a:gd name="T4" fmla="*/ 0 w 148"/>
                <a:gd name="T5" fmla="*/ 0 h 712"/>
                <a:gd name="T6" fmla="*/ 0 w 148"/>
                <a:gd name="T7" fmla="*/ 0 h 712"/>
                <a:gd name="T8" fmla="*/ 0 w 148"/>
                <a:gd name="T9" fmla="*/ 0 h 712"/>
                <a:gd name="T10" fmla="*/ 0 w 148"/>
                <a:gd name="T11" fmla="*/ 0 h 712"/>
                <a:gd name="T12" fmla="*/ 0 w 148"/>
                <a:gd name="T13" fmla="*/ 0 h 712"/>
                <a:gd name="T14" fmla="*/ 0 w 148"/>
                <a:gd name="T15" fmla="*/ 0 h 712"/>
                <a:gd name="T16" fmla="*/ 0 w 148"/>
                <a:gd name="T17" fmla="*/ 0 h 712"/>
                <a:gd name="T18" fmla="*/ 0 w 148"/>
                <a:gd name="T19" fmla="*/ 0 h 712"/>
                <a:gd name="T20" fmla="*/ 0 w 148"/>
                <a:gd name="T21" fmla="*/ 0 h 712"/>
                <a:gd name="T22" fmla="*/ 0 w 148"/>
                <a:gd name="T23" fmla="*/ 0 h 712"/>
                <a:gd name="T24" fmla="*/ 0 w 148"/>
                <a:gd name="T25" fmla="*/ 0 h 712"/>
                <a:gd name="T26" fmla="*/ 0 w 148"/>
                <a:gd name="T27" fmla="*/ 0 h 712"/>
                <a:gd name="T28" fmla="*/ 0 w 148"/>
                <a:gd name="T29" fmla="*/ 0 h 712"/>
                <a:gd name="T30" fmla="*/ 0 w 148"/>
                <a:gd name="T31" fmla="*/ 0 h 712"/>
                <a:gd name="T32" fmla="*/ 0 w 148"/>
                <a:gd name="T33" fmla="*/ 0 h 712"/>
                <a:gd name="T34" fmla="*/ 0 w 148"/>
                <a:gd name="T35" fmla="*/ 0 h 712"/>
                <a:gd name="T36" fmla="*/ 0 w 148"/>
                <a:gd name="T37" fmla="*/ 0 h 712"/>
                <a:gd name="T38" fmla="*/ 0 w 148"/>
                <a:gd name="T39" fmla="*/ 0 h 712"/>
                <a:gd name="T40" fmla="*/ 0 w 148"/>
                <a:gd name="T41" fmla="*/ 0 h 712"/>
                <a:gd name="T42" fmla="*/ 0 w 148"/>
                <a:gd name="T43" fmla="*/ 0 h 712"/>
                <a:gd name="T44" fmla="*/ 0 w 148"/>
                <a:gd name="T45" fmla="*/ 0 h 712"/>
                <a:gd name="T46" fmla="*/ 0 w 148"/>
                <a:gd name="T47" fmla="*/ 0 h 712"/>
                <a:gd name="T48" fmla="*/ 0 w 148"/>
                <a:gd name="T49" fmla="*/ 0 h 712"/>
                <a:gd name="T50" fmla="*/ 0 w 148"/>
                <a:gd name="T51" fmla="*/ 0 h 71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8"/>
                <a:gd name="T79" fmla="*/ 0 h 712"/>
                <a:gd name="T80" fmla="*/ 148 w 148"/>
                <a:gd name="T81" fmla="*/ 712 h 71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8" h="712">
                  <a:moveTo>
                    <a:pt x="46" y="14"/>
                  </a:moveTo>
                  <a:lnTo>
                    <a:pt x="42" y="29"/>
                  </a:lnTo>
                  <a:lnTo>
                    <a:pt x="32" y="68"/>
                  </a:lnTo>
                  <a:lnTo>
                    <a:pt x="18" y="132"/>
                  </a:lnTo>
                  <a:lnTo>
                    <a:pt x="7" y="217"/>
                  </a:lnTo>
                  <a:lnTo>
                    <a:pt x="0" y="319"/>
                  </a:lnTo>
                  <a:lnTo>
                    <a:pt x="1" y="438"/>
                  </a:lnTo>
                  <a:lnTo>
                    <a:pt x="13" y="570"/>
                  </a:lnTo>
                  <a:lnTo>
                    <a:pt x="41" y="712"/>
                  </a:lnTo>
                  <a:lnTo>
                    <a:pt x="143" y="707"/>
                  </a:lnTo>
                  <a:lnTo>
                    <a:pt x="139" y="685"/>
                  </a:lnTo>
                  <a:lnTo>
                    <a:pt x="128" y="628"/>
                  </a:lnTo>
                  <a:lnTo>
                    <a:pt x="116" y="543"/>
                  </a:lnTo>
                  <a:lnTo>
                    <a:pt x="105" y="439"/>
                  </a:lnTo>
                  <a:lnTo>
                    <a:pt x="99" y="324"/>
                  </a:lnTo>
                  <a:lnTo>
                    <a:pt x="102" y="209"/>
                  </a:lnTo>
                  <a:lnTo>
                    <a:pt x="117" y="100"/>
                  </a:lnTo>
                  <a:lnTo>
                    <a:pt x="148" y="8"/>
                  </a:lnTo>
                  <a:lnTo>
                    <a:pt x="148" y="7"/>
                  </a:lnTo>
                  <a:lnTo>
                    <a:pt x="148" y="5"/>
                  </a:lnTo>
                  <a:lnTo>
                    <a:pt x="146" y="3"/>
                  </a:lnTo>
                  <a:lnTo>
                    <a:pt x="140" y="0"/>
                  </a:lnTo>
                  <a:lnTo>
                    <a:pt x="127" y="0"/>
                  </a:lnTo>
                  <a:lnTo>
                    <a:pt x="109" y="1"/>
                  </a:lnTo>
                  <a:lnTo>
                    <a:pt x="83" y="6"/>
                  </a:lnTo>
                  <a:lnTo>
                    <a:pt x="46" y="1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21" name="Freeform 365"/>
            <p:cNvSpPr>
              <a:spLocks/>
            </p:cNvSpPr>
            <p:nvPr/>
          </p:nvSpPr>
          <p:spPr bwMode="auto">
            <a:xfrm>
              <a:off x="4045" y="3268"/>
              <a:ext cx="23" cy="88"/>
            </a:xfrm>
            <a:custGeom>
              <a:avLst/>
              <a:gdLst>
                <a:gd name="T0" fmla="*/ 0 w 201"/>
                <a:gd name="T1" fmla="*/ 0 h 795"/>
                <a:gd name="T2" fmla="*/ 0 w 201"/>
                <a:gd name="T3" fmla="*/ 0 h 795"/>
                <a:gd name="T4" fmla="*/ 0 w 201"/>
                <a:gd name="T5" fmla="*/ 0 h 795"/>
                <a:gd name="T6" fmla="*/ 0 w 201"/>
                <a:gd name="T7" fmla="*/ 0 h 795"/>
                <a:gd name="T8" fmla="*/ 0 w 201"/>
                <a:gd name="T9" fmla="*/ 0 h 795"/>
                <a:gd name="T10" fmla="*/ 0 w 201"/>
                <a:gd name="T11" fmla="*/ 0 h 795"/>
                <a:gd name="T12" fmla="*/ 0 w 201"/>
                <a:gd name="T13" fmla="*/ 0 h 795"/>
                <a:gd name="T14" fmla="*/ 0 w 201"/>
                <a:gd name="T15" fmla="*/ 0 h 795"/>
                <a:gd name="T16" fmla="*/ 0 w 201"/>
                <a:gd name="T17" fmla="*/ 0 h 795"/>
                <a:gd name="T18" fmla="*/ 0 w 201"/>
                <a:gd name="T19" fmla="*/ 0 h 795"/>
                <a:gd name="T20" fmla="*/ 0 w 201"/>
                <a:gd name="T21" fmla="*/ 0 h 795"/>
                <a:gd name="T22" fmla="*/ 0 w 201"/>
                <a:gd name="T23" fmla="*/ 0 h 795"/>
                <a:gd name="T24" fmla="*/ 0 w 201"/>
                <a:gd name="T25" fmla="*/ 0 h 795"/>
                <a:gd name="T26" fmla="*/ 0 w 201"/>
                <a:gd name="T27" fmla="*/ 0 h 795"/>
                <a:gd name="T28" fmla="*/ 0 w 201"/>
                <a:gd name="T29" fmla="*/ 0 h 795"/>
                <a:gd name="T30" fmla="*/ 0 w 201"/>
                <a:gd name="T31" fmla="*/ 0 h 795"/>
                <a:gd name="T32" fmla="*/ 0 w 201"/>
                <a:gd name="T33" fmla="*/ 0 h 795"/>
                <a:gd name="T34" fmla="*/ 0 w 201"/>
                <a:gd name="T35" fmla="*/ 0 h 795"/>
                <a:gd name="T36" fmla="*/ 0 w 201"/>
                <a:gd name="T37" fmla="*/ 0 h 79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01"/>
                <a:gd name="T58" fmla="*/ 0 h 795"/>
                <a:gd name="T59" fmla="*/ 201 w 201"/>
                <a:gd name="T60" fmla="*/ 795 h 79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01" h="795">
                  <a:moveTo>
                    <a:pt x="201" y="5"/>
                  </a:moveTo>
                  <a:lnTo>
                    <a:pt x="196" y="10"/>
                  </a:lnTo>
                  <a:lnTo>
                    <a:pt x="183" y="31"/>
                  </a:lnTo>
                  <a:lnTo>
                    <a:pt x="165" y="73"/>
                  </a:lnTo>
                  <a:lnTo>
                    <a:pt x="148" y="140"/>
                  </a:lnTo>
                  <a:lnTo>
                    <a:pt x="134" y="240"/>
                  </a:lnTo>
                  <a:lnTo>
                    <a:pt x="127" y="379"/>
                  </a:lnTo>
                  <a:lnTo>
                    <a:pt x="131" y="561"/>
                  </a:lnTo>
                  <a:lnTo>
                    <a:pt x="150" y="795"/>
                  </a:lnTo>
                  <a:lnTo>
                    <a:pt x="37" y="795"/>
                  </a:lnTo>
                  <a:lnTo>
                    <a:pt x="33" y="771"/>
                  </a:lnTo>
                  <a:lnTo>
                    <a:pt x="24" y="707"/>
                  </a:lnTo>
                  <a:lnTo>
                    <a:pt x="13" y="611"/>
                  </a:lnTo>
                  <a:lnTo>
                    <a:pt x="3" y="493"/>
                  </a:lnTo>
                  <a:lnTo>
                    <a:pt x="0" y="363"/>
                  </a:lnTo>
                  <a:lnTo>
                    <a:pt x="7" y="231"/>
                  </a:lnTo>
                  <a:lnTo>
                    <a:pt x="28" y="107"/>
                  </a:lnTo>
                  <a:lnTo>
                    <a:pt x="66" y="0"/>
                  </a:lnTo>
                  <a:lnTo>
                    <a:pt x="201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22" name="Freeform 366"/>
            <p:cNvSpPr>
              <a:spLocks/>
            </p:cNvSpPr>
            <p:nvPr/>
          </p:nvSpPr>
          <p:spPr bwMode="auto">
            <a:xfrm>
              <a:off x="3961" y="3282"/>
              <a:ext cx="15" cy="69"/>
            </a:xfrm>
            <a:custGeom>
              <a:avLst/>
              <a:gdLst>
                <a:gd name="T0" fmla="*/ 0 w 129"/>
                <a:gd name="T1" fmla="*/ 0 h 622"/>
                <a:gd name="T2" fmla="*/ 0 w 129"/>
                <a:gd name="T3" fmla="*/ 0 h 622"/>
                <a:gd name="T4" fmla="*/ 0 w 129"/>
                <a:gd name="T5" fmla="*/ 0 h 622"/>
                <a:gd name="T6" fmla="*/ 0 w 129"/>
                <a:gd name="T7" fmla="*/ 0 h 622"/>
                <a:gd name="T8" fmla="*/ 0 w 129"/>
                <a:gd name="T9" fmla="*/ 0 h 622"/>
                <a:gd name="T10" fmla="*/ 0 w 129"/>
                <a:gd name="T11" fmla="*/ 0 h 622"/>
                <a:gd name="T12" fmla="*/ 0 w 129"/>
                <a:gd name="T13" fmla="*/ 0 h 622"/>
                <a:gd name="T14" fmla="*/ 0 w 129"/>
                <a:gd name="T15" fmla="*/ 0 h 622"/>
                <a:gd name="T16" fmla="*/ 0 w 129"/>
                <a:gd name="T17" fmla="*/ 0 h 622"/>
                <a:gd name="T18" fmla="*/ 0 w 129"/>
                <a:gd name="T19" fmla="*/ 0 h 622"/>
                <a:gd name="T20" fmla="*/ 0 w 129"/>
                <a:gd name="T21" fmla="*/ 0 h 622"/>
                <a:gd name="T22" fmla="*/ 0 w 129"/>
                <a:gd name="T23" fmla="*/ 0 h 622"/>
                <a:gd name="T24" fmla="*/ 0 w 129"/>
                <a:gd name="T25" fmla="*/ 0 h 622"/>
                <a:gd name="T26" fmla="*/ 0 w 129"/>
                <a:gd name="T27" fmla="*/ 0 h 622"/>
                <a:gd name="T28" fmla="*/ 0 w 129"/>
                <a:gd name="T29" fmla="*/ 0 h 622"/>
                <a:gd name="T30" fmla="*/ 0 w 129"/>
                <a:gd name="T31" fmla="*/ 0 h 622"/>
                <a:gd name="T32" fmla="*/ 0 w 129"/>
                <a:gd name="T33" fmla="*/ 0 h 622"/>
                <a:gd name="T34" fmla="*/ 0 w 129"/>
                <a:gd name="T35" fmla="*/ 0 h 622"/>
                <a:gd name="T36" fmla="*/ 0 w 129"/>
                <a:gd name="T37" fmla="*/ 0 h 622"/>
                <a:gd name="T38" fmla="*/ 0 w 129"/>
                <a:gd name="T39" fmla="*/ 0 h 622"/>
                <a:gd name="T40" fmla="*/ 0 w 129"/>
                <a:gd name="T41" fmla="*/ 0 h 622"/>
                <a:gd name="T42" fmla="*/ 0 w 129"/>
                <a:gd name="T43" fmla="*/ 0 h 622"/>
                <a:gd name="T44" fmla="*/ 0 w 129"/>
                <a:gd name="T45" fmla="*/ 0 h 622"/>
                <a:gd name="T46" fmla="*/ 0 w 129"/>
                <a:gd name="T47" fmla="*/ 0 h 622"/>
                <a:gd name="T48" fmla="*/ 0 w 129"/>
                <a:gd name="T49" fmla="*/ 0 h 622"/>
                <a:gd name="T50" fmla="*/ 0 w 129"/>
                <a:gd name="T51" fmla="*/ 0 h 6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9"/>
                <a:gd name="T79" fmla="*/ 0 h 622"/>
                <a:gd name="T80" fmla="*/ 129 w 129"/>
                <a:gd name="T81" fmla="*/ 622 h 62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9" h="622">
                  <a:moveTo>
                    <a:pt x="41" y="12"/>
                  </a:moveTo>
                  <a:lnTo>
                    <a:pt x="37" y="24"/>
                  </a:lnTo>
                  <a:lnTo>
                    <a:pt x="29" y="59"/>
                  </a:lnTo>
                  <a:lnTo>
                    <a:pt x="18" y="115"/>
                  </a:lnTo>
                  <a:lnTo>
                    <a:pt x="6" y="189"/>
                  </a:lnTo>
                  <a:lnTo>
                    <a:pt x="0" y="279"/>
                  </a:lnTo>
                  <a:lnTo>
                    <a:pt x="1" y="382"/>
                  </a:lnTo>
                  <a:lnTo>
                    <a:pt x="11" y="497"/>
                  </a:lnTo>
                  <a:lnTo>
                    <a:pt x="36" y="622"/>
                  </a:lnTo>
                  <a:lnTo>
                    <a:pt x="124" y="617"/>
                  </a:lnTo>
                  <a:lnTo>
                    <a:pt x="120" y="598"/>
                  </a:lnTo>
                  <a:lnTo>
                    <a:pt x="112" y="548"/>
                  </a:lnTo>
                  <a:lnTo>
                    <a:pt x="101" y="473"/>
                  </a:lnTo>
                  <a:lnTo>
                    <a:pt x="92" y="382"/>
                  </a:lnTo>
                  <a:lnTo>
                    <a:pt x="87" y="282"/>
                  </a:lnTo>
                  <a:lnTo>
                    <a:pt x="89" y="182"/>
                  </a:lnTo>
                  <a:lnTo>
                    <a:pt x="102" y="87"/>
                  </a:lnTo>
                  <a:lnTo>
                    <a:pt x="129" y="7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7" y="2"/>
                  </a:lnTo>
                  <a:lnTo>
                    <a:pt x="122" y="0"/>
                  </a:lnTo>
                  <a:lnTo>
                    <a:pt x="112" y="0"/>
                  </a:lnTo>
                  <a:lnTo>
                    <a:pt x="96" y="1"/>
                  </a:lnTo>
                  <a:lnTo>
                    <a:pt x="72" y="5"/>
                  </a:lnTo>
                  <a:lnTo>
                    <a:pt x="41" y="1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23" name="Freeform 367"/>
            <p:cNvSpPr>
              <a:spLocks/>
            </p:cNvSpPr>
            <p:nvPr/>
          </p:nvSpPr>
          <p:spPr bwMode="auto">
            <a:xfrm>
              <a:off x="3962" y="3287"/>
              <a:ext cx="12" cy="59"/>
            </a:xfrm>
            <a:custGeom>
              <a:avLst/>
              <a:gdLst>
                <a:gd name="T0" fmla="*/ 0 w 110"/>
                <a:gd name="T1" fmla="*/ 0 h 531"/>
                <a:gd name="T2" fmla="*/ 0 w 110"/>
                <a:gd name="T3" fmla="*/ 0 h 531"/>
                <a:gd name="T4" fmla="*/ 0 w 110"/>
                <a:gd name="T5" fmla="*/ 0 h 531"/>
                <a:gd name="T6" fmla="*/ 0 w 110"/>
                <a:gd name="T7" fmla="*/ 0 h 531"/>
                <a:gd name="T8" fmla="*/ 0 w 110"/>
                <a:gd name="T9" fmla="*/ 0 h 531"/>
                <a:gd name="T10" fmla="*/ 0 w 110"/>
                <a:gd name="T11" fmla="*/ 0 h 531"/>
                <a:gd name="T12" fmla="*/ 0 w 110"/>
                <a:gd name="T13" fmla="*/ 0 h 531"/>
                <a:gd name="T14" fmla="*/ 0 w 110"/>
                <a:gd name="T15" fmla="*/ 0 h 531"/>
                <a:gd name="T16" fmla="*/ 0 w 110"/>
                <a:gd name="T17" fmla="*/ 0 h 531"/>
                <a:gd name="T18" fmla="*/ 0 w 110"/>
                <a:gd name="T19" fmla="*/ 0 h 531"/>
                <a:gd name="T20" fmla="*/ 0 w 110"/>
                <a:gd name="T21" fmla="*/ 0 h 531"/>
                <a:gd name="T22" fmla="*/ 0 w 110"/>
                <a:gd name="T23" fmla="*/ 0 h 531"/>
                <a:gd name="T24" fmla="*/ 0 w 110"/>
                <a:gd name="T25" fmla="*/ 0 h 531"/>
                <a:gd name="T26" fmla="*/ 0 w 110"/>
                <a:gd name="T27" fmla="*/ 0 h 531"/>
                <a:gd name="T28" fmla="*/ 0 w 110"/>
                <a:gd name="T29" fmla="*/ 0 h 531"/>
                <a:gd name="T30" fmla="*/ 0 w 110"/>
                <a:gd name="T31" fmla="*/ 0 h 531"/>
                <a:gd name="T32" fmla="*/ 0 w 110"/>
                <a:gd name="T33" fmla="*/ 0 h 531"/>
                <a:gd name="T34" fmla="*/ 0 w 110"/>
                <a:gd name="T35" fmla="*/ 0 h 531"/>
                <a:gd name="T36" fmla="*/ 0 w 110"/>
                <a:gd name="T37" fmla="*/ 0 h 531"/>
                <a:gd name="T38" fmla="*/ 0 w 110"/>
                <a:gd name="T39" fmla="*/ 0 h 531"/>
                <a:gd name="T40" fmla="*/ 0 w 110"/>
                <a:gd name="T41" fmla="*/ 0 h 531"/>
                <a:gd name="T42" fmla="*/ 0 w 110"/>
                <a:gd name="T43" fmla="*/ 0 h 531"/>
                <a:gd name="T44" fmla="*/ 0 w 110"/>
                <a:gd name="T45" fmla="*/ 0 h 531"/>
                <a:gd name="T46" fmla="*/ 0 w 110"/>
                <a:gd name="T47" fmla="*/ 0 h 531"/>
                <a:gd name="T48" fmla="*/ 0 w 110"/>
                <a:gd name="T49" fmla="*/ 0 h 531"/>
                <a:gd name="T50" fmla="*/ 0 w 110"/>
                <a:gd name="T51" fmla="*/ 0 h 5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0"/>
                <a:gd name="T79" fmla="*/ 0 h 531"/>
                <a:gd name="T80" fmla="*/ 110 w 110"/>
                <a:gd name="T81" fmla="*/ 531 h 5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0" h="531">
                  <a:moveTo>
                    <a:pt x="35" y="10"/>
                  </a:moveTo>
                  <a:lnTo>
                    <a:pt x="32" y="20"/>
                  </a:lnTo>
                  <a:lnTo>
                    <a:pt x="24" y="50"/>
                  </a:lnTo>
                  <a:lnTo>
                    <a:pt x="15" y="98"/>
                  </a:lnTo>
                  <a:lnTo>
                    <a:pt x="5" y="160"/>
                  </a:lnTo>
                  <a:lnTo>
                    <a:pt x="0" y="237"/>
                  </a:lnTo>
                  <a:lnTo>
                    <a:pt x="1" y="326"/>
                  </a:lnTo>
                  <a:lnTo>
                    <a:pt x="10" y="424"/>
                  </a:lnTo>
                  <a:lnTo>
                    <a:pt x="31" y="531"/>
                  </a:lnTo>
                  <a:lnTo>
                    <a:pt x="106" y="525"/>
                  </a:lnTo>
                  <a:lnTo>
                    <a:pt x="103" y="510"/>
                  </a:lnTo>
                  <a:lnTo>
                    <a:pt x="96" y="467"/>
                  </a:lnTo>
                  <a:lnTo>
                    <a:pt x="87" y="404"/>
                  </a:lnTo>
                  <a:lnTo>
                    <a:pt x="79" y="326"/>
                  </a:lnTo>
                  <a:lnTo>
                    <a:pt x="74" y="241"/>
                  </a:lnTo>
                  <a:lnTo>
                    <a:pt x="76" y="155"/>
                  </a:lnTo>
                  <a:lnTo>
                    <a:pt x="87" y="74"/>
                  </a:lnTo>
                  <a:lnTo>
                    <a:pt x="110" y="6"/>
                  </a:lnTo>
                  <a:lnTo>
                    <a:pt x="110" y="5"/>
                  </a:lnTo>
                  <a:lnTo>
                    <a:pt x="110" y="4"/>
                  </a:lnTo>
                  <a:lnTo>
                    <a:pt x="108" y="2"/>
                  </a:lnTo>
                  <a:lnTo>
                    <a:pt x="104" y="0"/>
                  </a:lnTo>
                  <a:lnTo>
                    <a:pt x="95" y="0"/>
                  </a:lnTo>
                  <a:lnTo>
                    <a:pt x="82" y="1"/>
                  </a:lnTo>
                  <a:lnTo>
                    <a:pt x="62" y="4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24" name="Freeform 368"/>
            <p:cNvSpPr>
              <a:spLocks/>
            </p:cNvSpPr>
            <p:nvPr/>
          </p:nvSpPr>
          <p:spPr bwMode="auto">
            <a:xfrm>
              <a:off x="3963" y="3292"/>
              <a:ext cx="10" cy="48"/>
            </a:xfrm>
            <a:custGeom>
              <a:avLst/>
              <a:gdLst>
                <a:gd name="T0" fmla="*/ 0 w 92"/>
                <a:gd name="T1" fmla="*/ 0 h 438"/>
                <a:gd name="T2" fmla="*/ 0 w 92"/>
                <a:gd name="T3" fmla="*/ 0 h 438"/>
                <a:gd name="T4" fmla="*/ 0 w 92"/>
                <a:gd name="T5" fmla="*/ 0 h 438"/>
                <a:gd name="T6" fmla="*/ 0 w 92"/>
                <a:gd name="T7" fmla="*/ 0 h 438"/>
                <a:gd name="T8" fmla="*/ 0 w 92"/>
                <a:gd name="T9" fmla="*/ 0 h 438"/>
                <a:gd name="T10" fmla="*/ 0 w 92"/>
                <a:gd name="T11" fmla="*/ 0 h 438"/>
                <a:gd name="T12" fmla="*/ 0 w 92"/>
                <a:gd name="T13" fmla="*/ 0 h 438"/>
                <a:gd name="T14" fmla="*/ 0 w 92"/>
                <a:gd name="T15" fmla="*/ 0 h 438"/>
                <a:gd name="T16" fmla="*/ 0 w 92"/>
                <a:gd name="T17" fmla="*/ 0 h 438"/>
                <a:gd name="T18" fmla="*/ 0 w 92"/>
                <a:gd name="T19" fmla="*/ 0 h 438"/>
                <a:gd name="T20" fmla="*/ 0 w 92"/>
                <a:gd name="T21" fmla="*/ 0 h 438"/>
                <a:gd name="T22" fmla="*/ 0 w 92"/>
                <a:gd name="T23" fmla="*/ 0 h 438"/>
                <a:gd name="T24" fmla="*/ 0 w 92"/>
                <a:gd name="T25" fmla="*/ 0 h 438"/>
                <a:gd name="T26" fmla="*/ 0 w 92"/>
                <a:gd name="T27" fmla="*/ 0 h 438"/>
                <a:gd name="T28" fmla="*/ 0 w 92"/>
                <a:gd name="T29" fmla="*/ 0 h 438"/>
                <a:gd name="T30" fmla="*/ 0 w 92"/>
                <a:gd name="T31" fmla="*/ 0 h 438"/>
                <a:gd name="T32" fmla="*/ 0 w 92"/>
                <a:gd name="T33" fmla="*/ 0 h 438"/>
                <a:gd name="T34" fmla="*/ 0 w 92"/>
                <a:gd name="T35" fmla="*/ 0 h 438"/>
                <a:gd name="T36" fmla="*/ 0 w 92"/>
                <a:gd name="T37" fmla="*/ 0 h 438"/>
                <a:gd name="T38" fmla="*/ 0 w 92"/>
                <a:gd name="T39" fmla="*/ 0 h 438"/>
                <a:gd name="T40" fmla="*/ 0 w 92"/>
                <a:gd name="T41" fmla="*/ 0 h 438"/>
                <a:gd name="T42" fmla="*/ 0 w 92"/>
                <a:gd name="T43" fmla="*/ 0 h 438"/>
                <a:gd name="T44" fmla="*/ 0 w 92"/>
                <a:gd name="T45" fmla="*/ 0 h 438"/>
                <a:gd name="T46" fmla="*/ 0 w 92"/>
                <a:gd name="T47" fmla="*/ 0 h 438"/>
                <a:gd name="T48" fmla="*/ 0 w 92"/>
                <a:gd name="T49" fmla="*/ 0 h 438"/>
                <a:gd name="T50" fmla="*/ 0 w 92"/>
                <a:gd name="T51" fmla="*/ 0 h 4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2"/>
                <a:gd name="T79" fmla="*/ 0 h 438"/>
                <a:gd name="T80" fmla="*/ 92 w 92"/>
                <a:gd name="T81" fmla="*/ 438 h 4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2" h="438">
                  <a:moveTo>
                    <a:pt x="29" y="8"/>
                  </a:moveTo>
                  <a:lnTo>
                    <a:pt x="26" y="16"/>
                  </a:lnTo>
                  <a:lnTo>
                    <a:pt x="20" y="42"/>
                  </a:lnTo>
                  <a:lnTo>
                    <a:pt x="12" y="81"/>
                  </a:lnTo>
                  <a:lnTo>
                    <a:pt x="4" y="133"/>
                  </a:lnTo>
                  <a:lnTo>
                    <a:pt x="0" y="196"/>
                  </a:lnTo>
                  <a:lnTo>
                    <a:pt x="0" y="270"/>
                  </a:lnTo>
                  <a:lnTo>
                    <a:pt x="9" y="351"/>
                  </a:lnTo>
                  <a:lnTo>
                    <a:pt x="25" y="438"/>
                  </a:lnTo>
                  <a:lnTo>
                    <a:pt x="88" y="435"/>
                  </a:lnTo>
                  <a:lnTo>
                    <a:pt x="85" y="422"/>
                  </a:lnTo>
                  <a:lnTo>
                    <a:pt x="79" y="386"/>
                  </a:lnTo>
                  <a:lnTo>
                    <a:pt x="72" y="334"/>
                  </a:lnTo>
                  <a:lnTo>
                    <a:pt x="65" y="270"/>
                  </a:lnTo>
                  <a:lnTo>
                    <a:pt x="61" y="199"/>
                  </a:lnTo>
                  <a:lnTo>
                    <a:pt x="63" y="129"/>
                  </a:lnTo>
                  <a:lnTo>
                    <a:pt x="73" y="61"/>
                  </a:lnTo>
                  <a:lnTo>
                    <a:pt x="92" y="5"/>
                  </a:lnTo>
                  <a:lnTo>
                    <a:pt x="92" y="4"/>
                  </a:lnTo>
                  <a:lnTo>
                    <a:pt x="92" y="3"/>
                  </a:lnTo>
                  <a:lnTo>
                    <a:pt x="90" y="1"/>
                  </a:lnTo>
                  <a:lnTo>
                    <a:pt x="87" y="0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51" y="3"/>
                  </a:lnTo>
                  <a:lnTo>
                    <a:pt x="29" y="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25" name="Freeform 369"/>
            <p:cNvSpPr>
              <a:spLocks/>
            </p:cNvSpPr>
            <p:nvPr/>
          </p:nvSpPr>
          <p:spPr bwMode="auto">
            <a:xfrm>
              <a:off x="3963" y="3296"/>
              <a:ext cx="8" cy="39"/>
            </a:xfrm>
            <a:custGeom>
              <a:avLst/>
              <a:gdLst>
                <a:gd name="T0" fmla="*/ 0 w 73"/>
                <a:gd name="T1" fmla="*/ 0 h 347"/>
                <a:gd name="T2" fmla="*/ 0 w 73"/>
                <a:gd name="T3" fmla="*/ 0 h 347"/>
                <a:gd name="T4" fmla="*/ 0 w 73"/>
                <a:gd name="T5" fmla="*/ 0 h 347"/>
                <a:gd name="T6" fmla="*/ 0 w 73"/>
                <a:gd name="T7" fmla="*/ 0 h 347"/>
                <a:gd name="T8" fmla="*/ 0 w 73"/>
                <a:gd name="T9" fmla="*/ 0 h 347"/>
                <a:gd name="T10" fmla="*/ 0 w 73"/>
                <a:gd name="T11" fmla="*/ 0 h 347"/>
                <a:gd name="T12" fmla="*/ 0 w 73"/>
                <a:gd name="T13" fmla="*/ 0 h 347"/>
                <a:gd name="T14" fmla="*/ 0 w 73"/>
                <a:gd name="T15" fmla="*/ 0 h 347"/>
                <a:gd name="T16" fmla="*/ 0 w 73"/>
                <a:gd name="T17" fmla="*/ 0 h 347"/>
                <a:gd name="T18" fmla="*/ 0 w 73"/>
                <a:gd name="T19" fmla="*/ 0 h 347"/>
                <a:gd name="T20" fmla="*/ 0 w 73"/>
                <a:gd name="T21" fmla="*/ 0 h 347"/>
                <a:gd name="T22" fmla="*/ 0 w 73"/>
                <a:gd name="T23" fmla="*/ 0 h 347"/>
                <a:gd name="T24" fmla="*/ 0 w 73"/>
                <a:gd name="T25" fmla="*/ 0 h 347"/>
                <a:gd name="T26" fmla="*/ 0 w 73"/>
                <a:gd name="T27" fmla="*/ 0 h 347"/>
                <a:gd name="T28" fmla="*/ 0 w 73"/>
                <a:gd name="T29" fmla="*/ 0 h 347"/>
                <a:gd name="T30" fmla="*/ 0 w 73"/>
                <a:gd name="T31" fmla="*/ 0 h 347"/>
                <a:gd name="T32" fmla="*/ 0 w 73"/>
                <a:gd name="T33" fmla="*/ 0 h 347"/>
                <a:gd name="T34" fmla="*/ 0 w 73"/>
                <a:gd name="T35" fmla="*/ 0 h 347"/>
                <a:gd name="T36" fmla="*/ 0 w 73"/>
                <a:gd name="T37" fmla="*/ 0 h 347"/>
                <a:gd name="T38" fmla="*/ 0 w 73"/>
                <a:gd name="T39" fmla="*/ 0 h 347"/>
                <a:gd name="T40" fmla="*/ 0 w 73"/>
                <a:gd name="T41" fmla="*/ 0 h 347"/>
                <a:gd name="T42" fmla="*/ 0 w 73"/>
                <a:gd name="T43" fmla="*/ 0 h 347"/>
                <a:gd name="T44" fmla="*/ 0 w 73"/>
                <a:gd name="T45" fmla="*/ 0 h 347"/>
                <a:gd name="T46" fmla="*/ 0 w 73"/>
                <a:gd name="T47" fmla="*/ 0 h 347"/>
                <a:gd name="T48" fmla="*/ 0 w 73"/>
                <a:gd name="T49" fmla="*/ 0 h 347"/>
                <a:gd name="T50" fmla="*/ 0 w 73"/>
                <a:gd name="T51" fmla="*/ 0 h 34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3"/>
                <a:gd name="T79" fmla="*/ 0 h 347"/>
                <a:gd name="T80" fmla="*/ 73 w 73"/>
                <a:gd name="T81" fmla="*/ 347 h 34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3" h="347">
                  <a:moveTo>
                    <a:pt x="23" y="7"/>
                  </a:moveTo>
                  <a:lnTo>
                    <a:pt x="21" y="14"/>
                  </a:lnTo>
                  <a:lnTo>
                    <a:pt x="16" y="33"/>
                  </a:lnTo>
                  <a:lnTo>
                    <a:pt x="10" y="64"/>
                  </a:lnTo>
                  <a:lnTo>
                    <a:pt x="4" y="105"/>
                  </a:lnTo>
                  <a:lnTo>
                    <a:pt x="0" y="155"/>
                  </a:lnTo>
                  <a:lnTo>
                    <a:pt x="0" y="213"/>
                  </a:lnTo>
                  <a:lnTo>
                    <a:pt x="7" y="278"/>
                  </a:lnTo>
                  <a:lnTo>
                    <a:pt x="20" y="347"/>
                  </a:lnTo>
                  <a:lnTo>
                    <a:pt x="70" y="344"/>
                  </a:lnTo>
                  <a:lnTo>
                    <a:pt x="68" y="334"/>
                  </a:lnTo>
                  <a:lnTo>
                    <a:pt x="63" y="305"/>
                  </a:lnTo>
                  <a:lnTo>
                    <a:pt x="56" y="265"/>
                  </a:lnTo>
                  <a:lnTo>
                    <a:pt x="51" y="213"/>
                  </a:lnTo>
                  <a:lnTo>
                    <a:pt x="48" y="158"/>
                  </a:lnTo>
                  <a:lnTo>
                    <a:pt x="50" y="101"/>
                  </a:lnTo>
                  <a:lnTo>
                    <a:pt x="57" y="49"/>
                  </a:lnTo>
                  <a:lnTo>
                    <a:pt x="73" y="4"/>
                  </a:lnTo>
                  <a:lnTo>
                    <a:pt x="73" y="2"/>
                  </a:lnTo>
                  <a:lnTo>
                    <a:pt x="72" y="1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53" y="1"/>
                  </a:lnTo>
                  <a:lnTo>
                    <a:pt x="41" y="3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26" name="Freeform 370"/>
            <p:cNvSpPr>
              <a:spLocks/>
            </p:cNvSpPr>
            <p:nvPr/>
          </p:nvSpPr>
          <p:spPr bwMode="auto">
            <a:xfrm>
              <a:off x="3964" y="3301"/>
              <a:ext cx="6" cy="28"/>
            </a:xfrm>
            <a:custGeom>
              <a:avLst/>
              <a:gdLst>
                <a:gd name="T0" fmla="*/ 0 w 52"/>
                <a:gd name="T1" fmla="*/ 0 h 256"/>
                <a:gd name="T2" fmla="*/ 0 w 52"/>
                <a:gd name="T3" fmla="*/ 0 h 256"/>
                <a:gd name="T4" fmla="*/ 0 w 52"/>
                <a:gd name="T5" fmla="*/ 0 h 256"/>
                <a:gd name="T6" fmla="*/ 0 w 52"/>
                <a:gd name="T7" fmla="*/ 0 h 256"/>
                <a:gd name="T8" fmla="*/ 0 w 52"/>
                <a:gd name="T9" fmla="*/ 0 h 256"/>
                <a:gd name="T10" fmla="*/ 0 w 52"/>
                <a:gd name="T11" fmla="*/ 0 h 256"/>
                <a:gd name="T12" fmla="*/ 0 w 52"/>
                <a:gd name="T13" fmla="*/ 0 h 256"/>
                <a:gd name="T14" fmla="*/ 0 w 52"/>
                <a:gd name="T15" fmla="*/ 0 h 256"/>
                <a:gd name="T16" fmla="*/ 0 w 52"/>
                <a:gd name="T17" fmla="*/ 0 h 256"/>
                <a:gd name="T18" fmla="*/ 0 w 52"/>
                <a:gd name="T19" fmla="*/ 0 h 256"/>
                <a:gd name="T20" fmla="*/ 0 w 52"/>
                <a:gd name="T21" fmla="*/ 0 h 256"/>
                <a:gd name="T22" fmla="*/ 0 w 52"/>
                <a:gd name="T23" fmla="*/ 0 h 256"/>
                <a:gd name="T24" fmla="*/ 0 w 52"/>
                <a:gd name="T25" fmla="*/ 0 h 256"/>
                <a:gd name="T26" fmla="*/ 0 w 52"/>
                <a:gd name="T27" fmla="*/ 0 h 256"/>
                <a:gd name="T28" fmla="*/ 0 w 52"/>
                <a:gd name="T29" fmla="*/ 0 h 256"/>
                <a:gd name="T30" fmla="*/ 0 w 52"/>
                <a:gd name="T31" fmla="*/ 0 h 256"/>
                <a:gd name="T32" fmla="*/ 0 w 52"/>
                <a:gd name="T33" fmla="*/ 0 h 256"/>
                <a:gd name="T34" fmla="*/ 0 w 52"/>
                <a:gd name="T35" fmla="*/ 0 h 256"/>
                <a:gd name="T36" fmla="*/ 0 w 52"/>
                <a:gd name="T37" fmla="*/ 0 h 256"/>
                <a:gd name="T38" fmla="*/ 0 w 52"/>
                <a:gd name="T39" fmla="*/ 0 h 256"/>
                <a:gd name="T40" fmla="*/ 0 w 52"/>
                <a:gd name="T41" fmla="*/ 0 h 256"/>
                <a:gd name="T42" fmla="*/ 0 w 52"/>
                <a:gd name="T43" fmla="*/ 0 h 256"/>
                <a:gd name="T44" fmla="*/ 0 w 52"/>
                <a:gd name="T45" fmla="*/ 0 h 256"/>
                <a:gd name="T46" fmla="*/ 0 w 52"/>
                <a:gd name="T47" fmla="*/ 0 h 256"/>
                <a:gd name="T48" fmla="*/ 0 w 52"/>
                <a:gd name="T49" fmla="*/ 0 h 256"/>
                <a:gd name="T50" fmla="*/ 0 w 52"/>
                <a:gd name="T51" fmla="*/ 0 h 2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2"/>
                <a:gd name="T79" fmla="*/ 0 h 256"/>
                <a:gd name="T80" fmla="*/ 52 w 52"/>
                <a:gd name="T81" fmla="*/ 256 h 2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2" h="256">
                  <a:moveTo>
                    <a:pt x="16" y="5"/>
                  </a:moveTo>
                  <a:lnTo>
                    <a:pt x="15" y="10"/>
                  </a:lnTo>
                  <a:lnTo>
                    <a:pt x="11" y="24"/>
                  </a:lnTo>
                  <a:lnTo>
                    <a:pt x="6" y="47"/>
                  </a:lnTo>
                  <a:lnTo>
                    <a:pt x="2" y="77"/>
                  </a:lnTo>
                  <a:lnTo>
                    <a:pt x="0" y="115"/>
                  </a:lnTo>
                  <a:lnTo>
                    <a:pt x="0" y="157"/>
                  </a:lnTo>
                  <a:lnTo>
                    <a:pt x="4" y="205"/>
                  </a:lnTo>
                  <a:lnTo>
                    <a:pt x="14" y="256"/>
                  </a:lnTo>
                  <a:lnTo>
                    <a:pt x="50" y="254"/>
                  </a:lnTo>
                  <a:lnTo>
                    <a:pt x="49" y="247"/>
                  </a:lnTo>
                  <a:lnTo>
                    <a:pt x="45" y="226"/>
                  </a:lnTo>
                  <a:lnTo>
                    <a:pt x="41" y="195"/>
                  </a:lnTo>
                  <a:lnTo>
                    <a:pt x="37" y="157"/>
                  </a:lnTo>
                  <a:lnTo>
                    <a:pt x="35" y="116"/>
                  </a:lnTo>
                  <a:lnTo>
                    <a:pt x="36" y="74"/>
                  </a:lnTo>
                  <a:lnTo>
                    <a:pt x="41" y="3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39" y="0"/>
                  </a:lnTo>
                  <a:lnTo>
                    <a:pt x="29" y="2"/>
                  </a:lnTo>
                  <a:lnTo>
                    <a:pt x="16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27" name="Freeform 371"/>
            <p:cNvSpPr>
              <a:spLocks/>
            </p:cNvSpPr>
            <p:nvPr/>
          </p:nvSpPr>
          <p:spPr bwMode="auto">
            <a:xfrm>
              <a:off x="4046" y="3273"/>
              <a:ext cx="20" cy="77"/>
            </a:xfrm>
            <a:custGeom>
              <a:avLst/>
              <a:gdLst>
                <a:gd name="T0" fmla="*/ 0 w 176"/>
                <a:gd name="T1" fmla="*/ 0 h 693"/>
                <a:gd name="T2" fmla="*/ 0 w 176"/>
                <a:gd name="T3" fmla="*/ 0 h 693"/>
                <a:gd name="T4" fmla="*/ 0 w 176"/>
                <a:gd name="T5" fmla="*/ 0 h 693"/>
                <a:gd name="T6" fmla="*/ 0 w 176"/>
                <a:gd name="T7" fmla="*/ 0 h 693"/>
                <a:gd name="T8" fmla="*/ 0 w 176"/>
                <a:gd name="T9" fmla="*/ 0 h 693"/>
                <a:gd name="T10" fmla="*/ 0 w 176"/>
                <a:gd name="T11" fmla="*/ 0 h 693"/>
                <a:gd name="T12" fmla="*/ 0 w 176"/>
                <a:gd name="T13" fmla="*/ 0 h 693"/>
                <a:gd name="T14" fmla="*/ 0 w 176"/>
                <a:gd name="T15" fmla="*/ 0 h 693"/>
                <a:gd name="T16" fmla="*/ 0 w 176"/>
                <a:gd name="T17" fmla="*/ 0 h 693"/>
                <a:gd name="T18" fmla="*/ 0 w 176"/>
                <a:gd name="T19" fmla="*/ 0 h 693"/>
                <a:gd name="T20" fmla="*/ 0 w 176"/>
                <a:gd name="T21" fmla="*/ 0 h 693"/>
                <a:gd name="T22" fmla="*/ 0 w 176"/>
                <a:gd name="T23" fmla="*/ 0 h 693"/>
                <a:gd name="T24" fmla="*/ 0 w 176"/>
                <a:gd name="T25" fmla="*/ 0 h 693"/>
                <a:gd name="T26" fmla="*/ 0 w 176"/>
                <a:gd name="T27" fmla="*/ 0 h 693"/>
                <a:gd name="T28" fmla="*/ 0 w 176"/>
                <a:gd name="T29" fmla="*/ 0 h 693"/>
                <a:gd name="T30" fmla="*/ 0 w 176"/>
                <a:gd name="T31" fmla="*/ 0 h 693"/>
                <a:gd name="T32" fmla="*/ 0 w 176"/>
                <a:gd name="T33" fmla="*/ 0 h 693"/>
                <a:gd name="T34" fmla="*/ 0 w 176"/>
                <a:gd name="T35" fmla="*/ 0 h 693"/>
                <a:gd name="T36" fmla="*/ 0 w 176"/>
                <a:gd name="T37" fmla="*/ 0 h 6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6"/>
                <a:gd name="T58" fmla="*/ 0 h 693"/>
                <a:gd name="T59" fmla="*/ 176 w 176"/>
                <a:gd name="T60" fmla="*/ 693 h 6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6" h="693">
                  <a:moveTo>
                    <a:pt x="176" y="5"/>
                  </a:moveTo>
                  <a:lnTo>
                    <a:pt x="172" y="10"/>
                  </a:lnTo>
                  <a:lnTo>
                    <a:pt x="159" y="28"/>
                  </a:lnTo>
                  <a:lnTo>
                    <a:pt x="144" y="63"/>
                  </a:lnTo>
                  <a:lnTo>
                    <a:pt x="129" y="123"/>
                  </a:lnTo>
                  <a:lnTo>
                    <a:pt x="117" y="210"/>
                  </a:lnTo>
                  <a:lnTo>
                    <a:pt x="110" y="331"/>
                  </a:lnTo>
                  <a:lnTo>
                    <a:pt x="115" y="490"/>
                  </a:lnTo>
                  <a:lnTo>
                    <a:pt x="131" y="693"/>
                  </a:lnTo>
                  <a:lnTo>
                    <a:pt x="32" y="693"/>
                  </a:lnTo>
                  <a:lnTo>
                    <a:pt x="29" y="673"/>
                  </a:lnTo>
                  <a:lnTo>
                    <a:pt x="20" y="617"/>
                  </a:lnTo>
                  <a:lnTo>
                    <a:pt x="11" y="533"/>
                  </a:lnTo>
                  <a:lnTo>
                    <a:pt x="3" y="430"/>
                  </a:lnTo>
                  <a:lnTo>
                    <a:pt x="0" y="317"/>
                  </a:lnTo>
                  <a:lnTo>
                    <a:pt x="6" y="202"/>
                  </a:lnTo>
                  <a:lnTo>
                    <a:pt x="23" y="93"/>
                  </a:lnTo>
                  <a:lnTo>
                    <a:pt x="57" y="0"/>
                  </a:lnTo>
                  <a:lnTo>
                    <a:pt x="176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28" name="Freeform 372"/>
            <p:cNvSpPr>
              <a:spLocks/>
            </p:cNvSpPr>
            <p:nvPr/>
          </p:nvSpPr>
          <p:spPr bwMode="auto">
            <a:xfrm>
              <a:off x="4047" y="3279"/>
              <a:ext cx="16" cy="65"/>
            </a:xfrm>
            <a:custGeom>
              <a:avLst/>
              <a:gdLst>
                <a:gd name="T0" fmla="*/ 0 w 149"/>
                <a:gd name="T1" fmla="*/ 0 h 592"/>
                <a:gd name="T2" fmla="*/ 0 w 149"/>
                <a:gd name="T3" fmla="*/ 0 h 592"/>
                <a:gd name="T4" fmla="*/ 0 w 149"/>
                <a:gd name="T5" fmla="*/ 0 h 592"/>
                <a:gd name="T6" fmla="*/ 0 w 149"/>
                <a:gd name="T7" fmla="*/ 0 h 592"/>
                <a:gd name="T8" fmla="*/ 0 w 149"/>
                <a:gd name="T9" fmla="*/ 0 h 592"/>
                <a:gd name="T10" fmla="*/ 0 w 149"/>
                <a:gd name="T11" fmla="*/ 0 h 592"/>
                <a:gd name="T12" fmla="*/ 0 w 149"/>
                <a:gd name="T13" fmla="*/ 0 h 592"/>
                <a:gd name="T14" fmla="*/ 0 w 149"/>
                <a:gd name="T15" fmla="*/ 0 h 592"/>
                <a:gd name="T16" fmla="*/ 0 w 149"/>
                <a:gd name="T17" fmla="*/ 0 h 592"/>
                <a:gd name="T18" fmla="*/ 0 w 149"/>
                <a:gd name="T19" fmla="*/ 0 h 592"/>
                <a:gd name="T20" fmla="*/ 0 w 149"/>
                <a:gd name="T21" fmla="*/ 0 h 592"/>
                <a:gd name="T22" fmla="*/ 0 w 149"/>
                <a:gd name="T23" fmla="*/ 0 h 592"/>
                <a:gd name="T24" fmla="*/ 0 w 149"/>
                <a:gd name="T25" fmla="*/ 0 h 592"/>
                <a:gd name="T26" fmla="*/ 0 w 149"/>
                <a:gd name="T27" fmla="*/ 0 h 592"/>
                <a:gd name="T28" fmla="*/ 0 w 149"/>
                <a:gd name="T29" fmla="*/ 0 h 592"/>
                <a:gd name="T30" fmla="*/ 0 w 149"/>
                <a:gd name="T31" fmla="*/ 0 h 592"/>
                <a:gd name="T32" fmla="*/ 0 w 149"/>
                <a:gd name="T33" fmla="*/ 0 h 592"/>
                <a:gd name="T34" fmla="*/ 0 w 149"/>
                <a:gd name="T35" fmla="*/ 0 h 592"/>
                <a:gd name="T36" fmla="*/ 0 w 149"/>
                <a:gd name="T37" fmla="*/ 0 h 5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9"/>
                <a:gd name="T58" fmla="*/ 0 h 592"/>
                <a:gd name="T59" fmla="*/ 149 w 149"/>
                <a:gd name="T60" fmla="*/ 592 h 59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9" h="592">
                  <a:moveTo>
                    <a:pt x="149" y="4"/>
                  </a:moveTo>
                  <a:lnTo>
                    <a:pt x="145" y="8"/>
                  </a:lnTo>
                  <a:lnTo>
                    <a:pt x="136" y="24"/>
                  </a:lnTo>
                  <a:lnTo>
                    <a:pt x="123" y="54"/>
                  </a:lnTo>
                  <a:lnTo>
                    <a:pt x="110" y="104"/>
                  </a:lnTo>
                  <a:lnTo>
                    <a:pt x="99" y="179"/>
                  </a:lnTo>
                  <a:lnTo>
                    <a:pt x="94" y="282"/>
                  </a:lnTo>
                  <a:lnTo>
                    <a:pt x="97" y="418"/>
                  </a:lnTo>
                  <a:lnTo>
                    <a:pt x="112" y="592"/>
                  </a:lnTo>
                  <a:lnTo>
                    <a:pt x="27" y="592"/>
                  </a:lnTo>
                  <a:lnTo>
                    <a:pt x="24" y="575"/>
                  </a:lnTo>
                  <a:lnTo>
                    <a:pt x="17" y="527"/>
                  </a:lnTo>
                  <a:lnTo>
                    <a:pt x="9" y="455"/>
                  </a:lnTo>
                  <a:lnTo>
                    <a:pt x="2" y="367"/>
                  </a:lnTo>
                  <a:lnTo>
                    <a:pt x="0" y="271"/>
                  </a:lnTo>
                  <a:lnTo>
                    <a:pt x="5" y="173"/>
                  </a:lnTo>
                  <a:lnTo>
                    <a:pt x="20" y="80"/>
                  </a:lnTo>
                  <a:lnTo>
                    <a:pt x="48" y="0"/>
                  </a:lnTo>
                  <a:lnTo>
                    <a:pt x="149" y="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29" name="Freeform 373"/>
            <p:cNvSpPr>
              <a:spLocks/>
            </p:cNvSpPr>
            <p:nvPr/>
          </p:nvSpPr>
          <p:spPr bwMode="auto">
            <a:xfrm>
              <a:off x="4048" y="3284"/>
              <a:ext cx="13" cy="54"/>
            </a:xfrm>
            <a:custGeom>
              <a:avLst/>
              <a:gdLst>
                <a:gd name="T0" fmla="*/ 0 w 124"/>
                <a:gd name="T1" fmla="*/ 0 h 490"/>
                <a:gd name="T2" fmla="*/ 0 w 124"/>
                <a:gd name="T3" fmla="*/ 0 h 490"/>
                <a:gd name="T4" fmla="*/ 0 w 124"/>
                <a:gd name="T5" fmla="*/ 0 h 490"/>
                <a:gd name="T6" fmla="*/ 0 w 124"/>
                <a:gd name="T7" fmla="*/ 0 h 490"/>
                <a:gd name="T8" fmla="*/ 0 w 124"/>
                <a:gd name="T9" fmla="*/ 0 h 490"/>
                <a:gd name="T10" fmla="*/ 0 w 124"/>
                <a:gd name="T11" fmla="*/ 0 h 490"/>
                <a:gd name="T12" fmla="*/ 0 w 124"/>
                <a:gd name="T13" fmla="*/ 0 h 490"/>
                <a:gd name="T14" fmla="*/ 0 w 124"/>
                <a:gd name="T15" fmla="*/ 0 h 490"/>
                <a:gd name="T16" fmla="*/ 0 w 124"/>
                <a:gd name="T17" fmla="*/ 0 h 490"/>
                <a:gd name="T18" fmla="*/ 0 w 124"/>
                <a:gd name="T19" fmla="*/ 0 h 490"/>
                <a:gd name="T20" fmla="*/ 0 w 124"/>
                <a:gd name="T21" fmla="*/ 0 h 490"/>
                <a:gd name="T22" fmla="*/ 0 w 124"/>
                <a:gd name="T23" fmla="*/ 0 h 490"/>
                <a:gd name="T24" fmla="*/ 0 w 124"/>
                <a:gd name="T25" fmla="*/ 0 h 490"/>
                <a:gd name="T26" fmla="*/ 0 w 124"/>
                <a:gd name="T27" fmla="*/ 0 h 490"/>
                <a:gd name="T28" fmla="*/ 0 w 124"/>
                <a:gd name="T29" fmla="*/ 0 h 490"/>
                <a:gd name="T30" fmla="*/ 0 w 124"/>
                <a:gd name="T31" fmla="*/ 0 h 490"/>
                <a:gd name="T32" fmla="*/ 0 w 124"/>
                <a:gd name="T33" fmla="*/ 0 h 490"/>
                <a:gd name="T34" fmla="*/ 0 w 124"/>
                <a:gd name="T35" fmla="*/ 0 h 490"/>
                <a:gd name="T36" fmla="*/ 0 w 124"/>
                <a:gd name="T37" fmla="*/ 0 h 4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4"/>
                <a:gd name="T58" fmla="*/ 0 h 490"/>
                <a:gd name="T59" fmla="*/ 124 w 124"/>
                <a:gd name="T60" fmla="*/ 490 h 49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4" h="490">
                  <a:moveTo>
                    <a:pt x="124" y="4"/>
                  </a:moveTo>
                  <a:lnTo>
                    <a:pt x="121" y="7"/>
                  </a:lnTo>
                  <a:lnTo>
                    <a:pt x="113" y="21"/>
                  </a:lnTo>
                  <a:lnTo>
                    <a:pt x="103" y="45"/>
                  </a:lnTo>
                  <a:lnTo>
                    <a:pt x="91" y="87"/>
                  </a:lnTo>
                  <a:lnTo>
                    <a:pt x="83" y="148"/>
                  </a:lnTo>
                  <a:lnTo>
                    <a:pt x="79" y="234"/>
                  </a:lnTo>
                  <a:lnTo>
                    <a:pt x="81" y="347"/>
                  </a:lnTo>
                  <a:lnTo>
                    <a:pt x="93" y="490"/>
                  </a:lnTo>
                  <a:lnTo>
                    <a:pt x="23" y="490"/>
                  </a:lnTo>
                  <a:lnTo>
                    <a:pt x="21" y="476"/>
                  </a:lnTo>
                  <a:lnTo>
                    <a:pt x="15" y="436"/>
                  </a:lnTo>
                  <a:lnTo>
                    <a:pt x="8" y="377"/>
                  </a:lnTo>
                  <a:lnTo>
                    <a:pt x="2" y="304"/>
                  </a:lnTo>
                  <a:lnTo>
                    <a:pt x="0" y="224"/>
                  </a:lnTo>
                  <a:lnTo>
                    <a:pt x="4" y="143"/>
                  </a:lnTo>
                  <a:lnTo>
                    <a:pt x="17" y="67"/>
                  </a:lnTo>
                  <a:lnTo>
                    <a:pt x="40" y="0"/>
                  </a:lnTo>
                  <a:lnTo>
                    <a:pt x="124" y="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30" name="Freeform 374"/>
            <p:cNvSpPr>
              <a:spLocks/>
            </p:cNvSpPr>
            <p:nvPr/>
          </p:nvSpPr>
          <p:spPr bwMode="auto">
            <a:xfrm>
              <a:off x="4048" y="3289"/>
              <a:ext cx="11" cy="43"/>
            </a:xfrm>
            <a:custGeom>
              <a:avLst/>
              <a:gdLst>
                <a:gd name="T0" fmla="*/ 0 w 99"/>
                <a:gd name="T1" fmla="*/ 0 h 389"/>
                <a:gd name="T2" fmla="*/ 0 w 99"/>
                <a:gd name="T3" fmla="*/ 0 h 389"/>
                <a:gd name="T4" fmla="*/ 0 w 99"/>
                <a:gd name="T5" fmla="*/ 0 h 389"/>
                <a:gd name="T6" fmla="*/ 0 w 99"/>
                <a:gd name="T7" fmla="*/ 0 h 389"/>
                <a:gd name="T8" fmla="*/ 0 w 99"/>
                <a:gd name="T9" fmla="*/ 0 h 389"/>
                <a:gd name="T10" fmla="*/ 0 w 99"/>
                <a:gd name="T11" fmla="*/ 0 h 389"/>
                <a:gd name="T12" fmla="*/ 0 w 99"/>
                <a:gd name="T13" fmla="*/ 0 h 389"/>
                <a:gd name="T14" fmla="*/ 0 w 99"/>
                <a:gd name="T15" fmla="*/ 0 h 389"/>
                <a:gd name="T16" fmla="*/ 0 w 99"/>
                <a:gd name="T17" fmla="*/ 0 h 389"/>
                <a:gd name="T18" fmla="*/ 0 w 99"/>
                <a:gd name="T19" fmla="*/ 0 h 389"/>
                <a:gd name="T20" fmla="*/ 0 w 99"/>
                <a:gd name="T21" fmla="*/ 0 h 389"/>
                <a:gd name="T22" fmla="*/ 0 w 99"/>
                <a:gd name="T23" fmla="*/ 0 h 389"/>
                <a:gd name="T24" fmla="*/ 0 w 99"/>
                <a:gd name="T25" fmla="*/ 0 h 389"/>
                <a:gd name="T26" fmla="*/ 0 w 99"/>
                <a:gd name="T27" fmla="*/ 0 h 389"/>
                <a:gd name="T28" fmla="*/ 0 w 99"/>
                <a:gd name="T29" fmla="*/ 0 h 389"/>
                <a:gd name="T30" fmla="*/ 0 w 99"/>
                <a:gd name="T31" fmla="*/ 0 h 389"/>
                <a:gd name="T32" fmla="*/ 0 w 99"/>
                <a:gd name="T33" fmla="*/ 0 h 389"/>
                <a:gd name="T34" fmla="*/ 0 w 99"/>
                <a:gd name="T35" fmla="*/ 0 h 389"/>
                <a:gd name="T36" fmla="*/ 0 w 99"/>
                <a:gd name="T37" fmla="*/ 0 h 3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9"/>
                <a:gd name="T58" fmla="*/ 0 h 389"/>
                <a:gd name="T59" fmla="*/ 99 w 99"/>
                <a:gd name="T60" fmla="*/ 389 h 3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9" h="389">
                  <a:moveTo>
                    <a:pt x="99" y="3"/>
                  </a:moveTo>
                  <a:lnTo>
                    <a:pt x="96" y="6"/>
                  </a:lnTo>
                  <a:lnTo>
                    <a:pt x="89" y="16"/>
                  </a:lnTo>
                  <a:lnTo>
                    <a:pt x="81" y="36"/>
                  </a:lnTo>
                  <a:lnTo>
                    <a:pt x="72" y="69"/>
                  </a:lnTo>
                  <a:lnTo>
                    <a:pt x="66" y="118"/>
                  </a:lnTo>
                  <a:lnTo>
                    <a:pt x="62" y="185"/>
                  </a:lnTo>
                  <a:lnTo>
                    <a:pt x="64" y="275"/>
                  </a:lnTo>
                  <a:lnTo>
                    <a:pt x="73" y="389"/>
                  </a:lnTo>
                  <a:lnTo>
                    <a:pt x="18" y="389"/>
                  </a:lnTo>
                  <a:lnTo>
                    <a:pt x="16" y="378"/>
                  </a:lnTo>
                  <a:lnTo>
                    <a:pt x="11" y="346"/>
                  </a:lnTo>
                  <a:lnTo>
                    <a:pt x="6" y="299"/>
                  </a:lnTo>
                  <a:lnTo>
                    <a:pt x="2" y="242"/>
                  </a:lnTo>
                  <a:lnTo>
                    <a:pt x="0" y="178"/>
                  </a:lnTo>
                  <a:lnTo>
                    <a:pt x="4" y="114"/>
                  </a:lnTo>
                  <a:lnTo>
                    <a:pt x="14" y="52"/>
                  </a:lnTo>
                  <a:lnTo>
                    <a:pt x="32" y="0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31" name="Freeform 375"/>
            <p:cNvSpPr>
              <a:spLocks/>
            </p:cNvSpPr>
            <p:nvPr/>
          </p:nvSpPr>
          <p:spPr bwMode="auto">
            <a:xfrm>
              <a:off x="4049" y="3295"/>
              <a:ext cx="8" cy="31"/>
            </a:xfrm>
            <a:custGeom>
              <a:avLst/>
              <a:gdLst>
                <a:gd name="T0" fmla="*/ 0 w 72"/>
                <a:gd name="T1" fmla="*/ 0 h 287"/>
                <a:gd name="T2" fmla="*/ 0 w 72"/>
                <a:gd name="T3" fmla="*/ 0 h 287"/>
                <a:gd name="T4" fmla="*/ 0 w 72"/>
                <a:gd name="T5" fmla="*/ 0 h 287"/>
                <a:gd name="T6" fmla="*/ 0 w 72"/>
                <a:gd name="T7" fmla="*/ 0 h 287"/>
                <a:gd name="T8" fmla="*/ 0 w 72"/>
                <a:gd name="T9" fmla="*/ 0 h 287"/>
                <a:gd name="T10" fmla="*/ 0 w 72"/>
                <a:gd name="T11" fmla="*/ 0 h 287"/>
                <a:gd name="T12" fmla="*/ 0 w 72"/>
                <a:gd name="T13" fmla="*/ 0 h 287"/>
                <a:gd name="T14" fmla="*/ 0 w 72"/>
                <a:gd name="T15" fmla="*/ 0 h 287"/>
                <a:gd name="T16" fmla="*/ 0 w 72"/>
                <a:gd name="T17" fmla="*/ 0 h 287"/>
                <a:gd name="T18" fmla="*/ 0 w 72"/>
                <a:gd name="T19" fmla="*/ 0 h 287"/>
                <a:gd name="T20" fmla="*/ 0 w 72"/>
                <a:gd name="T21" fmla="*/ 0 h 287"/>
                <a:gd name="T22" fmla="*/ 0 w 72"/>
                <a:gd name="T23" fmla="*/ 0 h 287"/>
                <a:gd name="T24" fmla="*/ 0 w 72"/>
                <a:gd name="T25" fmla="*/ 0 h 287"/>
                <a:gd name="T26" fmla="*/ 0 w 72"/>
                <a:gd name="T27" fmla="*/ 0 h 287"/>
                <a:gd name="T28" fmla="*/ 0 w 72"/>
                <a:gd name="T29" fmla="*/ 0 h 287"/>
                <a:gd name="T30" fmla="*/ 0 w 72"/>
                <a:gd name="T31" fmla="*/ 0 h 287"/>
                <a:gd name="T32" fmla="*/ 0 w 72"/>
                <a:gd name="T33" fmla="*/ 0 h 287"/>
                <a:gd name="T34" fmla="*/ 0 w 72"/>
                <a:gd name="T35" fmla="*/ 0 h 287"/>
                <a:gd name="T36" fmla="*/ 0 w 72"/>
                <a:gd name="T37" fmla="*/ 0 h 2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87"/>
                <a:gd name="T59" fmla="*/ 72 w 72"/>
                <a:gd name="T60" fmla="*/ 287 h 28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87">
                  <a:moveTo>
                    <a:pt x="72" y="2"/>
                  </a:moveTo>
                  <a:lnTo>
                    <a:pt x="70" y="4"/>
                  </a:lnTo>
                  <a:lnTo>
                    <a:pt x="66" y="12"/>
                  </a:lnTo>
                  <a:lnTo>
                    <a:pt x="59" y="27"/>
                  </a:lnTo>
                  <a:lnTo>
                    <a:pt x="53" y="50"/>
                  </a:lnTo>
                  <a:lnTo>
                    <a:pt x="48" y="87"/>
                  </a:lnTo>
                  <a:lnTo>
                    <a:pt x="46" y="137"/>
                  </a:lnTo>
                  <a:lnTo>
                    <a:pt x="47" y="203"/>
                  </a:lnTo>
                  <a:lnTo>
                    <a:pt x="54" y="287"/>
                  </a:lnTo>
                  <a:lnTo>
                    <a:pt x="13" y="287"/>
                  </a:lnTo>
                  <a:lnTo>
                    <a:pt x="12" y="279"/>
                  </a:lnTo>
                  <a:lnTo>
                    <a:pt x="8" y="255"/>
                  </a:lnTo>
                  <a:lnTo>
                    <a:pt x="4" y="220"/>
                  </a:lnTo>
                  <a:lnTo>
                    <a:pt x="1" y="178"/>
                  </a:lnTo>
                  <a:lnTo>
                    <a:pt x="0" y="131"/>
                  </a:lnTo>
                  <a:lnTo>
                    <a:pt x="2" y="84"/>
                  </a:lnTo>
                  <a:lnTo>
                    <a:pt x="9" y="39"/>
                  </a:lnTo>
                  <a:lnTo>
                    <a:pt x="23" y="0"/>
                  </a:lnTo>
                  <a:lnTo>
                    <a:pt x="72" y="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32" name="Rectangle 376"/>
            <p:cNvSpPr>
              <a:spLocks noChangeArrowheads="1"/>
            </p:cNvSpPr>
            <p:nvPr/>
          </p:nvSpPr>
          <p:spPr bwMode="auto">
            <a:xfrm>
              <a:off x="3944" y="3287"/>
              <a:ext cx="3" cy="10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3033" name="Freeform 377"/>
            <p:cNvSpPr>
              <a:spLocks/>
            </p:cNvSpPr>
            <p:nvPr/>
          </p:nvSpPr>
          <p:spPr bwMode="auto">
            <a:xfrm>
              <a:off x="3980" y="3285"/>
              <a:ext cx="39" cy="47"/>
            </a:xfrm>
            <a:custGeom>
              <a:avLst/>
              <a:gdLst>
                <a:gd name="T0" fmla="*/ 0 w 354"/>
                <a:gd name="T1" fmla="*/ 0 h 418"/>
                <a:gd name="T2" fmla="*/ 0 w 354"/>
                <a:gd name="T3" fmla="*/ 0 h 418"/>
                <a:gd name="T4" fmla="*/ 0 w 354"/>
                <a:gd name="T5" fmla="*/ 0 h 418"/>
                <a:gd name="T6" fmla="*/ 0 w 354"/>
                <a:gd name="T7" fmla="*/ 0 h 418"/>
                <a:gd name="T8" fmla="*/ 0 w 354"/>
                <a:gd name="T9" fmla="*/ 0 h 418"/>
                <a:gd name="T10" fmla="*/ 0 w 354"/>
                <a:gd name="T11" fmla="*/ 0 h 418"/>
                <a:gd name="T12" fmla="*/ 0 w 354"/>
                <a:gd name="T13" fmla="*/ 0 h 418"/>
                <a:gd name="T14" fmla="*/ 0 w 354"/>
                <a:gd name="T15" fmla="*/ 0 h 418"/>
                <a:gd name="T16" fmla="*/ 0 w 354"/>
                <a:gd name="T17" fmla="*/ 0 h 418"/>
                <a:gd name="T18" fmla="*/ 0 w 354"/>
                <a:gd name="T19" fmla="*/ 0 h 418"/>
                <a:gd name="T20" fmla="*/ 0 w 354"/>
                <a:gd name="T21" fmla="*/ 0 h 418"/>
                <a:gd name="T22" fmla="*/ 0 w 354"/>
                <a:gd name="T23" fmla="*/ 0 h 418"/>
                <a:gd name="T24" fmla="*/ 0 w 354"/>
                <a:gd name="T25" fmla="*/ 0 h 418"/>
                <a:gd name="T26" fmla="*/ 0 w 354"/>
                <a:gd name="T27" fmla="*/ 0 h 418"/>
                <a:gd name="T28" fmla="*/ 0 w 354"/>
                <a:gd name="T29" fmla="*/ 0 h 418"/>
                <a:gd name="T30" fmla="*/ 0 w 354"/>
                <a:gd name="T31" fmla="*/ 0 h 418"/>
                <a:gd name="T32" fmla="*/ 0 w 354"/>
                <a:gd name="T33" fmla="*/ 0 h 418"/>
                <a:gd name="T34" fmla="*/ 0 w 354"/>
                <a:gd name="T35" fmla="*/ 0 h 418"/>
                <a:gd name="T36" fmla="*/ 0 w 354"/>
                <a:gd name="T37" fmla="*/ 0 h 418"/>
                <a:gd name="T38" fmla="*/ 0 w 354"/>
                <a:gd name="T39" fmla="*/ 0 h 418"/>
                <a:gd name="T40" fmla="*/ 0 w 354"/>
                <a:gd name="T41" fmla="*/ 0 h 418"/>
                <a:gd name="T42" fmla="*/ 0 w 354"/>
                <a:gd name="T43" fmla="*/ 0 h 418"/>
                <a:gd name="T44" fmla="*/ 0 w 354"/>
                <a:gd name="T45" fmla="*/ 0 h 418"/>
                <a:gd name="T46" fmla="*/ 0 w 354"/>
                <a:gd name="T47" fmla="*/ 0 h 418"/>
                <a:gd name="T48" fmla="*/ 0 w 354"/>
                <a:gd name="T49" fmla="*/ 0 h 418"/>
                <a:gd name="T50" fmla="*/ 0 w 354"/>
                <a:gd name="T51" fmla="*/ 0 h 418"/>
                <a:gd name="T52" fmla="*/ 0 w 354"/>
                <a:gd name="T53" fmla="*/ 0 h 418"/>
                <a:gd name="T54" fmla="*/ 0 w 354"/>
                <a:gd name="T55" fmla="*/ 0 h 418"/>
                <a:gd name="T56" fmla="*/ 0 w 354"/>
                <a:gd name="T57" fmla="*/ 0 h 418"/>
                <a:gd name="T58" fmla="*/ 0 w 354"/>
                <a:gd name="T59" fmla="*/ 0 h 418"/>
                <a:gd name="T60" fmla="*/ 0 w 354"/>
                <a:gd name="T61" fmla="*/ 0 h 418"/>
                <a:gd name="T62" fmla="*/ 0 w 354"/>
                <a:gd name="T63" fmla="*/ 0 h 418"/>
                <a:gd name="T64" fmla="*/ 0 w 354"/>
                <a:gd name="T65" fmla="*/ 0 h 418"/>
                <a:gd name="T66" fmla="*/ 0 w 354"/>
                <a:gd name="T67" fmla="*/ 0 h 418"/>
                <a:gd name="T68" fmla="*/ 0 w 354"/>
                <a:gd name="T69" fmla="*/ 0 h 418"/>
                <a:gd name="T70" fmla="*/ 0 w 354"/>
                <a:gd name="T71" fmla="*/ 0 h 418"/>
                <a:gd name="T72" fmla="*/ 0 w 354"/>
                <a:gd name="T73" fmla="*/ 0 h 418"/>
                <a:gd name="T74" fmla="*/ 0 w 354"/>
                <a:gd name="T75" fmla="*/ 0 h 418"/>
                <a:gd name="T76" fmla="*/ 0 w 354"/>
                <a:gd name="T77" fmla="*/ 0 h 418"/>
                <a:gd name="T78" fmla="*/ 0 w 354"/>
                <a:gd name="T79" fmla="*/ 0 h 418"/>
                <a:gd name="T80" fmla="*/ 0 w 354"/>
                <a:gd name="T81" fmla="*/ 0 h 418"/>
                <a:gd name="T82" fmla="*/ 0 w 354"/>
                <a:gd name="T83" fmla="*/ 0 h 418"/>
                <a:gd name="T84" fmla="*/ 0 w 354"/>
                <a:gd name="T85" fmla="*/ 0 h 418"/>
                <a:gd name="T86" fmla="*/ 0 w 354"/>
                <a:gd name="T87" fmla="*/ 0 h 418"/>
                <a:gd name="T88" fmla="*/ 0 w 354"/>
                <a:gd name="T89" fmla="*/ 0 h 418"/>
                <a:gd name="T90" fmla="*/ 0 w 354"/>
                <a:gd name="T91" fmla="*/ 0 h 418"/>
                <a:gd name="T92" fmla="*/ 0 w 354"/>
                <a:gd name="T93" fmla="*/ 0 h 418"/>
                <a:gd name="T94" fmla="*/ 0 w 354"/>
                <a:gd name="T95" fmla="*/ 0 h 418"/>
                <a:gd name="T96" fmla="*/ 0 w 354"/>
                <a:gd name="T97" fmla="*/ 0 h 4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4"/>
                <a:gd name="T148" fmla="*/ 0 h 418"/>
                <a:gd name="T149" fmla="*/ 354 w 354"/>
                <a:gd name="T150" fmla="*/ 418 h 4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4" h="418">
                  <a:moveTo>
                    <a:pt x="33" y="39"/>
                  </a:moveTo>
                  <a:lnTo>
                    <a:pt x="30" y="48"/>
                  </a:lnTo>
                  <a:lnTo>
                    <a:pt x="23" y="71"/>
                  </a:lnTo>
                  <a:lnTo>
                    <a:pt x="15" y="107"/>
                  </a:lnTo>
                  <a:lnTo>
                    <a:pt x="7" y="155"/>
                  </a:lnTo>
                  <a:lnTo>
                    <a:pt x="1" y="212"/>
                  </a:lnTo>
                  <a:lnTo>
                    <a:pt x="0" y="276"/>
                  </a:lnTo>
                  <a:lnTo>
                    <a:pt x="6" y="345"/>
                  </a:lnTo>
                  <a:lnTo>
                    <a:pt x="21" y="418"/>
                  </a:lnTo>
                  <a:lnTo>
                    <a:pt x="21" y="415"/>
                  </a:lnTo>
                  <a:lnTo>
                    <a:pt x="21" y="405"/>
                  </a:lnTo>
                  <a:lnTo>
                    <a:pt x="21" y="390"/>
                  </a:lnTo>
                  <a:lnTo>
                    <a:pt x="21" y="372"/>
                  </a:lnTo>
                  <a:lnTo>
                    <a:pt x="23" y="348"/>
                  </a:lnTo>
                  <a:lnTo>
                    <a:pt x="27" y="324"/>
                  </a:lnTo>
                  <a:lnTo>
                    <a:pt x="31" y="296"/>
                  </a:lnTo>
                  <a:lnTo>
                    <a:pt x="37" y="267"/>
                  </a:lnTo>
                  <a:lnTo>
                    <a:pt x="46" y="239"/>
                  </a:lnTo>
                  <a:lnTo>
                    <a:pt x="57" y="211"/>
                  </a:lnTo>
                  <a:lnTo>
                    <a:pt x="70" y="185"/>
                  </a:lnTo>
                  <a:lnTo>
                    <a:pt x="88" y="160"/>
                  </a:lnTo>
                  <a:lnTo>
                    <a:pt x="109" y="139"/>
                  </a:lnTo>
                  <a:lnTo>
                    <a:pt x="133" y="121"/>
                  </a:lnTo>
                  <a:lnTo>
                    <a:pt x="163" y="109"/>
                  </a:lnTo>
                  <a:lnTo>
                    <a:pt x="197" y="102"/>
                  </a:lnTo>
                  <a:lnTo>
                    <a:pt x="199" y="100"/>
                  </a:lnTo>
                  <a:lnTo>
                    <a:pt x="205" y="96"/>
                  </a:lnTo>
                  <a:lnTo>
                    <a:pt x="215" y="88"/>
                  </a:lnTo>
                  <a:lnTo>
                    <a:pt x="231" y="78"/>
                  </a:lnTo>
                  <a:lnTo>
                    <a:pt x="252" y="66"/>
                  </a:lnTo>
                  <a:lnTo>
                    <a:pt x="280" y="52"/>
                  </a:lnTo>
                  <a:lnTo>
                    <a:pt x="314" y="35"/>
                  </a:lnTo>
                  <a:lnTo>
                    <a:pt x="354" y="17"/>
                  </a:lnTo>
                  <a:lnTo>
                    <a:pt x="352" y="16"/>
                  </a:lnTo>
                  <a:lnTo>
                    <a:pt x="346" y="15"/>
                  </a:lnTo>
                  <a:lnTo>
                    <a:pt x="337" y="13"/>
                  </a:lnTo>
                  <a:lnTo>
                    <a:pt x="324" y="11"/>
                  </a:lnTo>
                  <a:lnTo>
                    <a:pt x="308" y="8"/>
                  </a:lnTo>
                  <a:lnTo>
                    <a:pt x="290" y="6"/>
                  </a:lnTo>
                  <a:lnTo>
                    <a:pt x="269" y="4"/>
                  </a:lnTo>
                  <a:lnTo>
                    <a:pt x="246" y="1"/>
                  </a:lnTo>
                  <a:lnTo>
                    <a:pt x="222" y="0"/>
                  </a:lnTo>
                  <a:lnTo>
                    <a:pt x="197" y="1"/>
                  </a:lnTo>
                  <a:lnTo>
                    <a:pt x="170" y="3"/>
                  </a:lnTo>
                  <a:lnTo>
                    <a:pt x="143" y="6"/>
                  </a:lnTo>
                  <a:lnTo>
                    <a:pt x="115" y="11"/>
                  </a:lnTo>
                  <a:lnTo>
                    <a:pt x="87" y="18"/>
                  </a:lnTo>
                  <a:lnTo>
                    <a:pt x="59" y="27"/>
                  </a:lnTo>
                  <a:lnTo>
                    <a:pt x="33" y="39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34" name="Freeform 378"/>
            <p:cNvSpPr>
              <a:spLocks/>
            </p:cNvSpPr>
            <p:nvPr/>
          </p:nvSpPr>
          <p:spPr bwMode="auto">
            <a:xfrm>
              <a:off x="3925" y="3320"/>
              <a:ext cx="32" cy="8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8"/>
                  </a:lnTo>
                  <a:lnTo>
                    <a:pt x="51" y="12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8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5"/>
                  </a:lnTo>
                  <a:lnTo>
                    <a:pt x="281" y="44"/>
                  </a:lnTo>
                  <a:lnTo>
                    <a:pt x="274" y="42"/>
                  </a:lnTo>
                  <a:lnTo>
                    <a:pt x="263" y="39"/>
                  </a:lnTo>
                  <a:lnTo>
                    <a:pt x="249" y="35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2"/>
                  </a:lnTo>
                  <a:lnTo>
                    <a:pt x="144" y="21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35" name="Freeform 379"/>
            <p:cNvSpPr>
              <a:spLocks/>
            </p:cNvSpPr>
            <p:nvPr/>
          </p:nvSpPr>
          <p:spPr bwMode="auto">
            <a:xfrm>
              <a:off x="3925" y="3299"/>
              <a:ext cx="32" cy="9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7"/>
                  </a:lnTo>
                  <a:lnTo>
                    <a:pt x="51" y="11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7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4"/>
                  </a:lnTo>
                  <a:lnTo>
                    <a:pt x="281" y="43"/>
                  </a:lnTo>
                  <a:lnTo>
                    <a:pt x="274" y="41"/>
                  </a:lnTo>
                  <a:lnTo>
                    <a:pt x="263" y="38"/>
                  </a:lnTo>
                  <a:lnTo>
                    <a:pt x="249" y="34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1"/>
                  </a:lnTo>
                  <a:lnTo>
                    <a:pt x="144" y="20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36" name="Freeform 380"/>
            <p:cNvSpPr>
              <a:spLocks/>
            </p:cNvSpPr>
            <p:nvPr/>
          </p:nvSpPr>
          <p:spPr bwMode="auto">
            <a:xfrm>
              <a:off x="3955" y="3289"/>
              <a:ext cx="52" cy="96"/>
            </a:xfrm>
            <a:custGeom>
              <a:avLst/>
              <a:gdLst>
                <a:gd name="T0" fmla="*/ 0 w 469"/>
                <a:gd name="T1" fmla="*/ 0 h 868"/>
                <a:gd name="T2" fmla="*/ 0 w 469"/>
                <a:gd name="T3" fmla="*/ 0 h 868"/>
                <a:gd name="T4" fmla="*/ 0 w 469"/>
                <a:gd name="T5" fmla="*/ 0 h 868"/>
                <a:gd name="T6" fmla="*/ 0 w 469"/>
                <a:gd name="T7" fmla="*/ 0 h 868"/>
                <a:gd name="T8" fmla="*/ 0 w 469"/>
                <a:gd name="T9" fmla="*/ 0 h 868"/>
                <a:gd name="T10" fmla="*/ 0 w 469"/>
                <a:gd name="T11" fmla="*/ 0 h 868"/>
                <a:gd name="T12" fmla="*/ 0 w 469"/>
                <a:gd name="T13" fmla="*/ 0 h 868"/>
                <a:gd name="T14" fmla="*/ 0 w 469"/>
                <a:gd name="T15" fmla="*/ 0 h 868"/>
                <a:gd name="T16" fmla="*/ 0 w 469"/>
                <a:gd name="T17" fmla="*/ 0 h 868"/>
                <a:gd name="T18" fmla="*/ 0 w 469"/>
                <a:gd name="T19" fmla="*/ 0 h 868"/>
                <a:gd name="T20" fmla="*/ 0 w 469"/>
                <a:gd name="T21" fmla="*/ 0 h 868"/>
                <a:gd name="T22" fmla="*/ 0 w 469"/>
                <a:gd name="T23" fmla="*/ 0 h 868"/>
                <a:gd name="T24" fmla="*/ 0 w 469"/>
                <a:gd name="T25" fmla="*/ 0 h 868"/>
                <a:gd name="T26" fmla="*/ 0 w 469"/>
                <a:gd name="T27" fmla="*/ 0 h 868"/>
                <a:gd name="T28" fmla="*/ 0 w 469"/>
                <a:gd name="T29" fmla="*/ 0 h 868"/>
                <a:gd name="T30" fmla="*/ 0 w 469"/>
                <a:gd name="T31" fmla="*/ 0 h 868"/>
                <a:gd name="T32" fmla="*/ 0 w 469"/>
                <a:gd name="T33" fmla="*/ 0 h 868"/>
                <a:gd name="T34" fmla="*/ 0 w 469"/>
                <a:gd name="T35" fmla="*/ 0 h 86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69"/>
                <a:gd name="T55" fmla="*/ 0 h 868"/>
                <a:gd name="T56" fmla="*/ 469 w 469"/>
                <a:gd name="T57" fmla="*/ 868 h 86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69" h="868">
                  <a:moveTo>
                    <a:pt x="0" y="0"/>
                  </a:moveTo>
                  <a:lnTo>
                    <a:pt x="0" y="840"/>
                  </a:lnTo>
                  <a:lnTo>
                    <a:pt x="142" y="868"/>
                  </a:lnTo>
                  <a:lnTo>
                    <a:pt x="136" y="755"/>
                  </a:lnTo>
                  <a:lnTo>
                    <a:pt x="469" y="806"/>
                  </a:lnTo>
                  <a:lnTo>
                    <a:pt x="463" y="761"/>
                  </a:lnTo>
                  <a:lnTo>
                    <a:pt x="232" y="732"/>
                  </a:lnTo>
                  <a:lnTo>
                    <a:pt x="226" y="635"/>
                  </a:lnTo>
                  <a:lnTo>
                    <a:pt x="68" y="635"/>
                  </a:lnTo>
                  <a:lnTo>
                    <a:pt x="64" y="623"/>
                  </a:lnTo>
                  <a:lnTo>
                    <a:pt x="53" y="587"/>
                  </a:lnTo>
                  <a:lnTo>
                    <a:pt x="39" y="530"/>
                  </a:lnTo>
                  <a:lnTo>
                    <a:pt x="25" y="455"/>
                  </a:lnTo>
                  <a:lnTo>
                    <a:pt x="14" y="365"/>
                  </a:lnTo>
                  <a:lnTo>
                    <a:pt x="10" y="262"/>
                  </a:lnTo>
                  <a:lnTo>
                    <a:pt x="19" y="149"/>
                  </a:lnTo>
                  <a:lnTo>
                    <a:pt x="4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37" name="Freeform 381"/>
            <p:cNvSpPr>
              <a:spLocks/>
            </p:cNvSpPr>
            <p:nvPr/>
          </p:nvSpPr>
          <p:spPr bwMode="auto">
            <a:xfrm>
              <a:off x="3981" y="3267"/>
              <a:ext cx="67" cy="13"/>
            </a:xfrm>
            <a:custGeom>
              <a:avLst/>
              <a:gdLst>
                <a:gd name="T0" fmla="*/ 0 w 604"/>
                <a:gd name="T1" fmla="*/ 0 h 118"/>
                <a:gd name="T2" fmla="*/ 0 w 604"/>
                <a:gd name="T3" fmla="*/ 0 h 118"/>
                <a:gd name="T4" fmla="*/ 0 w 604"/>
                <a:gd name="T5" fmla="*/ 0 h 118"/>
                <a:gd name="T6" fmla="*/ 0 w 604"/>
                <a:gd name="T7" fmla="*/ 0 h 118"/>
                <a:gd name="T8" fmla="*/ 0 w 604"/>
                <a:gd name="T9" fmla="*/ 0 h 118"/>
                <a:gd name="T10" fmla="*/ 0 w 604"/>
                <a:gd name="T11" fmla="*/ 0 h 118"/>
                <a:gd name="T12" fmla="*/ 0 w 604"/>
                <a:gd name="T13" fmla="*/ 0 h 118"/>
                <a:gd name="T14" fmla="*/ 0 w 604"/>
                <a:gd name="T15" fmla="*/ 0 h 118"/>
                <a:gd name="T16" fmla="*/ 0 w 604"/>
                <a:gd name="T17" fmla="*/ 0 h 118"/>
                <a:gd name="T18" fmla="*/ 0 w 604"/>
                <a:gd name="T19" fmla="*/ 0 h 118"/>
                <a:gd name="T20" fmla="*/ 0 w 604"/>
                <a:gd name="T21" fmla="*/ 0 h 118"/>
                <a:gd name="T22" fmla="*/ 0 w 604"/>
                <a:gd name="T23" fmla="*/ 0 h 118"/>
                <a:gd name="T24" fmla="*/ 0 w 604"/>
                <a:gd name="T25" fmla="*/ 0 h 118"/>
                <a:gd name="T26" fmla="*/ 0 w 604"/>
                <a:gd name="T27" fmla="*/ 0 h 118"/>
                <a:gd name="T28" fmla="*/ 0 w 604"/>
                <a:gd name="T29" fmla="*/ 0 h 118"/>
                <a:gd name="T30" fmla="*/ 0 w 604"/>
                <a:gd name="T31" fmla="*/ 0 h 118"/>
                <a:gd name="T32" fmla="*/ 0 w 604"/>
                <a:gd name="T33" fmla="*/ 0 h 118"/>
                <a:gd name="T34" fmla="*/ 0 w 604"/>
                <a:gd name="T35" fmla="*/ 0 h 118"/>
                <a:gd name="T36" fmla="*/ 0 w 604"/>
                <a:gd name="T37" fmla="*/ 0 h 118"/>
                <a:gd name="T38" fmla="*/ 0 w 604"/>
                <a:gd name="T39" fmla="*/ 0 h 118"/>
                <a:gd name="T40" fmla="*/ 0 w 604"/>
                <a:gd name="T41" fmla="*/ 0 h 118"/>
                <a:gd name="T42" fmla="*/ 0 w 604"/>
                <a:gd name="T43" fmla="*/ 0 h 118"/>
                <a:gd name="T44" fmla="*/ 0 w 604"/>
                <a:gd name="T45" fmla="*/ 0 h 118"/>
                <a:gd name="T46" fmla="*/ 0 w 604"/>
                <a:gd name="T47" fmla="*/ 0 h 118"/>
                <a:gd name="T48" fmla="*/ 0 w 604"/>
                <a:gd name="T49" fmla="*/ 0 h 118"/>
                <a:gd name="T50" fmla="*/ 0 w 604"/>
                <a:gd name="T51" fmla="*/ 0 h 118"/>
                <a:gd name="T52" fmla="*/ 0 w 604"/>
                <a:gd name="T53" fmla="*/ 0 h 118"/>
                <a:gd name="T54" fmla="*/ 0 w 604"/>
                <a:gd name="T55" fmla="*/ 0 h 118"/>
                <a:gd name="T56" fmla="*/ 0 w 604"/>
                <a:gd name="T57" fmla="*/ 0 h 118"/>
                <a:gd name="T58" fmla="*/ 0 w 604"/>
                <a:gd name="T59" fmla="*/ 0 h 118"/>
                <a:gd name="T60" fmla="*/ 0 w 604"/>
                <a:gd name="T61" fmla="*/ 0 h 118"/>
                <a:gd name="T62" fmla="*/ 0 w 604"/>
                <a:gd name="T63" fmla="*/ 0 h 118"/>
                <a:gd name="T64" fmla="*/ 0 w 604"/>
                <a:gd name="T65" fmla="*/ 0 h 118"/>
                <a:gd name="T66" fmla="*/ 0 w 604"/>
                <a:gd name="T67" fmla="*/ 0 h 118"/>
                <a:gd name="T68" fmla="*/ 0 w 604"/>
                <a:gd name="T69" fmla="*/ 0 h 1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04"/>
                <a:gd name="T106" fmla="*/ 0 h 118"/>
                <a:gd name="T107" fmla="*/ 604 w 604"/>
                <a:gd name="T108" fmla="*/ 118 h 1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04" h="118">
                  <a:moveTo>
                    <a:pt x="0" y="118"/>
                  </a:moveTo>
                  <a:lnTo>
                    <a:pt x="3" y="117"/>
                  </a:lnTo>
                  <a:lnTo>
                    <a:pt x="14" y="113"/>
                  </a:lnTo>
                  <a:lnTo>
                    <a:pt x="29" y="108"/>
                  </a:lnTo>
                  <a:lnTo>
                    <a:pt x="50" y="101"/>
                  </a:lnTo>
                  <a:lnTo>
                    <a:pt x="77" y="93"/>
                  </a:lnTo>
                  <a:lnTo>
                    <a:pt x="107" y="85"/>
                  </a:lnTo>
                  <a:lnTo>
                    <a:pt x="143" y="76"/>
                  </a:lnTo>
                  <a:lnTo>
                    <a:pt x="181" y="69"/>
                  </a:lnTo>
                  <a:lnTo>
                    <a:pt x="224" y="62"/>
                  </a:lnTo>
                  <a:lnTo>
                    <a:pt x="270" y="57"/>
                  </a:lnTo>
                  <a:lnTo>
                    <a:pt x="319" y="53"/>
                  </a:lnTo>
                  <a:lnTo>
                    <a:pt x="369" y="52"/>
                  </a:lnTo>
                  <a:lnTo>
                    <a:pt x="422" y="53"/>
                  </a:lnTo>
                  <a:lnTo>
                    <a:pt x="476" y="58"/>
                  </a:lnTo>
                  <a:lnTo>
                    <a:pt x="531" y="66"/>
                  </a:lnTo>
                  <a:lnTo>
                    <a:pt x="587" y="78"/>
                  </a:lnTo>
                  <a:lnTo>
                    <a:pt x="604" y="0"/>
                  </a:lnTo>
                  <a:lnTo>
                    <a:pt x="600" y="0"/>
                  </a:lnTo>
                  <a:lnTo>
                    <a:pt x="587" y="0"/>
                  </a:lnTo>
                  <a:lnTo>
                    <a:pt x="566" y="0"/>
                  </a:lnTo>
                  <a:lnTo>
                    <a:pt x="540" y="1"/>
                  </a:lnTo>
                  <a:lnTo>
                    <a:pt x="507" y="2"/>
                  </a:lnTo>
                  <a:lnTo>
                    <a:pt x="470" y="3"/>
                  </a:lnTo>
                  <a:lnTo>
                    <a:pt x="428" y="6"/>
                  </a:lnTo>
                  <a:lnTo>
                    <a:pt x="383" y="8"/>
                  </a:lnTo>
                  <a:lnTo>
                    <a:pt x="335" y="12"/>
                  </a:lnTo>
                  <a:lnTo>
                    <a:pt x="285" y="16"/>
                  </a:lnTo>
                  <a:lnTo>
                    <a:pt x="235" y="21"/>
                  </a:lnTo>
                  <a:lnTo>
                    <a:pt x="186" y="28"/>
                  </a:lnTo>
                  <a:lnTo>
                    <a:pt x="136" y="36"/>
                  </a:lnTo>
                  <a:lnTo>
                    <a:pt x="88" y="45"/>
                  </a:lnTo>
                  <a:lnTo>
                    <a:pt x="42" y="55"/>
                  </a:lnTo>
                  <a:lnTo>
                    <a:pt x="0" y="67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38" name="Freeform 382"/>
            <p:cNvSpPr>
              <a:spLocks/>
            </p:cNvSpPr>
            <p:nvPr/>
          </p:nvSpPr>
          <p:spPr bwMode="auto">
            <a:xfrm>
              <a:off x="3942" y="3387"/>
              <a:ext cx="113" cy="38"/>
            </a:xfrm>
            <a:custGeom>
              <a:avLst/>
              <a:gdLst>
                <a:gd name="T0" fmla="*/ 0 w 1017"/>
                <a:gd name="T1" fmla="*/ 0 h 337"/>
                <a:gd name="T2" fmla="*/ 0 w 1017"/>
                <a:gd name="T3" fmla="*/ 0 h 337"/>
                <a:gd name="T4" fmla="*/ 0 w 1017"/>
                <a:gd name="T5" fmla="*/ 0 h 337"/>
                <a:gd name="T6" fmla="*/ 0 w 1017"/>
                <a:gd name="T7" fmla="*/ 0 h 337"/>
                <a:gd name="T8" fmla="*/ 0 w 1017"/>
                <a:gd name="T9" fmla="*/ 0 h 337"/>
                <a:gd name="T10" fmla="*/ 0 w 1017"/>
                <a:gd name="T11" fmla="*/ 0 h 337"/>
                <a:gd name="T12" fmla="*/ 0 w 1017"/>
                <a:gd name="T13" fmla="*/ 0 h 337"/>
                <a:gd name="T14" fmla="*/ 0 w 1017"/>
                <a:gd name="T15" fmla="*/ 0 h 337"/>
                <a:gd name="T16" fmla="*/ 0 w 1017"/>
                <a:gd name="T17" fmla="*/ 0 h 337"/>
                <a:gd name="T18" fmla="*/ 0 w 1017"/>
                <a:gd name="T19" fmla="*/ 0 h 337"/>
                <a:gd name="T20" fmla="*/ 0 w 1017"/>
                <a:gd name="T21" fmla="*/ 0 h 337"/>
                <a:gd name="T22" fmla="*/ 0 w 1017"/>
                <a:gd name="T23" fmla="*/ 0 h 337"/>
                <a:gd name="T24" fmla="*/ 0 w 1017"/>
                <a:gd name="T25" fmla="*/ 0 h 337"/>
                <a:gd name="T26" fmla="*/ 0 w 1017"/>
                <a:gd name="T27" fmla="*/ 0 h 337"/>
                <a:gd name="T28" fmla="*/ 0 w 1017"/>
                <a:gd name="T29" fmla="*/ 0 h 337"/>
                <a:gd name="T30" fmla="*/ 0 w 1017"/>
                <a:gd name="T31" fmla="*/ 0 h 337"/>
                <a:gd name="T32" fmla="*/ 0 w 1017"/>
                <a:gd name="T33" fmla="*/ 0 h 337"/>
                <a:gd name="T34" fmla="*/ 0 w 1017"/>
                <a:gd name="T35" fmla="*/ 0 h 337"/>
                <a:gd name="T36" fmla="*/ 0 w 1017"/>
                <a:gd name="T37" fmla="*/ 0 h 337"/>
                <a:gd name="T38" fmla="*/ 0 w 1017"/>
                <a:gd name="T39" fmla="*/ 0 h 337"/>
                <a:gd name="T40" fmla="*/ 0 w 1017"/>
                <a:gd name="T41" fmla="*/ 0 h 337"/>
                <a:gd name="T42" fmla="*/ 0 w 1017"/>
                <a:gd name="T43" fmla="*/ 0 h 337"/>
                <a:gd name="T44" fmla="*/ 0 w 1017"/>
                <a:gd name="T45" fmla="*/ 0 h 337"/>
                <a:gd name="T46" fmla="*/ 0 w 1017"/>
                <a:gd name="T47" fmla="*/ 0 h 337"/>
                <a:gd name="T48" fmla="*/ 0 w 1017"/>
                <a:gd name="T49" fmla="*/ 0 h 337"/>
                <a:gd name="T50" fmla="*/ 0 w 1017"/>
                <a:gd name="T51" fmla="*/ 0 h 337"/>
                <a:gd name="T52" fmla="*/ 0 w 1017"/>
                <a:gd name="T53" fmla="*/ 0 h 337"/>
                <a:gd name="T54" fmla="*/ 0 w 1017"/>
                <a:gd name="T55" fmla="*/ 0 h 337"/>
                <a:gd name="T56" fmla="*/ 0 w 1017"/>
                <a:gd name="T57" fmla="*/ 0 h 337"/>
                <a:gd name="T58" fmla="*/ 0 w 1017"/>
                <a:gd name="T59" fmla="*/ 0 h 337"/>
                <a:gd name="T60" fmla="*/ 0 w 1017"/>
                <a:gd name="T61" fmla="*/ 0 h 337"/>
                <a:gd name="T62" fmla="*/ 0 w 1017"/>
                <a:gd name="T63" fmla="*/ 0 h 337"/>
                <a:gd name="T64" fmla="*/ 0 w 1017"/>
                <a:gd name="T65" fmla="*/ 0 h 337"/>
                <a:gd name="T66" fmla="*/ 0 w 1017"/>
                <a:gd name="T67" fmla="*/ 0 h 337"/>
                <a:gd name="T68" fmla="*/ 0 w 1017"/>
                <a:gd name="T69" fmla="*/ 0 h 337"/>
                <a:gd name="T70" fmla="*/ 0 w 1017"/>
                <a:gd name="T71" fmla="*/ 0 h 337"/>
                <a:gd name="T72" fmla="*/ 0 w 1017"/>
                <a:gd name="T73" fmla="*/ 0 h 337"/>
                <a:gd name="T74" fmla="*/ 0 w 1017"/>
                <a:gd name="T75" fmla="*/ 0 h 337"/>
                <a:gd name="T76" fmla="*/ 0 w 1017"/>
                <a:gd name="T77" fmla="*/ 0 h 3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17"/>
                <a:gd name="T118" fmla="*/ 0 h 337"/>
                <a:gd name="T119" fmla="*/ 1017 w 1017"/>
                <a:gd name="T120" fmla="*/ 337 h 3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17" h="337">
                  <a:moveTo>
                    <a:pt x="430" y="326"/>
                  </a:moveTo>
                  <a:lnTo>
                    <a:pt x="432" y="325"/>
                  </a:lnTo>
                  <a:lnTo>
                    <a:pt x="438" y="323"/>
                  </a:lnTo>
                  <a:lnTo>
                    <a:pt x="447" y="319"/>
                  </a:lnTo>
                  <a:lnTo>
                    <a:pt x="459" y="314"/>
                  </a:lnTo>
                  <a:lnTo>
                    <a:pt x="474" y="308"/>
                  </a:lnTo>
                  <a:lnTo>
                    <a:pt x="491" y="301"/>
                  </a:lnTo>
                  <a:lnTo>
                    <a:pt x="509" y="291"/>
                  </a:lnTo>
                  <a:lnTo>
                    <a:pt x="528" y="282"/>
                  </a:lnTo>
                  <a:lnTo>
                    <a:pt x="549" y="272"/>
                  </a:lnTo>
                  <a:lnTo>
                    <a:pt x="568" y="260"/>
                  </a:lnTo>
                  <a:lnTo>
                    <a:pt x="587" y="248"/>
                  </a:lnTo>
                  <a:lnTo>
                    <a:pt x="606" y="235"/>
                  </a:lnTo>
                  <a:lnTo>
                    <a:pt x="623" y="222"/>
                  </a:lnTo>
                  <a:lnTo>
                    <a:pt x="638" y="208"/>
                  </a:lnTo>
                  <a:lnTo>
                    <a:pt x="651" y="193"/>
                  </a:lnTo>
                  <a:lnTo>
                    <a:pt x="662" y="179"/>
                  </a:lnTo>
                  <a:lnTo>
                    <a:pt x="0" y="17"/>
                  </a:lnTo>
                  <a:lnTo>
                    <a:pt x="51" y="0"/>
                  </a:lnTo>
                  <a:lnTo>
                    <a:pt x="1017" y="237"/>
                  </a:lnTo>
                  <a:lnTo>
                    <a:pt x="977" y="260"/>
                  </a:lnTo>
                  <a:lnTo>
                    <a:pt x="698" y="188"/>
                  </a:lnTo>
                  <a:lnTo>
                    <a:pt x="697" y="189"/>
                  </a:lnTo>
                  <a:lnTo>
                    <a:pt x="695" y="192"/>
                  </a:lnTo>
                  <a:lnTo>
                    <a:pt x="691" y="196"/>
                  </a:lnTo>
                  <a:lnTo>
                    <a:pt x="685" y="202"/>
                  </a:lnTo>
                  <a:lnTo>
                    <a:pt x="678" y="211"/>
                  </a:lnTo>
                  <a:lnTo>
                    <a:pt x="668" y="219"/>
                  </a:lnTo>
                  <a:lnTo>
                    <a:pt x="657" y="229"/>
                  </a:lnTo>
                  <a:lnTo>
                    <a:pt x="642" y="239"/>
                  </a:lnTo>
                  <a:lnTo>
                    <a:pt x="626" y="250"/>
                  </a:lnTo>
                  <a:lnTo>
                    <a:pt x="609" y="263"/>
                  </a:lnTo>
                  <a:lnTo>
                    <a:pt x="587" y="275"/>
                  </a:lnTo>
                  <a:lnTo>
                    <a:pt x="565" y="287"/>
                  </a:lnTo>
                  <a:lnTo>
                    <a:pt x="540" y="301"/>
                  </a:lnTo>
                  <a:lnTo>
                    <a:pt x="511" y="313"/>
                  </a:lnTo>
                  <a:lnTo>
                    <a:pt x="480" y="325"/>
                  </a:lnTo>
                  <a:lnTo>
                    <a:pt x="447" y="337"/>
                  </a:lnTo>
                  <a:lnTo>
                    <a:pt x="430" y="32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39" name="Freeform 383"/>
            <p:cNvSpPr>
              <a:spLocks/>
            </p:cNvSpPr>
            <p:nvPr/>
          </p:nvSpPr>
          <p:spPr bwMode="auto">
            <a:xfrm>
              <a:off x="3918" y="3397"/>
              <a:ext cx="116" cy="34"/>
            </a:xfrm>
            <a:custGeom>
              <a:avLst/>
              <a:gdLst>
                <a:gd name="T0" fmla="*/ 0 w 1036"/>
                <a:gd name="T1" fmla="*/ 0 h 303"/>
                <a:gd name="T2" fmla="*/ 0 w 1036"/>
                <a:gd name="T3" fmla="*/ 0 h 303"/>
                <a:gd name="T4" fmla="*/ 0 w 1036"/>
                <a:gd name="T5" fmla="*/ 0 h 303"/>
                <a:gd name="T6" fmla="*/ 0 w 1036"/>
                <a:gd name="T7" fmla="*/ 0 h 303"/>
                <a:gd name="T8" fmla="*/ 0 w 1036"/>
                <a:gd name="T9" fmla="*/ 0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"/>
                <a:gd name="T16" fmla="*/ 0 h 303"/>
                <a:gd name="T17" fmla="*/ 1036 w 1036"/>
                <a:gd name="T18" fmla="*/ 303 h 3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" h="303">
                  <a:moveTo>
                    <a:pt x="0" y="0"/>
                  </a:moveTo>
                  <a:lnTo>
                    <a:pt x="1013" y="303"/>
                  </a:lnTo>
                  <a:lnTo>
                    <a:pt x="1036" y="303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40" name="Freeform 384"/>
            <p:cNvSpPr>
              <a:spLocks/>
            </p:cNvSpPr>
            <p:nvPr/>
          </p:nvSpPr>
          <p:spPr bwMode="auto">
            <a:xfrm>
              <a:off x="3938" y="3393"/>
              <a:ext cx="113" cy="30"/>
            </a:xfrm>
            <a:custGeom>
              <a:avLst/>
              <a:gdLst>
                <a:gd name="T0" fmla="*/ 0 w 1023"/>
                <a:gd name="T1" fmla="*/ 0 h 270"/>
                <a:gd name="T2" fmla="*/ 0 w 1023"/>
                <a:gd name="T3" fmla="*/ 0 h 270"/>
                <a:gd name="T4" fmla="*/ 0 w 1023"/>
                <a:gd name="T5" fmla="*/ 0 h 270"/>
                <a:gd name="T6" fmla="*/ 0 w 1023"/>
                <a:gd name="T7" fmla="*/ 0 h 270"/>
                <a:gd name="T8" fmla="*/ 0 w 1023"/>
                <a:gd name="T9" fmla="*/ 0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3"/>
                <a:gd name="T16" fmla="*/ 0 h 270"/>
                <a:gd name="T17" fmla="*/ 1023 w 1023"/>
                <a:gd name="T18" fmla="*/ 270 h 2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3" h="270">
                  <a:moveTo>
                    <a:pt x="0" y="1"/>
                  </a:moveTo>
                  <a:lnTo>
                    <a:pt x="1001" y="270"/>
                  </a:lnTo>
                  <a:lnTo>
                    <a:pt x="1023" y="269"/>
                  </a:lnTo>
                  <a:lnTo>
                    <a:pt x="3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41" name="Freeform 385"/>
            <p:cNvSpPr>
              <a:spLocks/>
            </p:cNvSpPr>
            <p:nvPr/>
          </p:nvSpPr>
          <p:spPr bwMode="auto">
            <a:xfrm>
              <a:off x="3929" y="3394"/>
              <a:ext cx="114" cy="33"/>
            </a:xfrm>
            <a:custGeom>
              <a:avLst/>
              <a:gdLst>
                <a:gd name="T0" fmla="*/ 0 w 1028"/>
                <a:gd name="T1" fmla="*/ 0 h 299"/>
                <a:gd name="T2" fmla="*/ 0 w 1028"/>
                <a:gd name="T3" fmla="*/ 0 h 299"/>
                <a:gd name="T4" fmla="*/ 0 w 1028"/>
                <a:gd name="T5" fmla="*/ 0 h 299"/>
                <a:gd name="T6" fmla="*/ 0 w 1028"/>
                <a:gd name="T7" fmla="*/ 0 h 299"/>
                <a:gd name="T8" fmla="*/ 0 w 1028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8"/>
                <a:gd name="T16" fmla="*/ 0 h 299"/>
                <a:gd name="T17" fmla="*/ 1028 w 1028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8" h="299">
                  <a:moveTo>
                    <a:pt x="0" y="0"/>
                  </a:moveTo>
                  <a:lnTo>
                    <a:pt x="1009" y="299"/>
                  </a:lnTo>
                  <a:lnTo>
                    <a:pt x="1028" y="292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721" name="Group 386"/>
          <p:cNvGrpSpPr>
            <a:grpSpLocks/>
          </p:cNvGrpSpPr>
          <p:nvPr/>
        </p:nvGrpSpPr>
        <p:grpSpPr bwMode="auto">
          <a:xfrm>
            <a:off x="7848600" y="5137151"/>
            <a:ext cx="338138" cy="282575"/>
            <a:chOff x="3899" y="3264"/>
            <a:chExt cx="213" cy="178"/>
          </a:xfrm>
        </p:grpSpPr>
        <p:sp>
          <p:nvSpPr>
            <p:cNvPr id="22964" name="Freeform 387"/>
            <p:cNvSpPr>
              <a:spLocks/>
            </p:cNvSpPr>
            <p:nvPr/>
          </p:nvSpPr>
          <p:spPr bwMode="auto">
            <a:xfrm>
              <a:off x="3899" y="3264"/>
              <a:ext cx="213" cy="178"/>
            </a:xfrm>
            <a:custGeom>
              <a:avLst/>
              <a:gdLst>
                <a:gd name="T0" fmla="*/ 0 w 1913"/>
                <a:gd name="T1" fmla="*/ 0 h 1606"/>
                <a:gd name="T2" fmla="*/ 0 w 1913"/>
                <a:gd name="T3" fmla="*/ 0 h 1606"/>
                <a:gd name="T4" fmla="*/ 0 w 1913"/>
                <a:gd name="T5" fmla="*/ 0 h 1606"/>
                <a:gd name="T6" fmla="*/ 0 w 1913"/>
                <a:gd name="T7" fmla="*/ 0 h 1606"/>
                <a:gd name="T8" fmla="*/ 0 w 1913"/>
                <a:gd name="T9" fmla="*/ 0 h 1606"/>
                <a:gd name="T10" fmla="*/ 0 w 1913"/>
                <a:gd name="T11" fmla="*/ 0 h 1606"/>
                <a:gd name="T12" fmla="*/ 0 w 1913"/>
                <a:gd name="T13" fmla="*/ 0 h 1606"/>
                <a:gd name="T14" fmla="*/ 0 w 1913"/>
                <a:gd name="T15" fmla="*/ 0 h 1606"/>
                <a:gd name="T16" fmla="*/ 0 w 1913"/>
                <a:gd name="T17" fmla="*/ 0 h 1606"/>
                <a:gd name="T18" fmla="*/ 0 w 1913"/>
                <a:gd name="T19" fmla="*/ 0 h 1606"/>
                <a:gd name="T20" fmla="*/ 0 w 1913"/>
                <a:gd name="T21" fmla="*/ 0 h 1606"/>
                <a:gd name="T22" fmla="*/ 0 w 1913"/>
                <a:gd name="T23" fmla="*/ 0 h 1606"/>
                <a:gd name="T24" fmla="*/ 0 w 1913"/>
                <a:gd name="T25" fmla="*/ 0 h 1606"/>
                <a:gd name="T26" fmla="*/ 0 w 1913"/>
                <a:gd name="T27" fmla="*/ 0 h 1606"/>
                <a:gd name="T28" fmla="*/ 0 w 1913"/>
                <a:gd name="T29" fmla="*/ 0 h 1606"/>
                <a:gd name="T30" fmla="*/ 0 w 1913"/>
                <a:gd name="T31" fmla="*/ 0 h 1606"/>
                <a:gd name="T32" fmla="*/ 0 w 1913"/>
                <a:gd name="T33" fmla="*/ 0 h 1606"/>
                <a:gd name="T34" fmla="*/ 0 w 1913"/>
                <a:gd name="T35" fmla="*/ 0 h 1606"/>
                <a:gd name="T36" fmla="*/ 0 w 1913"/>
                <a:gd name="T37" fmla="*/ 0 h 1606"/>
                <a:gd name="T38" fmla="*/ 0 w 1913"/>
                <a:gd name="T39" fmla="*/ 0 h 1606"/>
                <a:gd name="T40" fmla="*/ 0 w 1913"/>
                <a:gd name="T41" fmla="*/ 0 h 1606"/>
                <a:gd name="T42" fmla="*/ 0 w 1913"/>
                <a:gd name="T43" fmla="*/ 0 h 1606"/>
                <a:gd name="T44" fmla="*/ 0 w 1913"/>
                <a:gd name="T45" fmla="*/ 0 h 1606"/>
                <a:gd name="T46" fmla="*/ 0 w 1913"/>
                <a:gd name="T47" fmla="*/ 0 h 1606"/>
                <a:gd name="T48" fmla="*/ 0 w 1913"/>
                <a:gd name="T49" fmla="*/ 0 h 1606"/>
                <a:gd name="T50" fmla="*/ 0 w 1913"/>
                <a:gd name="T51" fmla="*/ 0 h 1606"/>
                <a:gd name="T52" fmla="*/ 0 w 1913"/>
                <a:gd name="T53" fmla="*/ 0 h 1606"/>
                <a:gd name="T54" fmla="*/ 0 w 1913"/>
                <a:gd name="T55" fmla="*/ 0 h 1606"/>
                <a:gd name="T56" fmla="*/ 0 w 1913"/>
                <a:gd name="T57" fmla="*/ 0 h 1606"/>
                <a:gd name="T58" fmla="*/ 0 w 1913"/>
                <a:gd name="T59" fmla="*/ 0 h 1606"/>
                <a:gd name="T60" fmla="*/ 0 w 1913"/>
                <a:gd name="T61" fmla="*/ 0 h 1606"/>
                <a:gd name="T62" fmla="*/ 0 w 1913"/>
                <a:gd name="T63" fmla="*/ 0 h 1606"/>
                <a:gd name="T64" fmla="*/ 0 w 1913"/>
                <a:gd name="T65" fmla="*/ 0 h 1606"/>
                <a:gd name="T66" fmla="*/ 0 w 1913"/>
                <a:gd name="T67" fmla="*/ 0 h 1606"/>
                <a:gd name="T68" fmla="*/ 0 w 1913"/>
                <a:gd name="T69" fmla="*/ 0 h 1606"/>
                <a:gd name="T70" fmla="*/ 0 w 1913"/>
                <a:gd name="T71" fmla="*/ 0 h 1606"/>
                <a:gd name="T72" fmla="*/ 0 w 1913"/>
                <a:gd name="T73" fmla="*/ 0 h 1606"/>
                <a:gd name="T74" fmla="*/ 0 w 1913"/>
                <a:gd name="T75" fmla="*/ 0 h 1606"/>
                <a:gd name="T76" fmla="*/ 0 w 1913"/>
                <a:gd name="T77" fmla="*/ 0 h 160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13"/>
                <a:gd name="T118" fmla="*/ 0 h 1606"/>
                <a:gd name="T119" fmla="*/ 1913 w 1913"/>
                <a:gd name="T120" fmla="*/ 1606 h 160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13" h="1606">
                  <a:moveTo>
                    <a:pt x="518" y="213"/>
                  </a:moveTo>
                  <a:lnTo>
                    <a:pt x="539" y="115"/>
                  </a:lnTo>
                  <a:lnTo>
                    <a:pt x="540" y="115"/>
                  </a:lnTo>
                  <a:lnTo>
                    <a:pt x="544" y="114"/>
                  </a:lnTo>
                  <a:lnTo>
                    <a:pt x="549" y="112"/>
                  </a:lnTo>
                  <a:lnTo>
                    <a:pt x="555" y="110"/>
                  </a:lnTo>
                  <a:lnTo>
                    <a:pt x="564" y="107"/>
                  </a:lnTo>
                  <a:lnTo>
                    <a:pt x="574" y="103"/>
                  </a:lnTo>
                  <a:lnTo>
                    <a:pt x="586" y="100"/>
                  </a:lnTo>
                  <a:lnTo>
                    <a:pt x="602" y="95"/>
                  </a:lnTo>
                  <a:lnTo>
                    <a:pt x="618" y="90"/>
                  </a:lnTo>
                  <a:lnTo>
                    <a:pt x="636" y="85"/>
                  </a:lnTo>
                  <a:lnTo>
                    <a:pt x="656" y="80"/>
                  </a:lnTo>
                  <a:lnTo>
                    <a:pt x="679" y="75"/>
                  </a:lnTo>
                  <a:lnTo>
                    <a:pt x="703" y="70"/>
                  </a:lnTo>
                  <a:lnTo>
                    <a:pt x="730" y="64"/>
                  </a:lnTo>
                  <a:lnTo>
                    <a:pt x="758" y="58"/>
                  </a:lnTo>
                  <a:lnTo>
                    <a:pt x="789" y="52"/>
                  </a:lnTo>
                  <a:lnTo>
                    <a:pt x="820" y="46"/>
                  </a:lnTo>
                  <a:lnTo>
                    <a:pt x="855" y="41"/>
                  </a:lnTo>
                  <a:lnTo>
                    <a:pt x="892" y="36"/>
                  </a:lnTo>
                  <a:lnTo>
                    <a:pt x="929" y="31"/>
                  </a:lnTo>
                  <a:lnTo>
                    <a:pt x="970" y="26"/>
                  </a:lnTo>
                  <a:lnTo>
                    <a:pt x="1013" y="21"/>
                  </a:lnTo>
                  <a:lnTo>
                    <a:pt x="1056" y="17"/>
                  </a:lnTo>
                  <a:lnTo>
                    <a:pt x="1103" y="13"/>
                  </a:lnTo>
                  <a:lnTo>
                    <a:pt x="1152" y="10"/>
                  </a:lnTo>
                  <a:lnTo>
                    <a:pt x="1202" y="6"/>
                  </a:lnTo>
                  <a:lnTo>
                    <a:pt x="1255" y="3"/>
                  </a:lnTo>
                  <a:lnTo>
                    <a:pt x="1309" y="1"/>
                  </a:lnTo>
                  <a:lnTo>
                    <a:pt x="1366" y="0"/>
                  </a:lnTo>
                  <a:lnTo>
                    <a:pt x="1425" y="0"/>
                  </a:lnTo>
                  <a:lnTo>
                    <a:pt x="1485" y="0"/>
                  </a:lnTo>
                  <a:lnTo>
                    <a:pt x="1548" y="1"/>
                  </a:lnTo>
                  <a:lnTo>
                    <a:pt x="1616" y="39"/>
                  </a:lnTo>
                  <a:lnTo>
                    <a:pt x="1601" y="221"/>
                  </a:lnTo>
                  <a:lnTo>
                    <a:pt x="1606" y="223"/>
                  </a:lnTo>
                  <a:lnTo>
                    <a:pt x="1620" y="230"/>
                  </a:lnTo>
                  <a:lnTo>
                    <a:pt x="1640" y="243"/>
                  </a:lnTo>
                  <a:lnTo>
                    <a:pt x="1663" y="260"/>
                  </a:lnTo>
                  <a:lnTo>
                    <a:pt x="1688" y="284"/>
                  </a:lnTo>
                  <a:lnTo>
                    <a:pt x="1709" y="312"/>
                  </a:lnTo>
                  <a:lnTo>
                    <a:pt x="1726" y="347"/>
                  </a:lnTo>
                  <a:lnTo>
                    <a:pt x="1736" y="388"/>
                  </a:lnTo>
                  <a:lnTo>
                    <a:pt x="1891" y="528"/>
                  </a:lnTo>
                  <a:lnTo>
                    <a:pt x="1849" y="898"/>
                  </a:lnTo>
                  <a:lnTo>
                    <a:pt x="1601" y="1023"/>
                  </a:lnTo>
                  <a:lnTo>
                    <a:pt x="1895" y="1110"/>
                  </a:lnTo>
                  <a:lnTo>
                    <a:pt x="1897" y="1114"/>
                  </a:lnTo>
                  <a:lnTo>
                    <a:pt x="1902" y="1125"/>
                  </a:lnTo>
                  <a:lnTo>
                    <a:pt x="1907" y="1143"/>
                  </a:lnTo>
                  <a:lnTo>
                    <a:pt x="1912" y="1166"/>
                  </a:lnTo>
                  <a:lnTo>
                    <a:pt x="1913" y="1195"/>
                  </a:lnTo>
                  <a:lnTo>
                    <a:pt x="1911" y="1229"/>
                  </a:lnTo>
                  <a:lnTo>
                    <a:pt x="1901" y="1266"/>
                  </a:lnTo>
                  <a:lnTo>
                    <a:pt x="1884" y="1307"/>
                  </a:lnTo>
                  <a:lnTo>
                    <a:pt x="1107" y="1606"/>
                  </a:lnTo>
                  <a:lnTo>
                    <a:pt x="0" y="1258"/>
                  </a:lnTo>
                  <a:lnTo>
                    <a:pt x="19" y="1217"/>
                  </a:lnTo>
                  <a:lnTo>
                    <a:pt x="188" y="1159"/>
                  </a:lnTo>
                  <a:lnTo>
                    <a:pt x="188" y="221"/>
                  </a:lnTo>
                  <a:lnTo>
                    <a:pt x="189" y="220"/>
                  </a:lnTo>
                  <a:lnTo>
                    <a:pt x="193" y="217"/>
                  </a:lnTo>
                  <a:lnTo>
                    <a:pt x="198" y="214"/>
                  </a:lnTo>
                  <a:lnTo>
                    <a:pt x="207" y="209"/>
                  </a:lnTo>
                  <a:lnTo>
                    <a:pt x="218" y="203"/>
                  </a:lnTo>
                  <a:lnTo>
                    <a:pt x="230" y="197"/>
                  </a:lnTo>
                  <a:lnTo>
                    <a:pt x="245" y="191"/>
                  </a:lnTo>
                  <a:lnTo>
                    <a:pt x="262" y="184"/>
                  </a:lnTo>
                  <a:lnTo>
                    <a:pt x="281" y="179"/>
                  </a:lnTo>
                  <a:lnTo>
                    <a:pt x="302" y="175"/>
                  </a:lnTo>
                  <a:lnTo>
                    <a:pt x="326" y="173"/>
                  </a:lnTo>
                  <a:lnTo>
                    <a:pt x="350" y="171"/>
                  </a:lnTo>
                  <a:lnTo>
                    <a:pt x="378" y="172"/>
                  </a:lnTo>
                  <a:lnTo>
                    <a:pt x="407" y="175"/>
                  </a:lnTo>
                  <a:lnTo>
                    <a:pt x="439" y="181"/>
                  </a:lnTo>
                  <a:lnTo>
                    <a:pt x="471" y="191"/>
                  </a:lnTo>
                  <a:lnTo>
                    <a:pt x="518" y="2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65" name="Freeform 388"/>
            <p:cNvSpPr>
              <a:spLocks/>
            </p:cNvSpPr>
            <p:nvPr/>
          </p:nvSpPr>
          <p:spPr bwMode="auto">
            <a:xfrm>
              <a:off x="3977" y="3278"/>
              <a:ext cx="68" cy="78"/>
            </a:xfrm>
            <a:custGeom>
              <a:avLst/>
              <a:gdLst>
                <a:gd name="T0" fmla="*/ 0 w 614"/>
                <a:gd name="T1" fmla="*/ 0 h 697"/>
                <a:gd name="T2" fmla="*/ 0 w 614"/>
                <a:gd name="T3" fmla="*/ 0 h 697"/>
                <a:gd name="T4" fmla="*/ 0 w 614"/>
                <a:gd name="T5" fmla="*/ 0 h 697"/>
                <a:gd name="T6" fmla="*/ 0 w 614"/>
                <a:gd name="T7" fmla="*/ 0 h 697"/>
                <a:gd name="T8" fmla="*/ 0 w 614"/>
                <a:gd name="T9" fmla="*/ 0 h 697"/>
                <a:gd name="T10" fmla="*/ 0 w 614"/>
                <a:gd name="T11" fmla="*/ 0 h 697"/>
                <a:gd name="T12" fmla="*/ 0 w 614"/>
                <a:gd name="T13" fmla="*/ 0 h 697"/>
                <a:gd name="T14" fmla="*/ 0 w 614"/>
                <a:gd name="T15" fmla="*/ 0 h 697"/>
                <a:gd name="T16" fmla="*/ 0 w 614"/>
                <a:gd name="T17" fmla="*/ 0 h 697"/>
                <a:gd name="T18" fmla="*/ 0 w 614"/>
                <a:gd name="T19" fmla="*/ 0 h 697"/>
                <a:gd name="T20" fmla="*/ 0 w 614"/>
                <a:gd name="T21" fmla="*/ 0 h 697"/>
                <a:gd name="T22" fmla="*/ 0 w 614"/>
                <a:gd name="T23" fmla="*/ 0 h 697"/>
                <a:gd name="T24" fmla="*/ 0 w 614"/>
                <a:gd name="T25" fmla="*/ 0 h 697"/>
                <a:gd name="T26" fmla="*/ 0 w 614"/>
                <a:gd name="T27" fmla="*/ 0 h 697"/>
                <a:gd name="T28" fmla="*/ 0 w 614"/>
                <a:gd name="T29" fmla="*/ 0 h 697"/>
                <a:gd name="T30" fmla="*/ 0 w 614"/>
                <a:gd name="T31" fmla="*/ 0 h 697"/>
                <a:gd name="T32" fmla="*/ 0 w 614"/>
                <a:gd name="T33" fmla="*/ 0 h 697"/>
                <a:gd name="T34" fmla="*/ 0 w 614"/>
                <a:gd name="T35" fmla="*/ 0 h 697"/>
                <a:gd name="T36" fmla="*/ 0 w 614"/>
                <a:gd name="T37" fmla="*/ 0 h 697"/>
                <a:gd name="T38" fmla="*/ 0 w 614"/>
                <a:gd name="T39" fmla="*/ 0 h 697"/>
                <a:gd name="T40" fmla="*/ 0 w 614"/>
                <a:gd name="T41" fmla="*/ 0 h 697"/>
                <a:gd name="T42" fmla="*/ 0 w 614"/>
                <a:gd name="T43" fmla="*/ 0 h 697"/>
                <a:gd name="T44" fmla="*/ 0 w 614"/>
                <a:gd name="T45" fmla="*/ 0 h 697"/>
                <a:gd name="T46" fmla="*/ 0 w 614"/>
                <a:gd name="T47" fmla="*/ 0 h 697"/>
                <a:gd name="T48" fmla="*/ 0 w 614"/>
                <a:gd name="T49" fmla="*/ 0 h 697"/>
                <a:gd name="T50" fmla="*/ 0 w 614"/>
                <a:gd name="T51" fmla="*/ 0 h 697"/>
                <a:gd name="T52" fmla="*/ 0 w 614"/>
                <a:gd name="T53" fmla="*/ 0 h 697"/>
                <a:gd name="T54" fmla="*/ 0 w 614"/>
                <a:gd name="T55" fmla="*/ 0 h 697"/>
                <a:gd name="T56" fmla="*/ 0 w 614"/>
                <a:gd name="T57" fmla="*/ 0 h 697"/>
                <a:gd name="T58" fmla="*/ 0 w 614"/>
                <a:gd name="T59" fmla="*/ 0 h 697"/>
                <a:gd name="T60" fmla="*/ 0 w 614"/>
                <a:gd name="T61" fmla="*/ 0 h 697"/>
                <a:gd name="T62" fmla="*/ 0 w 614"/>
                <a:gd name="T63" fmla="*/ 0 h 697"/>
                <a:gd name="T64" fmla="*/ 0 w 614"/>
                <a:gd name="T65" fmla="*/ 0 h 697"/>
                <a:gd name="T66" fmla="*/ 0 w 614"/>
                <a:gd name="T67" fmla="*/ 0 h 697"/>
                <a:gd name="T68" fmla="*/ 0 w 614"/>
                <a:gd name="T69" fmla="*/ 0 h 697"/>
                <a:gd name="T70" fmla="*/ 0 w 614"/>
                <a:gd name="T71" fmla="*/ 0 h 697"/>
                <a:gd name="T72" fmla="*/ 0 w 614"/>
                <a:gd name="T73" fmla="*/ 0 h 697"/>
                <a:gd name="T74" fmla="*/ 0 w 614"/>
                <a:gd name="T75" fmla="*/ 0 h 697"/>
                <a:gd name="T76" fmla="*/ 0 w 614"/>
                <a:gd name="T77" fmla="*/ 0 h 697"/>
                <a:gd name="T78" fmla="*/ 0 w 614"/>
                <a:gd name="T79" fmla="*/ 0 h 697"/>
                <a:gd name="T80" fmla="*/ 0 w 614"/>
                <a:gd name="T81" fmla="*/ 0 h 697"/>
                <a:gd name="T82" fmla="*/ 0 w 614"/>
                <a:gd name="T83" fmla="*/ 0 h 697"/>
                <a:gd name="T84" fmla="*/ 0 w 614"/>
                <a:gd name="T85" fmla="*/ 0 h 697"/>
                <a:gd name="T86" fmla="*/ 0 w 614"/>
                <a:gd name="T87" fmla="*/ 0 h 697"/>
                <a:gd name="T88" fmla="*/ 0 w 614"/>
                <a:gd name="T89" fmla="*/ 0 h 697"/>
                <a:gd name="T90" fmla="*/ 0 w 614"/>
                <a:gd name="T91" fmla="*/ 0 h 697"/>
                <a:gd name="T92" fmla="*/ 0 w 614"/>
                <a:gd name="T93" fmla="*/ 0 h 697"/>
                <a:gd name="T94" fmla="*/ 0 w 614"/>
                <a:gd name="T95" fmla="*/ 0 h 697"/>
                <a:gd name="T96" fmla="*/ 0 w 614"/>
                <a:gd name="T97" fmla="*/ 0 h 6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14"/>
                <a:gd name="T148" fmla="*/ 0 h 697"/>
                <a:gd name="T149" fmla="*/ 614 w 614"/>
                <a:gd name="T150" fmla="*/ 697 h 69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14" h="697">
                  <a:moveTo>
                    <a:pt x="609" y="26"/>
                  </a:moveTo>
                  <a:lnTo>
                    <a:pt x="606" y="25"/>
                  </a:lnTo>
                  <a:lnTo>
                    <a:pt x="596" y="23"/>
                  </a:lnTo>
                  <a:lnTo>
                    <a:pt x="581" y="18"/>
                  </a:lnTo>
                  <a:lnTo>
                    <a:pt x="559" y="14"/>
                  </a:lnTo>
                  <a:lnTo>
                    <a:pt x="534" y="10"/>
                  </a:lnTo>
                  <a:lnTo>
                    <a:pt x="503" y="6"/>
                  </a:lnTo>
                  <a:lnTo>
                    <a:pt x="469" y="3"/>
                  </a:lnTo>
                  <a:lnTo>
                    <a:pt x="430" y="1"/>
                  </a:lnTo>
                  <a:lnTo>
                    <a:pt x="388" y="0"/>
                  </a:lnTo>
                  <a:lnTo>
                    <a:pt x="344" y="2"/>
                  </a:lnTo>
                  <a:lnTo>
                    <a:pt x="297" y="6"/>
                  </a:lnTo>
                  <a:lnTo>
                    <a:pt x="247" y="14"/>
                  </a:lnTo>
                  <a:lnTo>
                    <a:pt x="197" y="25"/>
                  </a:lnTo>
                  <a:lnTo>
                    <a:pt x="145" y="40"/>
                  </a:lnTo>
                  <a:lnTo>
                    <a:pt x="92" y="58"/>
                  </a:lnTo>
                  <a:lnTo>
                    <a:pt x="39" y="83"/>
                  </a:lnTo>
                  <a:lnTo>
                    <a:pt x="35" y="96"/>
                  </a:lnTo>
                  <a:lnTo>
                    <a:pt x="26" y="134"/>
                  </a:lnTo>
                  <a:lnTo>
                    <a:pt x="15" y="192"/>
                  </a:lnTo>
                  <a:lnTo>
                    <a:pt x="5" y="268"/>
                  </a:lnTo>
                  <a:lnTo>
                    <a:pt x="0" y="358"/>
                  </a:lnTo>
                  <a:lnTo>
                    <a:pt x="4" y="459"/>
                  </a:lnTo>
                  <a:lnTo>
                    <a:pt x="19" y="568"/>
                  </a:lnTo>
                  <a:lnTo>
                    <a:pt x="50" y="679"/>
                  </a:lnTo>
                  <a:lnTo>
                    <a:pt x="54" y="679"/>
                  </a:lnTo>
                  <a:lnTo>
                    <a:pt x="62" y="678"/>
                  </a:lnTo>
                  <a:lnTo>
                    <a:pt x="75" y="676"/>
                  </a:lnTo>
                  <a:lnTo>
                    <a:pt x="93" y="675"/>
                  </a:lnTo>
                  <a:lnTo>
                    <a:pt x="117" y="673"/>
                  </a:lnTo>
                  <a:lnTo>
                    <a:pt x="144" y="671"/>
                  </a:lnTo>
                  <a:lnTo>
                    <a:pt x="177" y="670"/>
                  </a:lnTo>
                  <a:lnTo>
                    <a:pt x="212" y="669"/>
                  </a:lnTo>
                  <a:lnTo>
                    <a:pt x="252" y="668"/>
                  </a:lnTo>
                  <a:lnTo>
                    <a:pt x="295" y="669"/>
                  </a:lnTo>
                  <a:lnTo>
                    <a:pt x="342" y="670"/>
                  </a:lnTo>
                  <a:lnTo>
                    <a:pt x="391" y="672"/>
                  </a:lnTo>
                  <a:lnTo>
                    <a:pt x="443" y="676"/>
                  </a:lnTo>
                  <a:lnTo>
                    <a:pt x="498" y="681"/>
                  </a:lnTo>
                  <a:lnTo>
                    <a:pt x="555" y="688"/>
                  </a:lnTo>
                  <a:lnTo>
                    <a:pt x="614" y="697"/>
                  </a:lnTo>
                  <a:lnTo>
                    <a:pt x="611" y="676"/>
                  </a:lnTo>
                  <a:lnTo>
                    <a:pt x="605" y="621"/>
                  </a:lnTo>
                  <a:lnTo>
                    <a:pt x="596" y="538"/>
                  </a:lnTo>
                  <a:lnTo>
                    <a:pt x="589" y="438"/>
                  </a:lnTo>
                  <a:lnTo>
                    <a:pt x="584" y="327"/>
                  </a:lnTo>
                  <a:lnTo>
                    <a:pt x="584" y="217"/>
                  </a:lnTo>
                  <a:lnTo>
                    <a:pt x="592" y="114"/>
                  </a:lnTo>
                  <a:lnTo>
                    <a:pt x="609" y="2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66" name="Freeform 389"/>
            <p:cNvSpPr>
              <a:spLocks/>
            </p:cNvSpPr>
            <p:nvPr/>
          </p:nvSpPr>
          <p:spPr bwMode="auto">
            <a:xfrm>
              <a:off x="3984" y="3299"/>
              <a:ext cx="113" cy="77"/>
            </a:xfrm>
            <a:custGeom>
              <a:avLst/>
              <a:gdLst>
                <a:gd name="T0" fmla="*/ 0 w 1014"/>
                <a:gd name="T1" fmla="*/ 0 h 693"/>
                <a:gd name="T2" fmla="*/ 0 w 1014"/>
                <a:gd name="T3" fmla="*/ 0 h 693"/>
                <a:gd name="T4" fmla="*/ 0 w 1014"/>
                <a:gd name="T5" fmla="*/ 0 h 693"/>
                <a:gd name="T6" fmla="*/ 0 w 1014"/>
                <a:gd name="T7" fmla="*/ 0 h 693"/>
                <a:gd name="T8" fmla="*/ 0 w 1014"/>
                <a:gd name="T9" fmla="*/ 0 h 693"/>
                <a:gd name="T10" fmla="*/ 0 w 1014"/>
                <a:gd name="T11" fmla="*/ 0 h 693"/>
                <a:gd name="T12" fmla="*/ 0 w 1014"/>
                <a:gd name="T13" fmla="*/ 0 h 693"/>
                <a:gd name="T14" fmla="*/ 0 w 1014"/>
                <a:gd name="T15" fmla="*/ 0 h 693"/>
                <a:gd name="T16" fmla="*/ 0 w 1014"/>
                <a:gd name="T17" fmla="*/ 0 h 693"/>
                <a:gd name="T18" fmla="*/ 0 w 1014"/>
                <a:gd name="T19" fmla="*/ 0 h 693"/>
                <a:gd name="T20" fmla="*/ 0 w 1014"/>
                <a:gd name="T21" fmla="*/ 0 h 693"/>
                <a:gd name="T22" fmla="*/ 0 w 1014"/>
                <a:gd name="T23" fmla="*/ 0 h 693"/>
                <a:gd name="T24" fmla="*/ 0 w 1014"/>
                <a:gd name="T25" fmla="*/ 0 h 693"/>
                <a:gd name="T26" fmla="*/ 0 w 1014"/>
                <a:gd name="T27" fmla="*/ 0 h 693"/>
                <a:gd name="T28" fmla="*/ 0 w 1014"/>
                <a:gd name="T29" fmla="*/ 0 h 693"/>
                <a:gd name="T30" fmla="*/ 0 w 1014"/>
                <a:gd name="T31" fmla="*/ 0 h 693"/>
                <a:gd name="T32" fmla="*/ 0 w 1014"/>
                <a:gd name="T33" fmla="*/ 0 h 693"/>
                <a:gd name="T34" fmla="*/ 0 w 1014"/>
                <a:gd name="T35" fmla="*/ 0 h 693"/>
                <a:gd name="T36" fmla="*/ 0 w 1014"/>
                <a:gd name="T37" fmla="*/ 0 h 693"/>
                <a:gd name="T38" fmla="*/ 0 w 1014"/>
                <a:gd name="T39" fmla="*/ 0 h 693"/>
                <a:gd name="T40" fmla="*/ 0 w 1014"/>
                <a:gd name="T41" fmla="*/ 0 h 693"/>
                <a:gd name="T42" fmla="*/ 0 w 1014"/>
                <a:gd name="T43" fmla="*/ 0 h 693"/>
                <a:gd name="T44" fmla="*/ 0 w 1014"/>
                <a:gd name="T45" fmla="*/ 0 h 693"/>
                <a:gd name="T46" fmla="*/ 0 w 1014"/>
                <a:gd name="T47" fmla="*/ 0 h 693"/>
                <a:gd name="T48" fmla="*/ 0 w 1014"/>
                <a:gd name="T49" fmla="*/ 0 h 693"/>
                <a:gd name="T50" fmla="*/ 0 w 1014"/>
                <a:gd name="T51" fmla="*/ 0 h 693"/>
                <a:gd name="T52" fmla="*/ 0 w 1014"/>
                <a:gd name="T53" fmla="*/ 0 h 693"/>
                <a:gd name="T54" fmla="*/ 0 w 1014"/>
                <a:gd name="T55" fmla="*/ 0 h 693"/>
                <a:gd name="T56" fmla="*/ 0 w 1014"/>
                <a:gd name="T57" fmla="*/ 0 h 693"/>
                <a:gd name="T58" fmla="*/ 0 w 1014"/>
                <a:gd name="T59" fmla="*/ 0 h 693"/>
                <a:gd name="T60" fmla="*/ 0 w 1014"/>
                <a:gd name="T61" fmla="*/ 0 h 693"/>
                <a:gd name="T62" fmla="*/ 0 w 1014"/>
                <a:gd name="T63" fmla="*/ 0 h 693"/>
                <a:gd name="T64" fmla="*/ 0 w 1014"/>
                <a:gd name="T65" fmla="*/ 0 h 693"/>
                <a:gd name="T66" fmla="*/ 0 w 1014"/>
                <a:gd name="T67" fmla="*/ 0 h 693"/>
                <a:gd name="T68" fmla="*/ 0 w 1014"/>
                <a:gd name="T69" fmla="*/ 0 h 693"/>
                <a:gd name="T70" fmla="*/ 0 w 1014"/>
                <a:gd name="T71" fmla="*/ 0 h 693"/>
                <a:gd name="T72" fmla="*/ 0 w 1014"/>
                <a:gd name="T73" fmla="*/ 0 h 693"/>
                <a:gd name="T74" fmla="*/ 0 w 1014"/>
                <a:gd name="T75" fmla="*/ 0 h 693"/>
                <a:gd name="T76" fmla="*/ 0 w 1014"/>
                <a:gd name="T77" fmla="*/ 0 h 693"/>
                <a:gd name="T78" fmla="*/ 0 w 1014"/>
                <a:gd name="T79" fmla="*/ 0 h 693"/>
                <a:gd name="T80" fmla="*/ 0 w 1014"/>
                <a:gd name="T81" fmla="*/ 0 h 693"/>
                <a:gd name="T82" fmla="*/ 0 w 1014"/>
                <a:gd name="T83" fmla="*/ 0 h 693"/>
                <a:gd name="T84" fmla="*/ 0 w 1014"/>
                <a:gd name="T85" fmla="*/ 0 h 693"/>
                <a:gd name="T86" fmla="*/ 0 w 1014"/>
                <a:gd name="T87" fmla="*/ 0 h 693"/>
                <a:gd name="T88" fmla="*/ 0 w 1014"/>
                <a:gd name="T89" fmla="*/ 0 h 693"/>
                <a:gd name="T90" fmla="*/ 0 w 1014"/>
                <a:gd name="T91" fmla="*/ 0 h 693"/>
                <a:gd name="T92" fmla="*/ 0 w 1014"/>
                <a:gd name="T93" fmla="*/ 0 h 693"/>
                <a:gd name="T94" fmla="*/ 0 w 1014"/>
                <a:gd name="T95" fmla="*/ 0 h 693"/>
                <a:gd name="T96" fmla="*/ 0 w 1014"/>
                <a:gd name="T97" fmla="*/ 0 h 693"/>
                <a:gd name="T98" fmla="*/ 0 w 1014"/>
                <a:gd name="T99" fmla="*/ 0 h 693"/>
                <a:gd name="T100" fmla="*/ 0 w 1014"/>
                <a:gd name="T101" fmla="*/ 0 h 693"/>
                <a:gd name="T102" fmla="*/ 0 w 1014"/>
                <a:gd name="T103" fmla="*/ 0 h 693"/>
                <a:gd name="T104" fmla="*/ 0 w 1014"/>
                <a:gd name="T105" fmla="*/ 0 h 693"/>
                <a:gd name="T106" fmla="*/ 0 w 1014"/>
                <a:gd name="T107" fmla="*/ 0 h 69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14"/>
                <a:gd name="T163" fmla="*/ 0 h 693"/>
                <a:gd name="T164" fmla="*/ 1014 w 1014"/>
                <a:gd name="T165" fmla="*/ 693 h 69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14" h="693">
                  <a:moveTo>
                    <a:pt x="6" y="523"/>
                  </a:moveTo>
                  <a:lnTo>
                    <a:pt x="0" y="608"/>
                  </a:lnTo>
                  <a:lnTo>
                    <a:pt x="660" y="693"/>
                  </a:lnTo>
                  <a:lnTo>
                    <a:pt x="665" y="691"/>
                  </a:lnTo>
                  <a:lnTo>
                    <a:pt x="679" y="683"/>
                  </a:lnTo>
                  <a:lnTo>
                    <a:pt x="700" y="672"/>
                  </a:lnTo>
                  <a:lnTo>
                    <a:pt x="726" y="657"/>
                  </a:lnTo>
                  <a:lnTo>
                    <a:pt x="758" y="636"/>
                  </a:lnTo>
                  <a:lnTo>
                    <a:pt x="793" y="611"/>
                  </a:lnTo>
                  <a:lnTo>
                    <a:pt x="829" y="581"/>
                  </a:lnTo>
                  <a:lnTo>
                    <a:pt x="866" y="546"/>
                  </a:lnTo>
                  <a:lnTo>
                    <a:pt x="902" y="508"/>
                  </a:lnTo>
                  <a:lnTo>
                    <a:pt x="935" y="465"/>
                  </a:lnTo>
                  <a:lnTo>
                    <a:pt x="964" y="416"/>
                  </a:lnTo>
                  <a:lnTo>
                    <a:pt x="987" y="362"/>
                  </a:lnTo>
                  <a:lnTo>
                    <a:pt x="1004" y="305"/>
                  </a:lnTo>
                  <a:lnTo>
                    <a:pt x="1014" y="242"/>
                  </a:lnTo>
                  <a:lnTo>
                    <a:pt x="1012" y="175"/>
                  </a:lnTo>
                  <a:lnTo>
                    <a:pt x="1000" y="103"/>
                  </a:lnTo>
                  <a:lnTo>
                    <a:pt x="998" y="98"/>
                  </a:lnTo>
                  <a:lnTo>
                    <a:pt x="992" y="87"/>
                  </a:lnTo>
                  <a:lnTo>
                    <a:pt x="981" y="72"/>
                  </a:lnTo>
                  <a:lnTo>
                    <a:pt x="967" y="53"/>
                  </a:lnTo>
                  <a:lnTo>
                    <a:pt x="948" y="35"/>
                  </a:lnTo>
                  <a:lnTo>
                    <a:pt x="926" y="19"/>
                  </a:lnTo>
                  <a:lnTo>
                    <a:pt x="900" y="6"/>
                  </a:lnTo>
                  <a:lnTo>
                    <a:pt x="870" y="0"/>
                  </a:lnTo>
                  <a:lnTo>
                    <a:pt x="874" y="12"/>
                  </a:lnTo>
                  <a:lnTo>
                    <a:pt x="884" y="41"/>
                  </a:lnTo>
                  <a:lnTo>
                    <a:pt x="896" y="89"/>
                  </a:lnTo>
                  <a:lnTo>
                    <a:pt x="907" y="151"/>
                  </a:lnTo>
                  <a:lnTo>
                    <a:pt x="910" y="225"/>
                  </a:lnTo>
                  <a:lnTo>
                    <a:pt x="902" y="307"/>
                  </a:lnTo>
                  <a:lnTo>
                    <a:pt x="878" y="396"/>
                  </a:lnTo>
                  <a:lnTo>
                    <a:pt x="836" y="489"/>
                  </a:lnTo>
                  <a:lnTo>
                    <a:pt x="835" y="490"/>
                  </a:lnTo>
                  <a:lnTo>
                    <a:pt x="831" y="493"/>
                  </a:lnTo>
                  <a:lnTo>
                    <a:pt x="825" y="498"/>
                  </a:lnTo>
                  <a:lnTo>
                    <a:pt x="816" y="506"/>
                  </a:lnTo>
                  <a:lnTo>
                    <a:pt x="805" y="513"/>
                  </a:lnTo>
                  <a:lnTo>
                    <a:pt x="792" y="521"/>
                  </a:lnTo>
                  <a:lnTo>
                    <a:pt x="775" y="529"/>
                  </a:lnTo>
                  <a:lnTo>
                    <a:pt x="757" y="537"/>
                  </a:lnTo>
                  <a:lnTo>
                    <a:pt x="737" y="544"/>
                  </a:lnTo>
                  <a:lnTo>
                    <a:pt x="713" y="552"/>
                  </a:lnTo>
                  <a:lnTo>
                    <a:pt x="688" y="557"/>
                  </a:lnTo>
                  <a:lnTo>
                    <a:pt x="659" y="561"/>
                  </a:lnTo>
                  <a:lnTo>
                    <a:pt x="630" y="562"/>
                  </a:lnTo>
                  <a:lnTo>
                    <a:pt x="597" y="561"/>
                  </a:lnTo>
                  <a:lnTo>
                    <a:pt x="562" y="558"/>
                  </a:lnTo>
                  <a:lnTo>
                    <a:pt x="525" y="551"/>
                  </a:lnTo>
                  <a:lnTo>
                    <a:pt x="525" y="642"/>
                  </a:lnTo>
                  <a:lnTo>
                    <a:pt x="23" y="590"/>
                  </a:lnTo>
                  <a:lnTo>
                    <a:pt x="6" y="523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67" name="Freeform 390"/>
            <p:cNvSpPr>
              <a:spLocks/>
            </p:cNvSpPr>
            <p:nvPr/>
          </p:nvSpPr>
          <p:spPr bwMode="auto">
            <a:xfrm>
              <a:off x="3970" y="3375"/>
              <a:ext cx="83" cy="27"/>
            </a:xfrm>
            <a:custGeom>
              <a:avLst/>
              <a:gdLst>
                <a:gd name="T0" fmla="*/ 0 w 745"/>
                <a:gd name="T1" fmla="*/ 0 h 240"/>
                <a:gd name="T2" fmla="*/ 0 w 745"/>
                <a:gd name="T3" fmla="*/ 0 h 240"/>
                <a:gd name="T4" fmla="*/ 0 w 745"/>
                <a:gd name="T5" fmla="*/ 0 h 240"/>
                <a:gd name="T6" fmla="*/ 0 w 745"/>
                <a:gd name="T7" fmla="*/ 0 h 240"/>
                <a:gd name="T8" fmla="*/ 0 w 745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5"/>
                <a:gd name="T16" fmla="*/ 0 h 240"/>
                <a:gd name="T17" fmla="*/ 745 w 745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5" h="240">
                  <a:moveTo>
                    <a:pt x="745" y="86"/>
                  </a:moveTo>
                  <a:lnTo>
                    <a:pt x="11" y="0"/>
                  </a:lnTo>
                  <a:lnTo>
                    <a:pt x="0" y="86"/>
                  </a:lnTo>
                  <a:lnTo>
                    <a:pt x="722" y="240"/>
                  </a:lnTo>
                  <a:lnTo>
                    <a:pt x="745" y="8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68" name="Freeform 391"/>
            <p:cNvSpPr>
              <a:spLocks/>
            </p:cNvSpPr>
            <p:nvPr/>
          </p:nvSpPr>
          <p:spPr bwMode="auto">
            <a:xfrm>
              <a:off x="4011" y="3384"/>
              <a:ext cx="36" cy="12"/>
            </a:xfrm>
            <a:custGeom>
              <a:avLst/>
              <a:gdLst>
                <a:gd name="T0" fmla="*/ 0 w 319"/>
                <a:gd name="T1" fmla="*/ 0 h 109"/>
                <a:gd name="T2" fmla="*/ 0 w 319"/>
                <a:gd name="T3" fmla="*/ 0 h 109"/>
                <a:gd name="T4" fmla="*/ 0 w 319"/>
                <a:gd name="T5" fmla="*/ 0 h 109"/>
                <a:gd name="T6" fmla="*/ 0 w 319"/>
                <a:gd name="T7" fmla="*/ 0 h 109"/>
                <a:gd name="T8" fmla="*/ 0 w 319"/>
                <a:gd name="T9" fmla="*/ 0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9"/>
                <a:gd name="T16" fmla="*/ 0 h 109"/>
                <a:gd name="T17" fmla="*/ 319 w 319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9" h="109">
                  <a:moveTo>
                    <a:pt x="319" y="47"/>
                  </a:moveTo>
                  <a:lnTo>
                    <a:pt x="4" y="0"/>
                  </a:lnTo>
                  <a:lnTo>
                    <a:pt x="0" y="45"/>
                  </a:lnTo>
                  <a:lnTo>
                    <a:pt x="309" y="109"/>
                  </a:lnTo>
                  <a:lnTo>
                    <a:pt x="319" y="4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69" name="Freeform 392"/>
            <p:cNvSpPr>
              <a:spLocks/>
            </p:cNvSpPr>
            <p:nvPr/>
          </p:nvSpPr>
          <p:spPr bwMode="auto">
            <a:xfrm>
              <a:off x="3975" y="3378"/>
              <a:ext cx="24" cy="9"/>
            </a:xfrm>
            <a:custGeom>
              <a:avLst/>
              <a:gdLst>
                <a:gd name="T0" fmla="*/ 0 w 213"/>
                <a:gd name="T1" fmla="*/ 0 h 81"/>
                <a:gd name="T2" fmla="*/ 0 w 213"/>
                <a:gd name="T3" fmla="*/ 0 h 81"/>
                <a:gd name="T4" fmla="*/ 0 w 213"/>
                <a:gd name="T5" fmla="*/ 0 h 81"/>
                <a:gd name="T6" fmla="*/ 0 w 213"/>
                <a:gd name="T7" fmla="*/ 0 h 81"/>
                <a:gd name="T8" fmla="*/ 0 w 213"/>
                <a:gd name="T9" fmla="*/ 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3"/>
                <a:gd name="T16" fmla="*/ 0 h 81"/>
                <a:gd name="T17" fmla="*/ 213 w 213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3" h="81">
                  <a:moveTo>
                    <a:pt x="213" y="37"/>
                  </a:moveTo>
                  <a:lnTo>
                    <a:pt x="0" y="0"/>
                  </a:lnTo>
                  <a:lnTo>
                    <a:pt x="2" y="39"/>
                  </a:lnTo>
                  <a:lnTo>
                    <a:pt x="206" y="81"/>
                  </a:lnTo>
                  <a:lnTo>
                    <a:pt x="213" y="3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70" name="Freeform 393"/>
            <p:cNvSpPr>
              <a:spLocks/>
            </p:cNvSpPr>
            <p:nvPr/>
          </p:nvSpPr>
          <p:spPr bwMode="auto">
            <a:xfrm>
              <a:off x="3916" y="3386"/>
              <a:ext cx="139" cy="47"/>
            </a:xfrm>
            <a:custGeom>
              <a:avLst/>
              <a:gdLst>
                <a:gd name="T0" fmla="*/ 0 w 1254"/>
                <a:gd name="T1" fmla="*/ 0 h 415"/>
                <a:gd name="T2" fmla="*/ 0 w 1254"/>
                <a:gd name="T3" fmla="*/ 0 h 415"/>
                <a:gd name="T4" fmla="*/ 0 w 1254"/>
                <a:gd name="T5" fmla="*/ 0 h 415"/>
                <a:gd name="T6" fmla="*/ 0 w 1254"/>
                <a:gd name="T7" fmla="*/ 0 h 415"/>
                <a:gd name="T8" fmla="*/ 0 w 1254"/>
                <a:gd name="T9" fmla="*/ 0 h 415"/>
                <a:gd name="T10" fmla="*/ 0 w 1254"/>
                <a:gd name="T11" fmla="*/ 0 h 415"/>
                <a:gd name="T12" fmla="*/ 0 w 1254"/>
                <a:gd name="T13" fmla="*/ 0 h 415"/>
                <a:gd name="T14" fmla="*/ 0 w 1254"/>
                <a:gd name="T15" fmla="*/ 0 h 415"/>
                <a:gd name="T16" fmla="*/ 0 w 1254"/>
                <a:gd name="T17" fmla="*/ 0 h 415"/>
                <a:gd name="T18" fmla="*/ 0 w 1254"/>
                <a:gd name="T19" fmla="*/ 0 h 415"/>
                <a:gd name="T20" fmla="*/ 0 w 1254"/>
                <a:gd name="T21" fmla="*/ 0 h 415"/>
                <a:gd name="T22" fmla="*/ 0 w 1254"/>
                <a:gd name="T23" fmla="*/ 0 h 415"/>
                <a:gd name="T24" fmla="*/ 0 w 1254"/>
                <a:gd name="T25" fmla="*/ 0 h 415"/>
                <a:gd name="T26" fmla="*/ 0 w 1254"/>
                <a:gd name="T27" fmla="*/ 0 h 415"/>
                <a:gd name="T28" fmla="*/ 0 w 1254"/>
                <a:gd name="T29" fmla="*/ 0 h 415"/>
                <a:gd name="T30" fmla="*/ 0 w 1254"/>
                <a:gd name="T31" fmla="*/ 0 h 415"/>
                <a:gd name="T32" fmla="*/ 0 w 1254"/>
                <a:gd name="T33" fmla="*/ 0 h 415"/>
                <a:gd name="T34" fmla="*/ 0 w 1254"/>
                <a:gd name="T35" fmla="*/ 0 h 415"/>
                <a:gd name="T36" fmla="*/ 0 w 1254"/>
                <a:gd name="T37" fmla="*/ 0 h 415"/>
                <a:gd name="T38" fmla="*/ 0 w 1254"/>
                <a:gd name="T39" fmla="*/ 0 h 415"/>
                <a:gd name="T40" fmla="*/ 0 w 1254"/>
                <a:gd name="T41" fmla="*/ 0 h 415"/>
                <a:gd name="T42" fmla="*/ 0 w 1254"/>
                <a:gd name="T43" fmla="*/ 0 h 415"/>
                <a:gd name="T44" fmla="*/ 0 w 1254"/>
                <a:gd name="T45" fmla="*/ 0 h 415"/>
                <a:gd name="T46" fmla="*/ 0 w 1254"/>
                <a:gd name="T47" fmla="*/ 0 h 415"/>
                <a:gd name="T48" fmla="*/ 0 w 1254"/>
                <a:gd name="T49" fmla="*/ 0 h 415"/>
                <a:gd name="T50" fmla="*/ 0 w 1254"/>
                <a:gd name="T51" fmla="*/ 0 h 415"/>
                <a:gd name="T52" fmla="*/ 0 w 1254"/>
                <a:gd name="T53" fmla="*/ 0 h 415"/>
                <a:gd name="T54" fmla="*/ 0 w 1254"/>
                <a:gd name="T55" fmla="*/ 0 h 415"/>
                <a:gd name="T56" fmla="*/ 0 w 1254"/>
                <a:gd name="T57" fmla="*/ 0 h 415"/>
                <a:gd name="T58" fmla="*/ 0 w 1254"/>
                <a:gd name="T59" fmla="*/ 0 h 415"/>
                <a:gd name="T60" fmla="*/ 0 w 1254"/>
                <a:gd name="T61" fmla="*/ 0 h 415"/>
                <a:gd name="T62" fmla="*/ 0 w 1254"/>
                <a:gd name="T63" fmla="*/ 0 h 415"/>
                <a:gd name="T64" fmla="*/ 0 w 1254"/>
                <a:gd name="T65" fmla="*/ 0 h 415"/>
                <a:gd name="T66" fmla="*/ 0 w 1254"/>
                <a:gd name="T67" fmla="*/ 0 h 415"/>
                <a:gd name="T68" fmla="*/ 0 w 1254"/>
                <a:gd name="T69" fmla="*/ 0 h 4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54"/>
                <a:gd name="T106" fmla="*/ 0 h 415"/>
                <a:gd name="T107" fmla="*/ 1254 w 1254"/>
                <a:gd name="T108" fmla="*/ 415 h 4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54" h="415">
                  <a:moveTo>
                    <a:pt x="0" y="124"/>
                  </a:moveTo>
                  <a:lnTo>
                    <a:pt x="3" y="124"/>
                  </a:lnTo>
                  <a:lnTo>
                    <a:pt x="10" y="122"/>
                  </a:lnTo>
                  <a:lnTo>
                    <a:pt x="23" y="120"/>
                  </a:lnTo>
                  <a:lnTo>
                    <a:pt x="40" y="117"/>
                  </a:lnTo>
                  <a:lnTo>
                    <a:pt x="59" y="114"/>
                  </a:lnTo>
                  <a:lnTo>
                    <a:pt x="81" y="109"/>
                  </a:lnTo>
                  <a:lnTo>
                    <a:pt x="107" y="103"/>
                  </a:lnTo>
                  <a:lnTo>
                    <a:pt x="133" y="96"/>
                  </a:lnTo>
                  <a:lnTo>
                    <a:pt x="161" y="89"/>
                  </a:lnTo>
                  <a:lnTo>
                    <a:pt x="188" y="79"/>
                  </a:lnTo>
                  <a:lnTo>
                    <a:pt x="216" y="69"/>
                  </a:lnTo>
                  <a:lnTo>
                    <a:pt x="243" y="58"/>
                  </a:lnTo>
                  <a:lnTo>
                    <a:pt x="270" y="45"/>
                  </a:lnTo>
                  <a:lnTo>
                    <a:pt x="293" y="31"/>
                  </a:lnTo>
                  <a:lnTo>
                    <a:pt x="316" y="16"/>
                  </a:lnTo>
                  <a:lnTo>
                    <a:pt x="334" y="0"/>
                  </a:lnTo>
                  <a:lnTo>
                    <a:pt x="1254" y="210"/>
                  </a:lnTo>
                  <a:lnTo>
                    <a:pt x="1252" y="212"/>
                  </a:lnTo>
                  <a:lnTo>
                    <a:pt x="1247" y="218"/>
                  </a:lnTo>
                  <a:lnTo>
                    <a:pt x="1239" y="226"/>
                  </a:lnTo>
                  <a:lnTo>
                    <a:pt x="1227" y="236"/>
                  </a:lnTo>
                  <a:lnTo>
                    <a:pt x="1213" y="248"/>
                  </a:lnTo>
                  <a:lnTo>
                    <a:pt x="1197" y="263"/>
                  </a:lnTo>
                  <a:lnTo>
                    <a:pt x="1180" y="279"/>
                  </a:lnTo>
                  <a:lnTo>
                    <a:pt x="1159" y="295"/>
                  </a:lnTo>
                  <a:lnTo>
                    <a:pt x="1138" y="313"/>
                  </a:lnTo>
                  <a:lnTo>
                    <a:pt x="1116" y="330"/>
                  </a:lnTo>
                  <a:lnTo>
                    <a:pt x="1092" y="347"/>
                  </a:lnTo>
                  <a:lnTo>
                    <a:pt x="1068" y="364"/>
                  </a:lnTo>
                  <a:lnTo>
                    <a:pt x="1043" y="379"/>
                  </a:lnTo>
                  <a:lnTo>
                    <a:pt x="1019" y="392"/>
                  </a:lnTo>
                  <a:lnTo>
                    <a:pt x="994" y="405"/>
                  </a:lnTo>
                  <a:lnTo>
                    <a:pt x="971" y="415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71" name="Freeform 394"/>
            <p:cNvSpPr>
              <a:spLocks/>
            </p:cNvSpPr>
            <p:nvPr/>
          </p:nvSpPr>
          <p:spPr bwMode="auto">
            <a:xfrm>
              <a:off x="4055" y="3381"/>
              <a:ext cx="49" cy="22"/>
            </a:xfrm>
            <a:custGeom>
              <a:avLst/>
              <a:gdLst>
                <a:gd name="T0" fmla="*/ 0 w 447"/>
                <a:gd name="T1" fmla="*/ 0 h 198"/>
                <a:gd name="T2" fmla="*/ 0 w 447"/>
                <a:gd name="T3" fmla="*/ 0 h 198"/>
                <a:gd name="T4" fmla="*/ 0 w 447"/>
                <a:gd name="T5" fmla="*/ 0 h 198"/>
                <a:gd name="T6" fmla="*/ 0 w 447"/>
                <a:gd name="T7" fmla="*/ 0 h 198"/>
                <a:gd name="T8" fmla="*/ 0 w 447"/>
                <a:gd name="T9" fmla="*/ 0 h 198"/>
                <a:gd name="T10" fmla="*/ 0 w 447"/>
                <a:gd name="T11" fmla="*/ 0 h 1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7"/>
                <a:gd name="T19" fmla="*/ 0 h 198"/>
                <a:gd name="T20" fmla="*/ 447 w 447"/>
                <a:gd name="T21" fmla="*/ 198 h 19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7" h="198">
                  <a:moveTo>
                    <a:pt x="45" y="198"/>
                  </a:moveTo>
                  <a:lnTo>
                    <a:pt x="447" y="79"/>
                  </a:lnTo>
                  <a:lnTo>
                    <a:pt x="203" y="0"/>
                  </a:lnTo>
                  <a:lnTo>
                    <a:pt x="5" y="22"/>
                  </a:lnTo>
                  <a:lnTo>
                    <a:pt x="0" y="187"/>
                  </a:lnTo>
                  <a:lnTo>
                    <a:pt x="45" y="19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72" name="Freeform 395"/>
            <p:cNvSpPr>
              <a:spLocks/>
            </p:cNvSpPr>
            <p:nvPr/>
          </p:nvSpPr>
          <p:spPr bwMode="auto">
            <a:xfrm>
              <a:off x="3926" y="3287"/>
              <a:ext cx="27" cy="105"/>
            </a:xfrm>
            <a:custGeom>
              <a:avLst/>
              <a:gdLst>
                <a:gd name="T0" fmla="*/ 0 w 238"/>
                <a:gd name="T1" fmla="*/ 0 h 947"/>
                <a:gd name="T2" fmla="*/ 0 w 238"/>
                <a:gd name="T3" fmla="*/ 0 h 947"/>
                <a:gd name="T4" fmla="*/ 0 w 238"/>
                <a:gd name="T5" fmla="*/ 0 h 947"/>
                <a:gd name="T6" fmla="*/ 0 w 238"/>
                <a:gd name="T7" fmla="*/ 0 h 947"/>
                <a:gd name="T8" fmla="*/ 0 w 238"/>
                <a:gd name="T9" fmla="*/ 0 h 947"/>
                <a:gd name="T10" fmla="*/ 0 w 238"/>
                <a:gd name="T11" fmla="*/ 0 h 947"/>
                <a:gd name="T12" fmla="*/ 0 w 238"/>
                <a:gd name="T13" fmla="*/ 0 h 947"/>
                <a:gd name="T14" fmla="*/ 0 w 238"/>
                <a:gd name="T15" fmla="*/ 0 h 947"/>
                <a:gd name="T16" fmla="*/ 0 w 238"/>
                <a:gd name="T17" fmla="*/ 0 h 947"/>
                <a:gd name="T18" fmla="*/ 0 w 238"/>
                <a:gd name="T19" fmla="*/ 0 h 947"/>
                <a:gd name="T20" fmla="*/ 0 w 238"/>
                <a:gd name="T21" fmla="*/ 0 h 947"/>
                <a:gd name="T22" fmla="*/ 0 w 238"/>
                <a:gd name="T23" fmla="*/ 0 h 947"/>
                <a:gd name="T24" fmla="*/ 0 w 238"/>
                <a:gd name="T25" fmla="*/ 0 h 947"/>
                <a:gd name="T26" fmla="*/ 0 w 238"/>
                <a:gd name="T27" fmla="*/ 0 h 947"/>
                <a:gd name="T28" fmla="*/ 0 w 238"/>
                <a:gd name="T29" fmla="*/ 0 h 947"/>
                <a:gd name="T30" fmla="*/ 0 w 238"/>
                <a:gd name="T31" fmla="*/ 0 h 947"/>
                <a:gd name="T32" fmla="*/ 0 w 238"/>
                <a:gd name="T33" fmla="*/ 0 h 947"/>
                <a:gd name="T34" fmla="*/ 0 w 238"/>
                <a:gd name="T35" fmla="*/ 0 h 947"/>
                <a:gd name="T36" fmla="*/ 0 w 238"/>
                <a:gd name="T37" fmla="*/ 0 h 947"/>
                <a:gd name="T38" fmla="*/ 0 w 238"/>
                <a:gd name="T39" fmla="*/ 0 h 947"/>
                <a:gd name="T40" fmla="*/ 0 w 238"/>
                <a:gd name="T41" fmla="*/ 0 h 947"/>
                <a:gd name="T42" fmla="*/ 0 w 238"/>
                <a:gd name="T43" fmla="*/ 0 h 947"/>
                <a:gd name="T44" fmla="*/ 0 w 238"/>
                <a:gd name="T45" fmla="*/ 0 h 947"/>
                <a:gd name="T46" fmla="*/ 0 w 238"/>
                <a:gd name="T47" fmla="*/ 0 h 947"/>
                <a:gd name="T48" fmla="*/ 0 w 238"/>
                <a:gd name="T49" fmla="*/ 0 h 947"/>
                <a:gd name="T50" fmla="*/ 0 w 238"/>
                <a:gd name="T51" fmla="*/ 0 h 947"/>
                <a:gd name="T52" fmla="*/ 0 w 238"/>
                <a:gd name="T53" fmla="*/ 0 h 947"/>
                <a:gd name="T54" fmla="*/ 0 w 238"/>
                <a:gd name="T55" fmla="*/ 0 h 947"/>
                <a:gd name="T56" fmla="*/ 0 w 238"/>
                <a:gd name="T57" fmla="*/ 0 h 947"/>
                <a:gd name="T58" fmla="*/ 0 w 238"/>
                <a:gd name="T59" fmla="*/ 0 h 947"/>
                <a:gd name="T60" fmla="*/ 0 w 238"/>
                <a:gd name="T61" fmla="*/ 0 h 947"/>
                <a:gd name="T62" fmla="*/ 0 w 238"/>
                <a:gd name="T63" fmla="*/ 0 h 947"/>
                <a:gd name="T64" fmla="*/ 0 w 238"/>
                <a:gd name="T65" fmla="*/ 0 h 947"/>
                <a:gd name="T66" fmla="*/ 0 w 238"/>
                <a:gd name="T67" fmla="*/ 0 h 947"/>
                <a:gd name="T68" fmla="*/ 0 w 238"/>
                <a:gd name="T69" fmla="*/ 0 h 9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8"/>
                <a:gd name="T106" fmla="*/ 0 h 947"/>
                <a:gd name="T107" fmla="*/ 238 w 238"/>
                <a:gd name="T108" fmla="*/ 947 h 9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8" h="947">
                  <a:moveTo>
                    <a:pt x="238" y="22"/>
                  </a:moveTo>
                  <a:lnTo>
                    <a:pt x="237" y="21"/>
                  </a:lnTo>
                  <a:lnTo>
                    <a:pt x="233" y="19"/>
                  </a:lnTo>
                  <a:lnTo>
                    <a:pt x="226" y="17"/>
                  </a:lnTo>
                  <a:lnTo>
                    <a:pt x="217" y="14"/>
                  </a:lnTo>
                  <a:lnTo>
                    <a:pt x="206" y="10"/>
                  </a:lnTo>
                  <a:lnTo>
                    <a:pt x="194" y="7"/>
                  </a:lnTo>
                  <a:lnTo>
                    <a:pt x="180" y="4"/>
                  </a:lnTo>
                  <a:lnTo>
                    <a:pt x="164" y="1"/>
                  </a:lnTo>
                  <a:lnTo>
                    <a:pt x="146" y="0"/>
                  </a:lnTo>
                  <a:lnTo>
                    <a:pt x="127" y="0"/>
                  </a:lnTo>
                  <a:lnTo>
                    <a:pt x="108" y="2"/>
                  </a:lnTo>
                  <a:lnTo>
                    <a:pt x="87" y="5"/>
                  </a:lnTo>
                  <a:lnTo>
                    <a:pt x="66" y="11"/>
                  </a:lnTo>
                  <a:lnTo>
                    <a:pt x="44" y="19"/>
                  </a:lnTo>
                  <a:lnTo>
                    <a:pt x="22" y="30"/>
                  </a:lnTo>
                  <a:lnTo>
                    <a:pt x="0" y="45"/>
                  </a:lnTo>
                  <a:lnTo>
                    <a:pt x="0" y="947"/>
                  </a:lnTo>
                  <a:lnTo>
                    <a:pt x="1" y="947"/>
                  </a:lnTo>
                  <a:lnTo>
                    <a:pt x="6" y="947"/>
                  </a:lnTo>
                  <a:lnTo>
                    <a:pt x="13" y="946"/>
                  </a:lnTo>
                  <a:lnTo>
                    <a:pt x="22" y="945"/>
                  </a:lnTo>
                  <a:lnTo>
                    <a:pt x="33" y="943"/>
                  </a:lnTo>
                  <a:lnTo>
                    <a:pt x="47" y="941"/>
                  </a:lnTo>
                  <a:lnTo>
                    <a:pt x="62" y="938"/>
                  </a:lnTo>
                  <a:lnTo>
                    <a:pt x="78" y="934"/>
                  </a:lnTo>
                  <a:lnTo>
                    <a:pt x="96" y="928"/>
                  </a:lnTo>
                  <a:lnTo>
                    <a:pt x="115" y="922"/>
                  </a:lnTo>
                  <a:lnTo>
                    <a:pt x="135" y="915"/>
                  </a:lnTo>
                  <a:lnTo>
                    <a:pt x="155" y="906"/>
                  </a:lnTo>
                  <a:lnTo>
                    <a:pt x="176" y="896"/>
                  </a:lnTo>
                  <a:lnTo>
                    <a:pt x="197" y="884"/>
                  </a:lnTo>
                  <a:lnTo>
                    <a:pt x="217" y="871"/>
                  </a:lnTo>
                  <a:lnTo>
                    <a:pt x="238" y="856"/>
                  </a:lnTo>
                  <a:lnTo>
                    <a:pt x="238" y="2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73" name="Freeform 396"/>
            <p:cNvSpPr>
              <a:spLocks/>
            </p:cNvSpPr>
            <p:nvPr/>
          </p:nvSpPr>
          <p:spPr bwMode="auto">
            <a:xfrm>
              <a:off x="3927" y="3288"/>
              <a:ext cx="23" cy="89"/>
            </a:xfrm>
            <a:custGeom>
              <a:avLst/>
              <a:gdLst>
                <a:gd name="T0" fmla="*/ 0 w 203"/>
                <a:gd name="T1" fmla="*/ 0 h 799"/>
                <a:gd name="T2" fmla="*/ 0 w 203"/>
                <a:gd name="T3" fmla="*/ 0 h 799"/>
                <a:gd name="T4" fmla="*/ 0 w 203"/>
                <a:gd name="T5" fmla="*/ 0 h 799"/>
                <a:gd name="T6" fmla="*/ 0 w 203"/>
                <a:gd name="T7" fmla="*/ 0 h 799"/>
                <a:gd name="T8" fmla="*/ 0 w 203"/>
                <a:gd name="T9" fmla="*/ 0 h 799"/>
                <a:gd name="T10" fmla="*/ 0 w 203"/>
                <a:gd name="T11" fmla="*/ 0 h 799"/>
                <a:gd name="T12" fmla="*/ 0 w 203"/>
                <a:gd name="T13" fmla="*/ 0 h 799"/>
                <a:gd name="T14" fmla="*/ 0 w 203"/>
                <a:gd name="T15" fmla="*/ 0 h 799"/>
                <a:gd name="T16" fmla="*/ 0 w 203"/>
                <a:gd name="T17" fmla="*/ 0 h 799"/>
                <a:gd name="T18" fmla="*/ 0 w 203"/>
                <a:gd name="T19" fmla="*/ 0 h 799"/>
                <a:gd name="T20" fmla="*/ 0 w 203"/>
                <a:gd name="T21" fmla="*/ 0 h 799"/>
                <a:gd name="T22" fmla="*/ 0 w 203"/>
                <a:gd name="T23" fmla="*/ 0 h 799"/>
                <a:gd name="T24" fmla="*/ 0 w 203"/>
                <a:gd name="T25" fmla="*/ 0 h 799"/>
                <a:gd name="T26" fmla="*/ 0 w 203"/>
                <a:gd name="T27" fmla="*/ 0 h 799"/>
                <a:gd name="T28" fmla="*/ 0 w 203"/>
                <a:gd name="T29" fmla="*/ 0 h 799"/>
                <a:gd name="T30" fmla="*/ 0 w 203"/>
                <a:gd name="T31" fmla="*/ 0 h 799"/>
                <a:gd name="T32" fmla="*/ 0 w 203"/>
                <a:gd name="T33" fmla="*/ 0 h 799"/>
                <a:gd name="T34" fmla="*/ 0 w 203"/>
                <a:gd name="T35" fmla="*/ 0 h 799"/>
                <a:gd name="T36" fmla="*/ 0 w 203"/>
                <a:gd name="T37" fmla="*/ 0 h 799"/>
                <a:gd name="T38" fmla="*/ 0 w 203"/>
                <a:gd name="T39" fmla="*/ 0 h 799"/>
                <a:gd name="T40" fmla="*/ 0 w 203"/>
                <a:gd name="T41" fmla="*/ 0 h 799"/>
                <a:gd name="T42" fmla="*/ 0 w 203"/>
                <a:gd name="T43" fmla="*/ 0 h 799"/>
                <a:gd name="T44" fmla="*/ 0 w 203"/>
                <a:gd name="T45" fmla="*/ 0 h 799"/>
                <a:gd name="T46" fmla="*/ 0 w 203"/>
                <a:gd name="T47" fmla="*/ 0 h 799"/>
                <a:gd name="T48" fmla="*/ 0 w 203"/>
                <a:gd name="T49" fmla="*/ 0 h 799"/>
                <a:gd name="T50" fmla="*/ 0 w 203"/>
                <a:gd name="T51" fmla="*/ 0 h 799"/>
                <a:gd name="T52" fmla="*/ 0 w 203"/>
                <a:gd name="T53" fmla="*/ 0 h 799"/>
                <a:gd name="T54" fmla="*/ 0 w 203"/>
                <a:gd name="T55" fmla="*/ 0 h 799"/>
                <a:gd name="T56" fmla="*/ 0 w 203"/>
                <a:gd name="T57" fmla="*/ 0 h 799"/>
                <a:gd name="T58" fmla="*/ 0 w 203"/>
                <a:gd name="T59" fmla="*/ 0 h 799"/>
                <a:gd name="T60" fmla="*/ 0 w 203"/>
                <a:gd name="T61" fmla="*/ 0 h 799"/>
                <a:gd name="T62" fmla="*/ 0 w 203"/>
                <a:gd name="T63" fmla="*/ 0 h 799"/>
                <a:gd name="T64" fmla="*/ 0 w 203"/>
                <a:gd name="T65" fmla="*/ 0 h 799"/>
                <a:gd name="T66" fmla="*/ 0 w 203"/>
                <a:gd name="T67" fmla="*/ 0 h 799"/>
                <a:gd name="T68" fmla="*/ 0 w 203"/>
                <a:gd name="T69" fmla="*/ 0 h 7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3"/>
                <a:gd name="T106" fmla="*/ 0 h 799"/>
                <a:gd name="T107" fmla="*/ 203 w 203"/>
                <a:gd name="T108" fmla="*/ 799 h 7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3" h="799">
                  <a:moveTo>
                    <a:pt x="203" y="18"/>
                  </a:moveTo>
                  <a:lnTo>
                    <a:pt x="202" y="17"/>
                  </a:lnTo>
                  <a:lnTo>
                    <a:pt x="199" y="16"/>
                  </a:lnTo>
                  <a:lnTo>
                    <a:pt x="193" y="14"/>
                  </a:lnTo>
                  <a:lnTo>
                    <a:pt x="186" y="11"/>
                  </a:lnTo>
                  <a:lnTo>
                    <a:pt x="177" y="8"/>
                  </a:lnTo>
                  <a:lnTo>
                    <a:pt x="166" y="5"/>
                  </a:lnTo>
                  <a:lnTo>
                    <a:pt x="153" y="3"/>
                  </a:lnTo>
                  <a:lnTo>
                    <a:pt x="140" y="1"/>
                  </a:lnTo>
                  <a:lnTo>
                    <a:pt x="125" y="0"/>
                  </a:lnTo>
                  <a:lnTo>
                    <a:pt x="109" y="0"/>
                  </a:lnTo>
                  <a:lnTo>
                    <a:pt x="92" y="1"/>
                  </a:lnTo>
                  <a:lnTo>
                    <a:pt x="74" y="4"/>
                  </a:lnTo>
                  <a:lnTo>
                    <a:pt x="57" y="9"/>
                  </a:lnTo>
                  <a:lnTo>
                    <a:pt x="37" y="16"/>
                  </a:lnTo>
                  <a:lnTo>
                    <a:pt x="19" y="26"/>
                  </a:lnTo>
                  <a:lnTo>
                    <a:pt x="0" y="38"/>
                  </a:lnTo>
                  <a:lnTo>
                    <a:pt x="0" y="799"/>
                  </a:lnTo>
                  <a:lnTo>
                    <a:pt x="1" y="799"/>
                  </a:lnTo>
                  <a:lnTo>
                    <a:pt x="5" y="799"/>
                  </a:lnTo>
                  <a:lnTo>
                    <a:pt x="11" y="798"/>
                  </a:lnTo>
                  <a:lnTo>
                    <a:pt x="19" y="797"/>
                  </a:lnTo>
                  <a:lnTo>
                    <a:pt x="28" y="796"/>
                  </a:lnTo>
                  <a:lnTo>
                    <a:pt x="41" y="794"/>
                  </a:lnTo>
                  <a:lnTo>
                    <a:pt x="53" y="791"/>
                  </a:lnTo>
                  <a:lnTo>
                    <a:pt x="67" y="786"/>
                  </a:lnTo>
                  <a:lnTo>
                    <a:pt x="82" y="782"/>
                  </a:lnTo>
                  <a:lnTo>
                    <a:pt x="99" y="777"/>
                  </a:lnTo>
                  <a:lnTo>
                    <a:pt x="116" y="771"/>
                  </a:lnTo>
                  <a:lnTo>
                    <a:pt x="133" y="763"/>
                  </a:lnTo>
                  <a:lnTo>
                    <a:pt x="150" y="755"/>
                  </a:lnTo>
                  <a:lnTo>
                    <a:pt x="169" y="745"/>
                  </a:lnTo>
                  <a:lnTo>
                    <a:pt x="186" y="733"/>
                  </a:lnTo>
                  <a:lnTo>
                    <a:pt x="203" y="720"/>
                  </a:lnTo>
                  <a:lnTo>
                    <a:pt x="203" y="1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74" name="Freeform 397"/>
            <p:cNvSpPr>
              <a:spLocks/>
            </p:cNvSpPr>
            <p:nvPr/>
          </p:nvSpPr>
          <p:spPr bwMode="auto">
            <a:xfrm>
              <a:off x="3928" y="3289"/>
              <a:ext cx="19" cy="72"/>
            </a:xfrm>
            <a:custGeom>
              <a:avLst/>
              <a:gdLst>
                <a:gd name="T0" fmla="*/ 0 w 171"/>
                <a:gd name="T1" fmla="*/ 0 h 650"/>
                <a:gd name="T2" fmla="*/ 0 w 171"/>
                <a:gd name="T3" fmla="*/ 0 h 650"/>
                <a:gd name="T4" fmla="*/ 0 w 171"/>
                <a:gd name="T5" fmla="*/ 0 h 650"/>
                <a:gd name="T6" fmla="*/ 0 w 171"/>
                <a:gd name="T7" fmla="*/ 0 h 650"/>
                <a:gd name="T8" fmla="*/ 0 w 171"/>
                <a:gd name="T9" fmla="*/ 0 h 650"/>
                <a:gd name="T10" fmla="*/ 0 w 171"/>
                <a:gd name="T11" fmla="*/ 0 h 650"/>
                <a:gd name="T12" fmla="*/ 0 w 171"/>
                <a:gd name="T13" fmla="*/ 0 h 650"/>
                <a:gd name="T14" fmla="*/ 0 w 171"/>
                <a:gd name="T15" fmla="*/ 0 h 650"/>
                <a:gd name="T16" fmla="*/ 0 w 171"/>
                <a:gd name="T17" fmla="*/ 0 h 650"/>
                <a:gd name="T18" fmla="*/ 0 w 171"/>
                <a:gd name="T19" fmla="*/ 0 h 650"/>
                <a:gd name="T20" fmla="*/ 0 w 171"/>
                <a:gd name="T21" fmla="*/ 0 h 650"/>
                <a:gd name="T22" fmla="*/ 0 w 171"/>
                <a:gd name="T23" fmla="*/ 0 h 650"/>
                <a:gd name="T24" fmla="*/ 0 w 171"/>
                <a:gd name="T25" fmla="*/ 0 h 650"/>
                <a:gd name="T26" fmla="*/ 0 w 171"/>
                <a:gd name="T27" fmla="*/ 0 h 650"/>
                <a:gd name="T28" fmla="*/ 0 w 171"/>
                <a:gd name="T29" fmla="*/ 0 h 650"/>
                <a:gd name="T30" fmla="*/ 0 w 171"/>
                <a:gd name="T31" fmla="*/ 0 h 650"/>
                <a:gd name="T32" fmla="*/ 0 w 171"/>
                <a:gd name="T33" fmla="*/ 0 h 650"/>
                <a:gd name="T34" fmla="*/ 0 w 171"/>
                <a:gd name="T35" fmla="*/ 0 h 650"/>
                <a:gd name="T36" fmla="*/ 0 w 171"/>
                <a:gd name="T37" fmla="*/ 0 h 650"/>
                <a:gd name="T38" fmla="*/ 0 w 171"/>
                <a:gd name="T39" fmla="*/ 0 h 650"/>
                <a:gd name="T40" fmla="*/ 0 w 171"/>
                <a:gd name="T41" fmla="*/ 0 h 650"/>
                <a:gd name="T42" fmla="*/ 0 w 171"/>
                <a:gd name="T43" fmla="*/ 0 h 650"/>
                <a:gd name="T44" fmla="*/ 0 w 171"/>
                <a:gd name="T45" fmla="*/ 0 h 650"/>
                <a:gd name="T46" fmla="*/ 0 w 171"/>
                <a:gd name="T47" fmla="*/ 0 h 650"/>
                <a:gd name="T48" fmla="*/ 0 w 171"/>
                <a:gd name="T49" fmla="*/ 0 h 650"/>
                <a:gd name="T50" fmla="*/ 0 w 171"/>
                <a:gd name="T51" fmla="*/ 0 h 650"/>
                <a:gd name="T52" fmla="*/ 0 w 171"/>
                <a:gd name="T53" fmla="*/ 0 h 650"/>
                <a:gd name="T54" fmla="*/ 0 w 171"/>
                <a:gd name="T55" fmla="*/ 0 h 650"/>
                <a:gd name="T56" fmla="*/ 0 w 171"/>
                <a:gd name="T57" fmla="*/ 0 h 650"/>
                <a:gd name="T58" fmla="*/ 0 w 171"/>
                <a:gd name="T59" fmla="*/ 0 h 650"/>
                <a:gd name="T60" fmla="*/ 0 w 171"/>
                <a:gd name="T61" fmla="*/ 0 h 650"/>
                <a:gd name="T62" fmla="*/ 0 w 171"/>
                <a:gd name="T63" fmla="*/ 0 h 650"/>
                <a:gd name="T64" fmla="*/ 0 w 171"/>
                <a:gd name="T65" fmla="*/ 0 h 650"/>
                <a:gd name="T66" fmla="*/ 0 w 171"/>
                <a:gd name="T67" fmla="*/ 0 h 650"/>
                <a:gd name="T68" fmla="*/ 0 w 171"/>
                <a:gd name="T69" fmla="*/ 0 h 6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1"/>
                <a:gd name="T106" fmla="*/ 0 h 650"/>
                <a:gd name="T107" fmla="*/ 171 w 171"/>
                <a:gd name="T108" fmla="*/ 650 h 6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1" h="650">
                  <a:moveTo>
                    <a:pt x="171" y="15"/>
                  </a:moveTo>
                  <a:lnTo>
                    <a:pt x="170" y="15"/>
                  </a:lnTo>
                  <a:lnTo>
                    <a:pt x="167" y="13"/>
                  </a:lnTo>
                  <a:lnTo>
                    <a:pt x="163" y="11"/>
                  </a:lnTo>
                  <a:lnTo>
                    <a:pt x="157" y="9"/>
                  </a:lnTo>
                  <a:lnTo>
                    <a:pt x="149" y="7"/>
                  </a:lnTo>
                  <a:lnTo>
                    <a:pt x="139" y="4"/>
                  </a:lnTo>
                  <a:lnTo>
                    <a:pt x="129" y="2"/>
                  </a:lnTo>
                  <a:lnTo>
                    <a:pt x="118" y="0"/>
                  </a:lnTo>
                  <a:lnTo>
                    <a:pt x="105" y="0"/>
                  </a:lnTo>
                  <a:lnTo>
                    <a:pt x="92" y="0"/>
                  </a:lnTo>
                  <a:lnTo>
                    <a:pt x="77" y="1"/>
                  </a:lnTo>
                  <a:lnTo>
                    <a:pt x="63" y="3"/>
                  </a:lnTo>
                  <a:lnTo>
                    <a:pt x="48" y="7"/>
                  </a:lnTo>
                  <a:lnTo>
                    <a:pt x="31" y="13"/>
                  </a:lnTo>
                  <a:lnTo>
                    <a:pt x="16" y="22"/>
                  </a:lnTo>
                  <a:lnTo>
                    <a:pt x="0" y="32"/>
                  </a:lnTo>
                  <a:lnTo>
                    <a:pt x="0" y="650"/>
                  </a:lnTo>
                  <a:lnTo>
                    <a:pt x="1" y="650"/>
                  </a:lnTo>
                  <a:lnTo>
                    <a:pt x="4" y="650"/>
                  </a:lnTo>
                  <a:lnTo>
                    <a:pt x="9" y="649"/>
                  </a:lnTo>
                  <a:lnTo>
                    <a:pt x="16" y="648"/>
                  </a:lnTo>
                  <a:lnTo>
                    <a:pt x="24" y="647"/>
                  </a:lnTo>
                  <a:lnTo>
                    <a:pt x="34" y="645"/>
                  </a:lnTo>
                  <a:lnTo>
                    <a:pt x="45" y="642"/>
                  </a:lnTo>
                  <a:lnTo>
                    <a:pt x="57" y="640"/>
                  </a:lnTo>
                  <a:lnTo>
                    <a:pt x="69" y="636"/>
                  </a:lnTo>
                  <a:lnTo>
                    <a:pt x="82" y="632"/>
                  </a:lnTo>
                  <a:lnTo>
                    <a:pt x="97" y="627"/>
                  </a:lnTo>
                  <a:lnTo>
                    <a:pt x="112" y="621"/>
                  </a:lnTo>
                  <a:lnTo>
                    <a:pt x="126" y="614"/>
                  </a:lnTo>
                  <a:lnTo>
                    <a:pt x="141" y="606"/>
                  </a:lnTo>
                  <a:lnTo>
                    <a:pt x="157" y="595"/>
                  </a:lnTo>
                  <a:lnTo>
                    <a:pt x="171" y="585"/>
                  </a:lnTo>
                  <a:lnTo>
                    <a:pt x="171" y="1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75" name="Freeform 398"/>
            <p:cNvSpPr>
              <a:spLocks/>
            </p:cNvSpPr>
            <p:nvPr/>
          </p:nvSpPr>
          <p:spPr bwMode="auto">
            <a:xfrm>
              <a:off x="3929" y="3289"/>
              <a:ext cx="15" cy="56"/>
            </a:xfrm>
            <a:custGeom>
              <a:avLst/>
              <a:gdLst>
                <a:gd name="T0" fmla="*/ 0 w 138"/>
                <a:gd name="T1" fmla="*/ 0 h 502"/>
                <a:gd name="T2" fmla="*/ 0 w 138"/>
                <a:gd name="T3" fmla="*/ 0 h 502"/>
                <a:gd name="T4" fmla="*/ 0 w 138"/>
                <a:gd name="T5" fmla="*/ 0 h 502"/>
                <a:gd name="T6" fmla="*/ 0 w 138"/>
                <a:gd name="T7" fmla="*/ 0 h 502"/>
                <a:gd name="T8" fmla="*/ 0 w 138"/>
                <a:gd name="T9" fmla="*/ 0 h 502"/>
                <a:gd name="T10" fmla="*/ 0 w 138"/>
                <a:gd name="T11" fmla="*/ 0 h 502"/>
                <a:gd name="T12" fmla="*/ 0 w 138"/>
                <a:gd name="T13" fmla="*/ 0 h 502"/>
                <a:gd name="T14" fmla="*/ 0 w 138"/>
                <a:gd name="T15" fmla="*/ 0 h 502"/>
                <a:gd name="T16" fmla="*/ 0 w 138"/>
                <a:gd name="T17" fmla="*/ 0 h 502"/>
                <a:gd name="T18" fmla="*/ 0 w 138"/>
                <a:gd name="T19" fmla="*/ 0 h 502"/>
                <a:gd name="T20" fmla="*/ 0 w 138"/>
                <a:gd name="T21" fmla="*/ 0 h 502"/>
                <a:gd name="T22" fmla="*/ 0 w 138"/>
                <a:gd name="T23" fmla="*/ 0 h 502"/>
                <a:gd name="T24" fmla="*/ 0 w 138"/>
                <a:gd name="T25" fmla="*/ 0 h 502"/>
                <a:gd name="T26" fmla="*/ 0 w 138"/>
                <a:gd name="T27" fmla="*/ 0 h 502"/>
                <a:gd name="T28" fmla="*/ 0 w 138"/>
                <a:gd name="T29" fmla="*/ 0 h 502"/>
                <a:gd name="T30" fmla="*/ 0 w 138"/>
                <a:gd name="T31" fmla="*/ 0 h 502"/>
                <a:gd name="T32" fmla="*/ 0 w 138"/>
                <a:gd name="T33" fmla="*/ 0 h 502"/>
                <a:gd name="T34" fmla="*/ 0 w 138"/>
                <a:gd name="T35" fmla="*/ 0 h 502"/>
                <a:gd name="T36" fmla="*/ 0 w 138"/>
                <a:gd name="T37" fmla="*/ 0 h 5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8"/>
                <a:gd name="T58" fmla="*/ 0 h 502"/>
                <a:gd name="T59" fmla="*/ 138 w 138"/>
                <a:gd name="T60" fmla="*/ 502 h 5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8" h="502">
                  <a:moveTo>
                    <a:pt x="138" y="14"/>
                  </a:moveTo>
                  <a:lnTo>
                    <a:pt x="135" y="13"/>
                  </a:lnTo>
                  <a:lnTo>
                    <a:pt x="126" y="8"/>
                  </a:lnTo>
                  <a:lnTo>
                    <a:pt x="113" y="4"/>
                  </a:lnTo>
                  <a:lnTo>
                    <a:pt x="96" y="1"/>
                  </a:lnTo>
                  <a:lnTo>
                    <a:pt x="74" y="0"/>
                  </a:lnTo>
                  <a:lnTo>
                    <a:pt x="51" y="3"/>
                  </a:lnTo>
                  <a:lnTo>
                    <a:pt x="25" y="12"/>
                  </a:lnTo>
                  <a:lnTo>
                    <a:pt x="0" y="26"/>
                  </a:lnTo>
                  <a:lnTo>
                    <a:pt x="0" y="502"/>
                  </a:lnTo>
                  <a:lnTo>
                    <a:pt x="3" y="502"/>
                  </a:lnTo>
                  <a:lnTo>
                    <a:pt x="13" y="501"/>
                  </a:lnTo>
                  <a:lnTo>
                    <a:pt x="28" y="499"/>
                  </a:lnTo>
                  <a:lnTo>
                    <a:pt x="46" y="494"/>
                  </a:lnTo>
                  <a:lnTo>
                    <a:pt x="67" y="488"/>
                  </a:lnTo>
                  <a:lnTo>
                    <a:pt x="91" y="479"/>
                  </a:lnTo>
                  <a:lnTo>
                    <a:pt x="114" y="467"/>
                  </a:lnTo>
                  <a:lnTo>
                    <a:pt x="138" y="450"/>
                  </a:lnTo>
                  <a:lnTo>
                    <a:pt x="138" y="1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76" name="Freeform 399"/>
            <p:cNvSpPr>
              <a:spLocks/>
            </p:cNvSpPr>
            <p:nvPr/>
          </p:nvSpPr>
          <p:spPr bwMode="auto">
            <a:xfrm>
              <a:off x="3929" y="3290"/>
              <a:ext cx="12" cy="40"/>
            </a:xfrm>
            <a:custGeom>
              <a:avLst/>
              <a:gdLst>
                <a:gd name="T0" fmla="*/ 0 w 104"/>
                <a:gd name="T1" fmla="*/ 0 h 353"/>
                <a:gd name="T2" fmla="*/ 0 w 104"/>
                <a:gd name="T3" fmla="*/ 0 h 353"/>
                <a:gd name="T4" fmla="*/ 0 w 104"/>
                <a:gd name="T5" fmla="*/ 0 h 353"/>
                <a:gd name="T6" fmla="*/ 0 w 104"/>
                <a:gd name="T7" fmla="*/ 0 h 353"/>
                <a:gd name="T8" fmla="*/ 0 w 104"/>
                <a:gd name="T9" fmla="*/ 0 h 353"/>
                <a:gd name="T10" fmla="*/ 0 w 104"/>
                <a:gd name="T11" fmla="*/ 0 h 353"/>
                <a:gd name="T12" fmla="*/ 0 w 104"/>
                <a:gd name="T13" fmla="*/ 0 h 353"/>
                <a:gd name="T14" fmla="*/ 0 w 104"/>
                <a:gd name="T15" fmla="*/ 0 h 353"/>
                <a:gd name="T16" fmla="*/ 0 w 104"/>
                <a:gd name="T17" fmla="*/ 0 h 353"/>
                <a:gd name="T18" fmla="*/ 0 w 104"/>
                <a:gd name="T19" fmla="*/ 0 h 353"/>
                <a:gd name="T20" fmla="*/ 0 w 104"/>
                <a:gd name="T21" fmla="*/ 0 h 353"/>
                <a:gd name="T22" fmla="*/ 0 w 104"/>
                <a:gd name="T23" fmla="*/ 0 h 353"/>
                <a:gd name="T24" fmla="*/ 0 w 104"/>
                <a:gd name="T25" fmla="*/ 0 h 353"/>
                <a:gd name="T26" fmla="*/ 0 w 104"/>
                <a:gd name="T27" fmla="*/ 0 h 353"/>
                <a:gd name="T28" fmla="*/ 0 w 104"/>
                <a:gd name="T29" fmla="*/ 0 h 353"/>
                <a:gd name="T30" fmla="*/ 0 w 104"/>
                <a:gd name="T31" fmla="*/ 0 h 353"/>
                <a:gd name="T32" fmla="*/ 0 w 104"/>
                <a:gd name="T33" fmla="*/ 0 h 353"/>
                <a:gd name="T34" fmla="*/ 0 w 104"/>
                <a:gd name="T35" fmla="*/ 0 h 353"/>
                <a:gd name="T36" fmla="*/ 0 w 104"/>
                <a:gd name="T37" fmla="*/ 0 h 3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353"/>
                <a:gd name="T59" fmla="*/ 104 w 104"/>
                <a:gd name="T60" fmla="*/ 353 h 35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353">
                  <a:moveTo>
                    <a:pt x="104" y="10"/>
                  </a:moveTo>
                  <a:lnTo>
                    <a:pt x="102" y="9"/>
                  </a:lnTo>
                  <a:lnTo>
                    <a:pt x="95" y="6"/>
                  </a:lnTo>
                  <a:lnTo>
                    <a:pt x="85" y="3"/>
                  </a:lnTo>
                  <a:lnTo>
                    <a:pt x="71" y="0"/>
                  </a:lnTo>
                  <a:lnTo>
                    <a:pt x="56" y="0"/>
                  </a:lnTo>
                  <a:lnTo>
                    <a:pt x="38" y="3"/>
                  </a:lnTo>
                  <a:lnTo>
                    <a:pt x="19" y="9"/>
                  </a:lnTo>
                  <a:lnTo>
                    <a:pt x="0" y="20"/>
                  </a:lnTo>
                  <a:lnTo>
                    <a:pt x="0" y="353"/>
                  </a:lnTo>
                  <a:lnTo>
                    <a:pt x="2" y="353"/>
                  </a:lnTo>
                  <a:lnTo>
                    <a:pt x="9" y="352"/>
                  </a:lnTo>
                  <a:lnTo>
                    <a:pt x="21" y="350"/>
                  </a:lnTo>
                  <a:lnTo>
                    <a:pt x="35" y="347"/>
                  </a:lnTo>
                  <a:lnTo>
                    <a:pt x="51" y="343"/>
                  </a:lnTo>
                  <a:lnTo>
                    <a:pt x="68" y="336"/>
                  </a:lnTo>
                  <a:lnTo>
                    <a:pt x="86" y="326"/>
                  </a:lnTo>
                  <a:lnTo>
                    <a:pt x="104" y="313"/>
                  </a:lnTo>
                  <a:lnTo>
                    <a:pt x="104" y="1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77" name="Freeform 400"/>
            <p:cNvSpPr>
              <a:spLocks/>
            </p:cNvSpPr>
            <p:nvPr/>
          </p:nvSpPr>
          <p:spPr bwMode="auto">
            <a:xfrm>
              <a:off x="3930" y="3291"/>
              <a:ext cx="8" cy="23"/>
            </a:xfrm>
            <a:custGeom>
              <a:avLst/>
              <a:gdLst>
                <a:gd name="T0" fmla="*/ 0 w 72"/>
                <a:gd name="T1" fmla="*/ 0 h 204"/>
                <a:gd name="T2" fmla="*/ 0 w 72"/>
                <a:gd name="T3" fmla="*/ 0 h 204"/>
                <a:gd name="T4" fmla="*/ 0 w 72"/>
                <a:gd name="T5" fmla="*/ 0 h 204"/>
                <a:gd name="T6" fmla="*/ 0 w 72"/>
                <a:gd name="T7" fmla="*/ 0 h 204"/>
                <a:gd name="T8" fmla="*/ 0 w 72"/>
                <a:gd name="T9" fmla="*/ 0 h 204"/>
                <a:gd name="T10" fmla="*/ 0 w 72"/>
                <a:gd name="T11" fmla="*/ 0 h 204"/>
                <a:gd name="T12" fmla="*/ 0 w 72"/>
                <a:gd name="T13" fmla="*/ 0 h 204"/>
                <a:gd name="T14" fmla="*/ 0 w 72"/>
                <a:gd name="T15" fmla="*/ 0 h 204"/>
                <a:gd name="T16" fmla="*/ 0 w 72"/>
                <a:gd name="T17" fmla="*/ 0 h 204"/>
                <a:gd name="T18" fmla="*/ 0 w 72"/>
                <a:gd name="T19" fmla="*/ 0 h 204"/>
                <a:gd name="T20" fmla="*/ 0 w 72"/>
                <a:gd name="T21" fmla="*/ 0 h 204"/>
                <a:gd name="T22" fmla="*/ 0 w 72"/>
                <a:gd name="T23" fmla="*/ 0 h 204"/>
                <a:gd name="T24" fmla="*/ 0 w 72"/>
                <a:gd name="T25" fmla="*/ 0 h 204"/>
                <a:gd name="T26" fmla="*/ 0 w 72"/>
                <a:gd name="T27" fmla="*/ 0 h 204"/>
                <a:gd name="T28" fmla="*/ 0 w 72"/>
                <a:gd name="T29" fmla="*/ 0 h 204"/>
                <a:gd name="T30" fmla="*/ 0 w 72"/>
                <a:gd name="T31" fmla="*/ 0 h 204"/>
                <a:gd name="T32" fmla="*/ 0 w 72"/>
                <a:gd name="T33" fmla="*/ 0 h 204"/>
                <a:gd name="T34" fmla="*/ 0 w 72"/>
                <a:gd name="T35" fmla="*/ 0 h 204"/>
                <a:gd name="T36" fmla="*/ 0 w 72"/>
                <a:gd name="T37" fmla="*/ 0 h 20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04"/>
                <a:gd name="T59" fmla="*/ 72 w 72"/>
                <a:gd name="T60" fmla="*/ 204 h 20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04">
                  <a:moveTo>
                    <a:pt x="72" y="6"/>
                  </a:moveTo>
                  <a:lnTo>
                    <a:pt x="69" y="5"/>
                  </a:lnTo>
                  <a:lnTo>
                    <a:pt x="65" y="4"/>
                  </a:lnTo>
                  <a:lnTo>
                    <a:pt x="58" y="2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27" y="1"/>
                  </a:lnTo>
                  <a:lnTo>
                    <a:pt x="13" y="6"/>
                  </a:lnTo>
                  <a:lnTo>
                    <a:pt x="0" y="13"/>
                  </a:lnTo>
                  <a:lnTo>
                    <a:pt x="0" y="204"/>
                  </a:lnTo>
                  <a:lnTo>
                    <a:pt x="2" y="204"/>
                  </a:lnTo>
                  <a:lnTo>
                    <a:pt x="6" y="203"/>
                  </a:lnTo>
                  <a:lnTo>
                    <a:pt x="15" y="202"/>
                  </a:lnTo>
                  <a:lnTo>
                    <a:pt x="24" y="200"/>
                  </a:lnTo>
                  <a:lnTo>
                    <a:pt x="35" y="197"/>
                  </a:lnTo>
                  <a:lnTo>
                    <a:pt x="47" y="192"/>
                  </a:lnTo>
                  <a:lnTo>
                    <a:pt x="59" y="185"/>
                  </a:lnTo>
                  <a:lnTo>
                    <a:pt x="72" y="177"/>
                  </a:lnTo>
                  <a:lnTo>
                    <a:pt x="72" y="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78" name="Freeform 401"/>
            <p:cNvSpPr>
              <a:spLocks/>
            </p:cNvSpPr>
            <p:nvPr/>
          </p:nvSpPr>
          <p:spPr bwMode="auto">
            <a:xfrm>
              <a:off x="4025" y="3357"/>
              <a:ext cx="12" cy="11"/>
            </a:xfrm>
            <a:custGeom>
              <a:avLst/>
              <a:gdLst>
                <a:gd name="T0" fmla="*/ 0 w 104"/>
                <a:gd name="T1" fmla="*/ 0 h 104"/>
                <a:gd name="T2" fmla="*/ 0 w 104"/>
                <a:gd name="T3" fmla="*/ 0 h 104"/>
                <a:gd name="T4" fmla="*/ 0 w 104"/>
                <a:gd name="T5" fmla="*/ 0 h 104"/>
                <a:gd name="T6" fmla="*/ 0 w 104"/>
                <a:gd name="T7" fmla="*/ 0 h 104"/>
                <a:gd name="T8" fmla="*/ 0 w 104"/>
                <a:gd name="T9" fmla="*/ 0 h 104"/>
                <a:gd name="T10" fmla="*/ 0 w 104"/>
                <a:gd name="T11" fmla="*/ 0 h 104"/>
                <a:gd name="T12" fmla="*/ 0 w 104"/>
                <a:gd name="T13" fmla="*/ 0 h 104"/>
                <a:gd name="T14" fmla="*/ 0 w 104"/>
                <a:gd name="T15" fmla="*/ 0 h 104"/>
                <a:gd name="T16" fmla="*/ 0 w 104"/>
                <a:gd name="T17" fmla="*/ 0 h 104"/>
                <a:gd name="T18" fmla="*/ 0 w 104"/>
                <a:gd name="T19" fmla="*/ 0 h 104"/>
                <a:gd name="T20" fmla="*/ 0 w 104"/>
                <a:gd name="T21" fmla="*/ 0 h 104"/>
                <a:gd name="T22" fmla="*/ 0 w 104"/>
                <a:gd name="T23" fmla="*/ 0 h 104"/>
                <a:gd name="T24" fmla="*/ 0 w 104"/>
                <a:gd name="T25" fmla="*/ 0 h 104"/>
                <a:gd name="T26" fmla="*/ 0 w 104"/>
                <a:gd name="T27" fmla="*/ 0 h 104"/>
                <a:gd name="T28" fmla="*/ 0 w 104"/>
                <a:gd name="T29" fmla="*/ 0 h 104"/>
                <a:gd name="T30" fmla="*/ 0 w 104"/>
                <a:gd name="T31" fmla="*/ 0 h 104"/>
                <a:gd name="T32" fmla="*/ 0 w 104"/>
                <a:gd name="T33" fmla="*/ 0 h 104"/>
                <a:gd name="T34" fmla="*/ 0 w 104"/>
                <a:gd name="T35" fmla="*/ 0 h 104"/>
                <a:gd name="T36" fmla="*/ 0 w 104"/>
                <a:gd name="T37" fmla="*/ 0 h 104"/>
                <a:gd name="T38" fmla="*/ 0 w 104"/>
                <a:gd name="T39" fmla="*/ 0 h 104"/>
                <a:gd name="T40" fmla="*/ 0 w 104"/>
                <a:gd name="T41" fmla="*/ 0 h 104"/>
                <a:gd name="T42" fmla="*/ 0 w 104"/>
                <a:gd name="T43" fmla="*/ 0 h 104"/>
                <a:gd name="T44" fmla="*/ 0 w 104"/>
                <a:gd name="T45" fmla="*/ 0 h 104"/>
                <a:gd name="T46" fmla="*/ 0 w 104"/>
                <a:gd name="T47" fmla="*/ 0 h 104"/>
                <a:gd name="T48" fmla="*/ 0 w 104"/>
                <a:gd name="T49" fmla="*/ 0 h 104"/>
                <a:gd name="T50" fmla="*/ 0 w 104"/>
                <a:gd name="T51" fmla="*/ 0 h 104"/>
                <a:gd name="T52" fmla="*/ 0 w 104"/>
                <a:gd name="T53" fmla="*/ 0 h 104"/>
                <a:gd name="T54" fmla="*/ 0 w 104"/>
                <a:gd name="T55" fmla="*/ 0 h 104"/>
                <a:gd name="T56" fmla="*/ 0 w 104"/>
                <a:gd name="T57" fmla="*/ 0 h 104"/>
                <a:gd name="T58" fmla="*/ 0 w 104"/>
                <a:gd name="T59" fmla="*/ 0 h 104"/>
                <a:gd name="T60" fmla="*/ 0 w 104"/>
                <a:gd name="T61" fmla="*/ 0 h 104"/>
                <a:gd name="T62" fmla="*/ 0 w 104"/>
                <a:gd name="T63" fmla="*/ 0 h 104"/>
                <a:gd name="T64" fmla="*/ 0 w 104"/>
                <a:gd name="T65" fmla="*/ 0 h 1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4"/>
                <a:gd name="T100" fmla="*/ 0 h 104"/>
                <a:gd name="T101" fmla="*/ 104 w 104"/>
                <a:gd name="T102" fmla="*/ 104 h 1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4" h="104">
                  <a:moveTo>
                    <a:pt x="52" y="104"/>
                  </a:moveTo>
                  <a:lnTo>
                    <a:pt x="62" y="103"/>
                  </a:lnTo>
                  <a:lnTo>
                    <a:pt x="73" y="100"/>
                  </a:lnTo>
                  <a:lnTo>
                    <a:pt x="81" y="95"/>
                  </a:lnTo>
                  <a:lnTo>
                    <a:pt x="89" y="89"/>
                  </a:lnTo>
                  <a:lnTo>
                    <a:pt x="95" y="81"/>
                  </a:lnTo>
                  <a:lnTo>
                    <a:pt x="100" y="72"/>
                  </a:lnTo>
                  <a:lnTo>
                    <a:pt x="103" y="62"/>
                  </a:lnTo>
                  <a:lnTo>
                    <a:pt x="104" y="52"/>
                  </a:lnTo>
                  <a:lnTo>
                    <a:pt x="103" y="41"/>
                  </a:lnTo>
                  <a:lnTo>
                    <a:pt x="100" y="31"/>
                  </a:lnTo>
                  <a:lnTo>
                    <a:pt x="95" y="22"/>
                  </a:lnTo>
                  <a:lnTo>
                    <a:pt x="89" y="15"/>
                  </a:lnTo>
                  <a:lnTo>
                    <a:pt x="81" y="8"/>
                  </a:lnTo>
                  <a:lnTo>
                    <a:pt x="73" y="4"/>
                  </a:lnTo>
                  <a:lnTo>
                    <a:pt x="62" y="1"/>
                  </a:lnTo>
                  <a:lnTo>
                    <a:pt x="52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6" y="15"/>
                  </a:lnTo>
                  <a:lnTo>
                    <a:pt x="9" y="22"/>
                  </a:lnTo>
                  <a:lnTo>
                    <a:pt x="4" y="31"/>
                  </a:lnTo>
                  <a:lnTo>
                    <a:pt x="1" y="41"/>
                  </a:lnTo>
                  <a:lnTo>
                    <a:pt x="0" y="52"/>
                  </a:lnTo>
                  <a:lnTo>
                    <a:pt x="1" y="62"/>
                  </a:lnTo>
                  <a:lnTo>
                    <a:pt x="4" y="72"/>
                  </a:lnTo>
                  <a:lnTo>
                    <a:pt x="9" y="81"/>
                  </a:lnTo>
                  <a:lnTo>
                    <a:pt x="16" y="89"/>
                  </a:lnTo>
                  <a:lnTo>
                    <a:pt x="24" y="95"/>
                  </a:lnTo>
                  <a:lnTo>
                    <a:pt x="32" y="100"/>
                  </a:lnTo>
                  <a:lnTo>
                    <a:pt x="42" y="103"/>
                  </a:lnTo>
                  <a:lnTo>
                    <a:pt x="52" y="10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79" name="Freeform 402"/>
            <p:cNvSpPr>
              <a:spLocks/>
            </p:cNvSpPr>
            <p:nvPr/>
          </p:nvSpPr>
          <p:spPr bwMode="auto">
            <a:xfrm>
              <a:off x="3990" y="3357"/>
              <a:ext cx="6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5" y="52"/>
                  </a:moveTo>
                  <a:lnTo>
                    <a:pt x="35" y="50"/>
                  </a:lnTo>
                  <a:lnTo>
                    <a:pt x="44" y="44"/>
                  </a:lnTo>
                  <a:lnTo>
                    <a:pt x="50" y="36"/>
                  </a:lnTo>
                  <a:lnTo>
                    <a:pt x="52" y="25"/>
                  </a:lnTo>
                  <a:lnTo>
                    <a:pt x="50" y="15"/>
                  </a:lnTo>
                  <a:lnTo>
                    <a:pt x="44" y="7"/>
                  </a:lnTo>
                  <a:lnTo>
                    <a:pt x="35" y="2"/>
                  </a:lnTo>
                  <a:lnTo>
                    <a:pt x="25" y="0"/>
                  </a:lnTo>
                  <a:lnTo>
                    <a:pt x="15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6"/>
                  </a:lnTo>
                  <a:lnTo>
                    <a:pt x="7" y="44"/>
                  </a:lnTo>
                  <a:lnTo>
                    <a:pt x="15" y="50"/>
                  </a:lnTo>
                  <a:lnTo>
                    <a:pt x="25" y="5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80" name="Freeform 403"/>
            <p:cNvSpPr>
              <a:spLocks/>
            </p:cNvSpPr>
            <p:nvPr/>
          </p:nvSpPr>
          <p:spPr bwMode="auto">
            <a:xfrm>
              <a:off x="4000" y="3357"/>
              <a:ext cx="5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7" y="52"/>
                  </a:moveTo>
                  <a:lnTo>
                    <a:pt x="37" y="50"/>
                  </a:lnTo>
                  <a:lnTo>
                    <a:pt x="45" y="45"/>
                  </a:lnTo>
                  <a:lnTo>
                    <a:pt x="50" y="37"/>
                  </a:lnTo>
                  <a:lnTo>
                    <a:pt x="52" y="26"/>
                  </a:lnTo>
                  <a:lnTo>
                    <a:pt x="50" y="16"/>
                  </a:lnTo>
                  <a:lnTo>
                    <a:pt x="45" y="8"/>
                  </a:lnTo>
                  <a:lnTo>
                    <a:pt x="37" y="2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8" y="45"/>
                  </a:lnTo>
                  <a:lnTo>
                    <a:pt x="17" y="50"/>
                  </a:lnTo>
                  <a:lnTo>
                    <a:pt x="27" y="5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81" name="Freeform 404"/>
            <p:cNvSpPr>
              <a:spLocks/>
            </p:cNvSpPr>
            <p:nvPr/>
          </p:nvSpPr>
          <p:spPr bwMode="auto">
            <a:xfrm>
              <a:off x="3961" y="3278"/>
              <a:ext cx="16" cy="79"/>
            </a:xfrm>
            <a:custGeom>
              <a:avLst/>
              <a:gdLst>
                <a:gd name="T0" fmla="*/ 0 w 148"/>
                <a:gd name="T1" fmla="*/ 0 h 712"/>
                <a:gd name="T2" fmla="*/ 0 w 148"/>
                <a:gd name="T3" fmla="*/ 0 h 712"/>
                <a:gd name="T4" fmla="*/ 0 w 148"/>
                <a:gd name="T5" fmla="*/ 0 h 712"/>
                <a:gd name="T6" fmla="*/ 0 w 148"/>
                <a:gd name="T7" fmla="*/ 0 h 712"/>
                <a:gd name="T8" fmla="*/ 0 w 148"/>
                <a:gd name="T9" fmla="*/ 0 h 712"/>
                <a:gd name="T10" fmla="*/ 0 w 148"/>
                <a:gd name="T11" fmla="*/ 0 h 712"/>
                <a:gd name="T12" fmla="*/ 0 w 148"/>
                <a:gd name="T13" fmla="*/ 0 h 712"/>
                <a:gd name="T14" fmla="*/ 0 w 148"/>
                <a:gd name="T15" fmla="*/ 0 h 712"/>
                <a:gd name="T16" fmla="*/ 0 w 148"/>
                <a:gd name="T17" fmla="*/ 0 h 712"/>
                <a:gd name="T18" fmla="*/ 0 w 148"/>
                <a:gd name="T19" fmla="*/ 0 h 712"/>
                <a:gd name="T20" fmla="*/ 0 w 148"/>
                <a:gd name="T21" fmla="*/ 0 h 712"/>
                <a:gd name="T22" fmla="*/ 0 w 148"/>
                <a:gd name="T23" fmla="*/ 0 h 712"/>
                <a:gd name="T24" fmla="*/ 0 w 148"/>
                <a:gd name="T25" fmla="*/ 0 h 712"/>
                <a:gd name="T26" fmla="*/ 0 w 148"/>
                <a:gd name="T27" fmla="*/ 0 h 712"/>
                <a:gd name="T28" fmla="*/ 0 w 148"/>
                <a:gd name="T29" fmla="*/ 0 h 712"/>
                <a:gd name="T30" fmla="*/ 0 w 148"/>
                <a:gd name="T31" fmla="*/ 0 h 712"/>
                <a:gd name="T32" fmla="*/ 0 w 148"/>
                <a:gd name="T33" fmla="*/ 0 h 712"/>
                <a:gd name="T34" fmla="*/ 0 w 148"/>
                <a:gd name="T35" fmla="*/ 0 h 712"/>
                <a:gd name="T36" fmla="*/ 0 w 148"/>
                <a:gd name="T37" fmla="*/ 0 h 712"/>
                <a:gd name="T38" fmla="*/ 0 w 148"/>
                <a:gd name="T39" fmla="*/ 0 h 712"/>
                <a:gd name="T40" fmla="*/ 0 w 148"/>
                <a:gd name="T41" fmla="*/ 0 h 712"/>
                <a:gd name="T42" fmla="*/ 0 w 148"/>
                <a:gd name="T43" fmla="*/ 0 h 712"/>
                <a:gd name="T44" fmla="*/ 0 w 148"/>
                <a:gd name="T45" fmla="*/ 0 h 712"/>
                <a:gd name="T46" fmla="*/ 0 w 148"/>
                <a:gd name="T47" fmla="*/ 0 h 712"/>
                <a:gd name="T48" fmla="*/ 0 w 148"/>
                <a:gd name="T49" fmla="*/ 0 h 712"/>
                <a:gd name="T50" fmla="*/ 0 w 148"/>
                <a:gd name="T51" fmla="*/ 0 h 71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8"/>
                <a:gd name="T79" fmla="*/ 0 h 712"/>
                <a:gd name="T80" fmla="*/ 148 w 148"/>
                <a:gd name="T81" fmla="*/ 712 h 71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8" h="712">
                  <a:moveTo>
                    <a:pt x="46" y="14"/>
                  </a:moveTo>
                  <a:lnTo>
                    <a:pt x="42" y="29"/>
                  </a:lnTo>
                  <a:lnTo>
                    <a:pt x="32" y="68"/>
                  </a:lnTo>
                  <a:lnTo>
                    <a:pt x="18" y="132"/>
                  </a:lnTo>
                  <a:lnTo>
                    <a:pt x="7" y="217"/>
                  </a:lnTo>
                  <a:lnTo>
                    <a:pt x="0" y="319"/>
                  </a:lnTo>
                  <a:lnTo>
                    <a:pt x="1" y="438"/>
                  </a:lnTo>
                  <a:lnTo>
                    <a:pt x="13" y="570"/>
                  </a:lnTo>
                  <a:lnTo>
                    <a:pt x="41" y="712"/>
                  </a:lnTo>
                  <a:lnTo>
                    <a:pt x="143" y="707"/>
                  </a:lnTo>
                  <a:lnTo>
                    <a:pt x="139" y="685"/>
                  </a:lnTo>
                  <a:lnTo>
                    <a:pt x="128" y="628"/>
                  </a:lnTo>
                  <a:lnTo>
                    <a:pt x="116" y="543"/>
                  </a:lnTo>
                  <a:lnTo>
                    <a:pt x="105" y="439"/>
                  </a:lnTo>
                  <a:lnTo>
                    <a:pt x="99" y="324"/>
                  </a:lnTo>
                  <a:lnTo>
                    <a:pt x="102" y="209"/>
                  </a:lnTo>
                  <a:lnTo>
                    <a:pt x="117" y="100"/>
                  </a:lnTo>
                  <a:lnTo>
                    <a:pt x="148" y="8"/>
                  </a:lnTo>
                  <a:lnTo>
                    <a:pt x="148" y="7"/>
                  </a:lnTo>
                  <a:lnTo>
                    <a:pt x="148" y="5"/>
                  </a:lnTo>
                  <a:lnTo>
                    <a:pt x="146" y="3"/>
                  </a:lnTo>
                  <a:lnTo>
                    <a:pt x="140" y="0"/>
                  </a:lnTo>
                  <a:lnTo>
                    <a:pt x="127" y="0"/>
                  </a:lnTo>
                  <a:lnTo>
                    <a:pt x="109" y="1"/>
                  </a:lnTo>
                  <a:lnTo>
                    <a:pt x="83" y="6"/>
                  </a:lnTo>
                  <a:lnTo>
                    <a:pt x="46" y="1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82" name="Freeform 405"/>
            <p:cNvSpPr>
              <a:spLocks/>
            </p:cNvSpPr>
            <p:nvPr/>
          </p:nvSpPr>
          <p:spPr bwMode="auto">
            <a:xfrm>
              <a:off x="4045" y="3268"/>
              <a:ext cx="23" cy="88"/>
            </a:xfrm>
            <a:custGeom>
              <a:avLst/>
              <a:gdLst>
                <a:gd name="T0" fmla="*/ 0 w 201"/>
                <a:gd name="T1" fmla="*/ 0 h 795"/>
                <a:gd name="T2" fmla="*/ 0 w 201"/>
                <a:gd name="T3" fmla="*/ 0 h 795"/>
                <a:gd name="T4" fmla="*/ 0 w 201"/>
                <a:gd name="T5" fmla="*/ 0 h 795"/>
                <a:gd name="T6" fmla="*/ 0 w 201"/>
                <a:gd name="T7" fmla="*/ 0 h 795"/>
                <a:gd name="T8" fmla="*/ 0 w 201"/>
                <a:gd name="T9" fmla="*/ 0 h 795"/>
                <a:gd name="T10" fmla="*/ 0 w 201"/>
                <a:gd name="T11" fmla="*/ 0 h 795"/>
                <a:gd name="T12" fmla="*/ 0 w 201"/>
                <a:gd name="T13" fmla="*/ 0 h 795"/>
                <a:gd name="T14" fmla="*/ 0 w 201"/>
                <a:gd name="T15" fmla="*/ 0 h 795"/>
                <a:gd name="T16" fmla="*/ 0 w 201"/>
                <a:gd name="T17" fmla="*/ 0 h 795"/>
                <a:gd name="T18" fmla="*/ 0 w 201"/>
                <a:gd name="T19" fmla="*/ 0 h 795"/>
                <a:gd name="T20" fmla="*/ 0 w 201"/>
                <a:gd name="T21" fmla="*/ 0 h 795"/>
                <a:gd name="T22" fmla="*/ 0 w 201"/>
                <a:gd name="T23" fmla="*/ 0 h 795"/>
                <a:gd name="T24" fmla="*/ 0 w 201"/>
                <a:gd name="T25" fmla="*/ 0 h 795"/>
                <a:gd name="T26" fmla="*/ 0 w 201"/>
                <a:gd name="T27" fmla="*/ 0 h 795"/>
                <a:gd name="T28" fmla="*/ 0 w 201"/>
                <a:gd name="T29" fmla="*/ 0 h 795"/>
                <a:gd name="T30" fmla="*/ 0 w 201"/>
                <a:gd name="T31" fmla="*/ 0 h 795"/>
                <a:gd name="T32" fmla="*/ 0 w 201"/>
                <a:gd name="T33" fmla="*/ 0 h 795"/>
                <a:gd name="T34" fmla="*/ 0 w 201"/>
                <a:gd name="T35" fmla="*/ 0 h 795"/>
                <a:gd name="T36" fmla="*/ 0 w 201"/>
                <a:gd name="T37" fmla="*/ 0 h 79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01"/>
                <a:gd name="T58" fmla="*/ 0 h 795"/>
                <a:gd name="T59" fmla="*/ 201 w 201"/>
                <a:gd name="T60" fmla="*/ 795 h 79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01" h="795">
                  <a:moveTo>
                    <a:pt x="201" y="5"/>
                  </a:moveTo>
                  <a:lnTo>
                    <a:pt x="196" y="10"/>
                  </a:lnTo>
                  <a:lnTo>
                    <a:pt x="183" y="31"/>
                  </a:lnTo>
                  <a:lnTo>
                    <a:pt x="165" y="73"/>
                  </a:lnTo>
                  <a:lnTo>
                    <a:pt x="148" y="140"/>
                  </a:lnTo>
                  <a:lnTo>
                    <a:pt x="134" y="240"/>
                  </a:lnTo>
                  <a:lnTo>
                    <a:pt x="127" y="379"/>
                  </a:lnTo>
                  <a:lnTo>
                    <a:pt x="131" y="561"/>
                  </a:lnTo>
                  <a:lnTo>
                    <a:pt x="150" y="795"/>
                  </a:lnTo>
                  <a:lnTo>
                    <a:pt x="37" y="795"/>
                  </a:lnTo>
                  <a:lnTo>
                    <a:pt x="33" y="771"/>
                  </a:lnTo>
                  <a:lnTo>
                    <a:pt x="24" y="707"/>
                  </a:lnTo>
                  <a:lnTo>
                    <a:pt x="13" y="611"/>
                  </a:lnTo>
                  <a:lnTo>
                    <a:pt x="3" y="493"/>
                  </a:lnTo>
                  <a:lnTo>
                    <a:pt x="0" y="363"/>
                  </a:lnTo>
                  <a:lnTo>
                    <a:pt x="7" y="231"/>
                  </a:lnTo>
                  <a:lnTo>
                    <a:pt x="28" y="107"/>
                  </a:lnTo>
                  <a:lnTo>
                    <a:pt x="66" y="0"/>
                  </a:lnTo>
                  <a:lnTo>
                    <a:pt x="201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83" name="Freeform 406"/>
            <p:cNvSpPr>
              <a:spLocks/>
            </p:cNvSpPr>
            <p:nvPr/>
          </p:nvSpPr>
          <p:spPr bwMode="auto">
            <a:xfrm>
              <a:off x="3961" y="3282"/>
              <a:ext cx="15" cy="69"/>
            </a:xfrm>
            <a:custGeom>
              <a:avLst/>
              <a:gdLst>
                <a:gd name="T0" fmla="*/ 0 w 129"/>
                <a:gd name="T1" fmla="*/ 0 h 622"/>
                <a:gd name="T2" fmla="*/ 0 w 129"/>
                <a:gd name="T3" fmla="*/ 0 h 622"/>
                <a:gd name="T4" fmla="*/ 0 w 129"/>
                <a:gd name="T5" fmla="*/ 0 h 622"/>
                <a:gd name="T6" fmla="*/ 0 w 129"/>
                <a:gd name="T7" fmla="*/ 0 h 622"/>
                <a:gd name="T8" fmla="*/ 0 w 129"/>
                <a:gd name="T9" fmla="*/ 0 h 622"/>
                <a:gd name="T10" fmla="*/ 0 w 129"/>
                <a:gd name="T11" fmla="*/ 0 h 622"/>
                <a:gd name="T12" fmla="*/ 0 w 129"/>
                <a:gd name="T13" fmla="*/ 0 h 622"/>
                <a:gd name="T14" fmla="*/ 0 w 129"/>
                <a:gd name="T15" fmla="*/ 0 h 622"/>
                <a:gd name="T16" fmla="*/ 0 w 129"/>
                <a:gd name="T17" fmla="*/ 0 h 622"/>
                <a:gd name="T18" fmla="*/ 0 w 129"/>
                <a:gd name="T19" fmla="*/ 0 h 622"/>
                <a:gd name="T20" fmla="*/ 0 w 129"/>
                <a:gd name="T21" fmla="*/ 0 h 622"/>
                <a:gd name="T22" fmla="*/ 0 w 129"/>
                <a:gd name="T23" fmla="*/ 0 h 622"/>
                <a:gd name="T24" fmla="*/ 0 w 129"/>
                <a:gd name="T25" fmla="*/ 0 h 622"/>
                <a:gd name="T26" fmla="*/ 0 w 129"/>
                <a:gd name="T27" fmla="*/ 0 h 622"/>
                <a:gd name="T28" fmla="*/ 0 w 129"/>
                <a:gd name="T29" fmla="*/ 0 h 622"/>
                <a:gd name="T30" fmla="*/ 0 w 129"/>
                <a:gd name="T31" fmla="*/ 0 h 622"/>
                <a:gd name="T32" fmla="*/ 0 w 129"/>
                <a:gd name="T33" fmla="*/ 0 h 622"/>
                <a:gd name="T34" fmla="*/ 0 w 129"/>
                <a:gd name="T35" fmla="*/ 0 h 622"/>
                <a:gd name="T36" fmla="*/ 0 w 129"/>
                <a:gd name="T37" fmla="*/ 0 h 622"/>
                <a:gd name="T38" fmla="*/ 0 w 129"/>
                <a:gd name="T39" fmla="*/ 0 h 622"/>
                <a:gd name="T40" fmla="*/ 0 w 129"/>
                <a:gd name="T41" fmla="*/ 0 h 622"/>
                <a:gd name="T42" fmla="*/ 0 w 129"/>
                <a:gd name="T43" fmla="*/ 0 h 622"/>
                <a:gd name="T44" fmla="*/ 0 w 129"/>
                <a:gd name="T45" fmla="*/ 0 h 622"/>
                <a:gd name="T46" fmla="*/ 0 w 129"/>
                <a:gd name="T47" fmla="*/ 0 h 622"/>
                <a:gd name="T48" fmla="*/ 0 w 129"/>
                <a:gd name="T49" fmla="*/ 0 h 622"/>
                <a:gd name="T50" fmla="*/ 0 w 129"/>
                <a:gd name="T51" fmla="*/ 0 h 6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9"/>
                <a:gd name="T79" fmla="*/ 0 h 622"/>
                <a:gd name="T80" fmla="*/ 129 w 129"/>
                <a:gd name="T81" fmla="*/ 622 h 62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9" h="622">
                  <a:moveTo>
                    <a:pt x="41" y="12"/>
                  </a:moveTo>
                  <a:lnTo>
                    <a:pt x="37" y="24"/>
                  </a:lnTo>
                  <a:lnTo>
                    <a:pt x="29" y="59"/>
                  </a:lnTo>
                  <a:lnTo>
                    <a:pt x="18" y="115"/>
                  </a:lnTo>
                  <a:lnTo>
                    <a:pt x="6" y="189"/>
                  </a:lnTo>
                  <a:lnTo>
                    <a:pt x="0" y="279"/>
                  </a:lnTo>
                  <a:lnTo>
                    <a:pt x="1" y="382"/>
                  </a:lnTo>
                  <a:lnTo>
                    <a:pt x="11" y="497"/>
                  </a:lnTo>
                  <a:lnTo>
                    <a:pt x="36" y="622"/>
                  </a:lnTo>
                  <a:lnTo>
                    <a:pt x="124" y="617"/>
                  </a:lnTo>
                  <a:lnTo>
                    <a:pt x="120" y="598"/>
                  </a:lnTo>
                  <a:lnTo>
                    <a:pt x="112" y="548"/>
                  </a:lnTo>
                  <a:lnTo>
                    <a:pt x="101" y="473"/>
                  </a:lnTo>
                  <a:lnTo>
                    <a:pt x="92" y="382"/>
                  </a:lnTo>
                  <a:lnTo>
                    <a:pt x="87" y="282"/>
                  </a:lnTo>
                  <a:lnTo>
                    <a:pt x="89" y="182"/>
                  </a:lnTo>
                  <a:lnTo>
                    <a:pt x="102" y="87"/>
                  </a:lnTo>
                  <a:lnTo>
                    <a:pt x="129" y="7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7" y="2"/>
                  </a:lnTo>
                  <a:lnTo>
                    <a:pt x="122" y="0"/>
                  </a:lnTo>
                  <a:lnTo>
                    <a:pt x="112" y="0"/>
                  </a:lnTo>
                  <a:lnTo>
                    <a:pt x="96" y="1"/>
                  </a:lnTo>
                  <a:lnTo>
                    <a:pt x="72" y="5"/>
                  </a:lnTo>
                  <a:lnTo>
                    <a:pt x="41" y="1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84" name="Freeform 407"/>
            <p:cNvSpPr>
              <a:spLocks/>
            </p:cNvSpPr>
            <p:nvPr/>
          </p:nvSpPr>
          <p:spPr bwMode="auto">
            <a:xfrm>
              <a:off x="3962" y="3287"/>
              <a:ext cx="12" cy="59"/>
            </a:xfrm>
            <a:custGeom>
              <a:avLst/>
              <a:gdLst>
                <a:gd name="T0" fmla="*/ 0 w 110"/>
                <a:gd name="T1" fmla="*/ 0 h 531"/>
                <a:gd name="T2" fmla="*/ 0 w 110"/>
                <a:gd name="T3" fmla="*/ 0 h 531"/>
                <a:gd name="T4" fmla="*/ 0 w 110"/>
                <a:gd name="T5" fmla="*/ 0 h 531"/>
                <a:gd name="T6" fmla="*/ 0 w 110"/>
                <a:gd name="T7" fmla="*/ 0 h 531"/>
                <a:gd name="T8" fmla="*/ 0 w 110"/>
                <a:gd name="T9" fmla="*/ 0 h 531"/>
                <a:gd name="T10" fmla="*/ 0 w 110"/>
                <a:gd name="T11" fmla="*/ 0 h 531"/>
                <a:gd name="T12" fmla="*/ 0 w 110"/>
                <a:gd name="T13" fmla="*/ 0 h 531"/>
                <a:gd name="T14" fmla="*/ 0 w 110"/>
                <a:gd name="T15" fmla="*/ 0 h 531"/>
                <a:gd name="T16" fmla="*/ 0 w 110"/>
                <a:gd name="T17" fmla="*/ 0 h 531"/>
                <a:gd name="T18" fmla="*/ 0 w 110"/>
                <a:gd name="T19" fmla="*/ 0 h 531"/>
                <a:gd name="T20" fmla="*/ 0 w 110"/>
                <a:gd name="T21" fmla="*/ 0 h 531"/>
                <a:gd name="T22" fmla="*/ 0 w 110"/>
                <a:gd name="T23" fmla="*/ 0 h 531"/>
                <a:gd name="T24" fmla="*/ 0 w 110"/>
                <a:gd name="T25" fmla="*/ 0 h 531"/>
                <a:gd name="T26" fmla="*/ 0 w 110"/>
                <a:gd name="T27" fmla="*/ 0 h 531"/>
                <a:gd name="T28" fmla="*/ 0 w 110"/>
                <a:gd name="T29" fmla="*/ 0 h 531"/>
                <a:gd name="T30" fmla="*/ 0 w 110"/>
                <a:gd name="T31" fmla="*/ 0 h 531"/>
                <a:gd name="T32" fmla="*/ 0 w 110"/>
                <a:gd name="T33" fmla="*/ 0 h 531"/>
                <a:gd name="T34" fmla="*/ 0 w 110"/>
                <a:gd name="T35" fmla="*/ 0 h 531"/>
                <a:gd name="T36" fmla="*/ 0 w 110"/>
                <a:gd name="T37" fmla="*/ 0 h 531"/>
                <a:gd name="T38" fmla="*/ 0 w 110"/>
                <a:gd name="T39" fmla="*/ 0 h 531"/>
                <a:gd name="T40" fmla="*/ 0 w 110"/>
                <a:gd name="T41" fmla="*/ 0 h 531"/>
                <a:gd name="T42" fmla="*/ 0 w 110"/>
                <a:gd name="T43" fmla="*/ 0 h 531"/>
                <a:gd name="T44" fmla="*/ 0 w 110"/>
                <a:gd name="T45" fmla="*/ 0 h 531"/>
                <a:gd name="T46" fmla="*/ 0 w 110"/>
                <a:gd name="T47" fmla="*/ 0 h 531"/>
                <a:gd name="T48" fmla="*/ 0 w 110"/>
                <a:gd name="T49" fmla="*/ 0 h 531"/>
                <a:gd name="T50" fmla="*/ 0 w 110"/>
                <a:gd name="T51" fmla="*/ 0 h 5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0"/>
                <a:gd name="T79" fmla="*/ 0 h 531"/>
                <a:gd name="T80" fmla="*/ 110 w 110"/>
                <a:gd name="T81" fmla="*/ 531 h 5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0" h="531">
                  <a:moveTo>
                    <a:pt x="35" y="10"/>
                  </a:moveTo>
                  <a:lnTo>
                    <a:pt x="32" y="20"/>
                  </a:lnTo>
                  <a:lnTo>
                    <a:pt x="24" y="50"/>
                  </a:lnTo>
                  <a:lnTo>
                    <a:pt x="15" y="98"/>
                  </a:lnTo>
                  <a:lnTo>
                    <a:pt x="5" y="160"/>
                  </a:lnTo>
                  <a:lnTo>
                    <a:pt x="0" y="237"/>
                  </a:lnTo>
                  <a:lnTo>
                    <a:pt x="1" y="326"/>
                  </a:lnTo>
                  <a:lnTo>
                    <a:pt x="10" y="424"/>
                  </a:lnTo>
                  <a:lnTo>
                    <a:pt x="31" y="531"/>
                  </a:lnTo>
                  <a:lnTo>
                    <a:pt x="106" y="525"/>
                  </a:lnTo>
                  <a:lnTo>
                    <a:pt x="103" y="510"/>
                  </a:lnTo>
                  <a:lnTo>
                    <a:pt x="96" y="467"/>
                  </a:lnTo>
                  <a:lnTo>
                    <a:pt x="87" y="404"/>
                  </a:lnTo>
                  <a:lnTo>
                    <a:pt x="79" y="326"/>
                  </a:lnTo>
                  <a:lnTo>
                    <a:pt x="74" y="241"/>
                  </a:lnTo>
                  <a:lnTo>
                    <a:pt x="76" y="155"/>
                  </a:lnTo>
                  <a:lnTo>
                    <a:pt x="87" y="74"/>
                  </a:lnTo>
                  <a:lnTo>
                    <a:pt x="110" y="6"/>
                  </a:lnTo>
                  <a:lnTo>
                    <a:pt x="110" y="5"/>
                  </a:lnTo>
                  <a:lnTo>
                    <a:pt x="110" y="4"/>
                  </a:lnTo>
                  <a:lnTo>
                    <a:pt x="108" y="2"/>
                  </a:lnTo>
                  <a:lnTo>
                    <a:pt x="104" y="0"/>
                  </a:lnTo>
                  <a:lnTo>
                    <a:pt x="95" y="0"/>
                  </a:lnTo>
                  <a:lnTo>
                    <a:pt x="82" y="1"/>
                  </a:lnTo>
                  <a:lnTo>
                    <a:pt x="62" y="4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85" name="Freeform 408"/>
            <p:cNvSpPr>
              <a:spLocks/>
            </p:cNvSpPr>
            <p:nvPr/>
          </p:nvSpPr>
          <p:spPr bwMode="auto">
            <a:xfrm>
              <a:off x="3963" y="3292"/>
              <a:ext cx="10" cy="48"/>
            </a:xfrm>
            <a:custGeom>
              <a:avLst/>
              <a:gdLst>
                <a:gd name="T0" fmla="*/ 0 w 92"/>
                <a:gd name="T1" fmla="*/ 0 h 438"/>
                <a:gd name="T2" fmla="*/ 0 w 92"/>
                <a:gd name="T3" fmla="*/ 0 h 438"/>
                <a:gd name="T4" fmla="*/ 0 w 92"/>
                <a:gd name="T5" fmla="*/ 0 h 438"/>
                <a:gd name="T6" fmla="*/ 0 w 92"/>
                <a:gd name="T7" fmla="*/ 0 h 438"/>
                <a:gd name="T8" fmla="*/ 0 w 92"/>
                <a:gd name="T9" fmla="*/ 0 h 438"/>
                <a:gd name="T10" fmla="*/ 0 w 92"/>
                <a:gd name="T11" fmla="*/ 0 h 438"/>
                <a:gd name="T12" fmla="*/ 0 w 92"/>
                <a:gd name="T13" fmla="*/ 0 h 438"/>
                <a:gd name="T14" fmla="*/ 0 w 92"/>
                <a:gd name="T15" fmla="*/ 0 h 438"/>
                <a:gd name="T16" fmla="*/ 0 w 92"/>
                <a:gd name="T17" fmla="*/ 0 h 438"/>
                <a:gd name="T18" fmla="*/ 0 w 92"/>
                <a:gd name="T19" fmla="*/ 0 h 438"/>
                <a:gd name="T20" fmla="*/ 0 w 92"/>
                <a:gd name="T21" fmla="*/ 0 h 438"/>
                <a:gd name="T22" fmla="*/ 0 w 92"/>
                <a:gd name="T23" fmla="*/ 0 h 438"/>
                <a:gd name="T24" fmla="*/ 0 w 92"/>
                <a:gd name="T25" fmla="*/ 0 h 438"/>
                <a:gd name="T26" fmla="*/ 0 w 92"/>
                <a:gd name="T27" fmla="*/ 0 h 438"/>
                <a:gd name="T28" fmla="*/ 0 w 92"/>
                <a:gd name="T29" fmla="*/ 0 h 438"/>
                <a:gd name="T30" fmla="*/ 0 w 92"/>
                <a:gd name="T31" fmla="*/ 0 h 438"/>
                <a:gd name="T32" fmla="*/ 0 w 92"/>
                <a:gd name="T33" fmla="*/ 0 h 438"/>
                <a:gd name="T34" fmla="*/ 0 w 92"/>
                <a:gd name="T35" fmla="*/ 0 h 438"/>
                <a:gd name="T36" fmla="*/ 0 w 92"/>
                <a:gd name="T37" fmla="*/ 0 h 438"/>
                <a:gd name="T38" fmla="*/ 0 w 92"/>
                <a:gd name="T39" fmla="*/ 0 h 438"/>
                <a:gd name="T40" fmla="*/ 0 w 92"/>
                <a:gd name="T41" fmla="*/ 0 h 438"/>
                <a:gd name="T42" fmla="*/ 0 w 92"/>
                <a:gd name="T43" fmla="*/ 0 h 438"/>
                <a:gd name="T44" fmla="*/ 0 w 92"/>
                <a:gd name="T45" fmla="*/ 0 h 438"/>
                <a:gd name="T46" fmla="*/ 0 w 92"/>
                <a:gd name="T47" fmla="*/ 0 h 438"/>
                <a:gd name="T48" fmla="*/ 0 w 92"/>
                <a:gd name="T49" fmla="*/ 0 h 438"/>
                <a:gd name="T50" fmla="*/ 0 w 92"/>
                <a:gd name="T51" fmla="*/ 0 h 4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2"/>
                <a:gd name="T79" fmla="*/ 0 h 438"/>
                <a:gd name="T80" fmla="*/ 92 w 92"/>
                <a:gd name="T81" fmla="*/ 438 h 4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2" h="438">
                  <a:moveTo>
                    <a:pt x="29" y="8"/>
                  </a:moveTo>
                  <a:lnTo>
                    <a:pt x="26" y="16"/>
                  </a:lnTo>
                  <a:lnTo>
                    <a:pt x="20" y="42"/>
                  </a:lnTo>
                  <a:lnTo>
                    <a:pt x="12" y="81"/>
                  </a:lnTo>
                  <a:lnTo>
                    <a:pt x="4" y="133"/>
                  </a:lnTo>
                  <a:lnTo>
                    <a:pt x="0" y="196"/>
                  </a:lnTo>
                  <a:lnTo>
                    <a:pt x="0" y="270"/>
                  </a:lnTo>
                  <a:lnTo>
                    <a:pt x="9" y="351"/>
                  </a:lnTo>
                  <a:lnTo>
                    <a:pt x="25" y="438"/>
                  </a:lnTo>
                  <a:lnTo>
                    <a:pt x="88" y="435"/>
                  </a:lnTo>
                  <a:lnTo>
                    <a:pt x="85" y="422"/>
                  </a:lnTo>
                  <a:lnTo>
                    <a:pt x="79" y="386"/>
                  </a:lnTo>
                  <a:lnTo>
                    <a:pt x="72" y="334"/>
                  </a:lnTo>
                  <a:lnTo>
                    <a:pt x="65" y="270"/>
                  </a:lnTo>
                  <a:lnTo>
                    <a:pt x="61" y="199"/>
                  </a:lnTo>
                  <a:lnTo>
                    <a:pt x="63" y="129"/>
                  </a:lnTo>
                  <a:lnTo>
                    <a:pt x="73" y="61"/>
                  </a:lnTo>
                  <a:lnTo>
                    <a:pt x="92" y="5"/>
                  </a:lnTo>
                  <a:lnTo>
                    <a:pt x="92" y="4"/>
                  </a:lnTo>
                  <a:lnTo>
                    <a:pt x="92" y="3"/>
                  </a:lnTo>
                  <a:lnTo>
                    <a:pt x="90" y="1"/>
                  </a:lnTo>
                  <a:lnTo>
                    <a:pt x="87" y="0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51" y="3"/>
                  </a:lnTo>
                  <a:lnTo>
                    <a:pt x="29" y="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86" name="Freeform 409"/>
            <p:cNvSpPr>
              <a:spLocks/>
            </p:cNvSpPr>
            <p:nvPr/>
          </p:nvSpPr>
          <p:spPr bwMode="auto">
            <a:xfrm>
              <a:off x="3963" y="3296"/>
              <a:ext cx="8" cy="39"/>
            </a:xfrm>
            <a:custGeom>
              <a:avLst/>
              <a:gdLst>
                <a:gd name="T0" fmla="*/ 0 w 73"/>
                <a:gd name="T1" fmla="*/ 0 h 347"/>
                <a:gd name="T2" fmla="*/ 0 w 73"/>
                <a:gd name="T3" fmla="*/ 0 h 347"/>
                <a:gd name="T4" fmla="*/ 0 w 73"/>
                <a:gd name="T5" fmla="*/ 0 h 347"/>
                <a:gd name="T6" fmla="*/ 0 w 73"/>
                <a:gd name="T7" fmla="*/ 0 h 347"/>
                <a:gd name="T8" fmla="*/ 0 w 73"/>
                <a:gd name="T9" fmla="*/ 0 h 347"/>
                <a:gd name="T10" fmla="*/ 0 w 73"/>
                <a:gd name="T11" fmla="*/ 0 h 347"/>
                <a:gd name="T12" fmla="*/ 0 w 73"/>
                <a:gd name="T13" fmla="*/ 0 h 347"/>
                <a:gd name="T14" fmla="*/ 0 w 73"/>
                <a:gd name="T15" fmla="*/ 0 h 347"/>
                <a:gd name="T16" fmla="*/ 0 w 73"/>
                <a:gd name="T17" fmla="*/ 0 h 347"/>
                <a:gd name="T18" fmla="*/ 0 w 73"/>
                <a:gd name="T19" fmla="*/ 0 h 347"/>
                <a:gd name="T20" fmla="*/ 0 w 73"/>
                <a:gd name="T21" fmla="*/ 0 h 347"/>
                <a:gd name="T22" fmla="*/ 0 w 73"/>
                <a:gd name="T23" fmla="*/ 0 h 347"/>
                <a:gd name="T24" fmla="*/ 0 w 73"/>
                <a:gd name="T25" fmla="*/ 0 h 347"/>
                <a:gd name="T26" fmla="*/ 0 w 73"/>
                <a:gd name="T27" fmla="*/ 0 h 347"/>
                <a:gd name="T28" fmla="*/ 0 w 73"/>
                <a:gd name="T29" fmla="*/ 0 h 347"/>
                <a:gd name="T30" fmla="*/ 0 w 73"/>
                <a:gd name="T31" fmla="*/ 0 h 347"/>
                <a:gd name="T32" fmla="*/ 0 w 73"/>
                <a:gd name="T33" fmla="*/ 0 h 347"/>
                <a:gd name="T34" fmla="*/ 0 w 73"/>
                <a:gd name="T35" fmla="*/ 0 h 347"/>
                <a:gd name="T36" fmla="*/ 0 w 73"/>
                <a:gd name="T37" fmla="*/ 0 h 347"/>
                <a:gd name="T38" fmla="*/ 0 w 73"/>
                <a:gd name="T39" fmla="*/ 0 h 347"/>
                <a:gd name="T40" fmla="*/ 0 w 73"/>
                <a:gd name="T41" fmla="*/ 0 h 347"/>
                <a:gd name="T42" fmla="*/ 0 w 73"/>
                <a:gd name="T43" fmla="*/ 0 h 347"/>
                <a:gd name="T44" fmla="*/ 0 w 73"/>
                <a:gd name="T45" fmla="*/ 0 h 347"/>
                <a:gd name="T46" fmla="*/ 0 w 73"/>
                <a:gd name="T47" fmla="*/ 0 h 347"/>
                <a:gd name="T48" fmla="*/ 0 w 73"/>
                <a:gd name="T49" fmla="*/ 0 h 347"/>
                <a:gd name="T50" fmla="*/ 0 w 73"/>
                <a:gd name="T51" fmla="*/ 0 h 34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3"/>
                <a:gd name="T79" fmla="*/ 0 h 347"/>
                <a:gd name="T80" fmla="*/ 73 w 73"/>
                <a:gd name="T81" fmla="*/ 347 h 34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3" h="347">
                  <a:moveTo>
                    <a:pt x="23" y="7"/>
                  </a:moveTo>
                  <a:lnTo>
                    <a:pt x="21" y="14"/>
                  </a:lnTo>
                  <a:lnTo>
                    <a:pt x="16" y="33"/>
                  </a:lnTo>
                  <a:lnTo>
                    <a:pt x="10" y="64"/>
                  </a:lnTo>
                  <a:lnTo>
                    <a:pt x="4" y="105"/>
                  </a:lnTo>
                  <a:lnTo>
                    <a:pt x="0" y="155"/>
                  </a:lnTo>
                  <a:lnTo>
                    <a:pt x="0" y="213"/>
                  </a:lnTo>
                  <a:lnTo>
                    <a:pt x="7" y="278"/>
                  </a:lnTo>
                  <a:lnTo>
                    <a:pt x="20" y="347"/>
                  </a:lnTo>
                  <a:lnTo>
                    <a:pt x="70" y="344"/>
                  </a:lnTo>
                  <a:lnTo>
                    <a:pt x="68" y="334"/>
                  </a:lnTo>
                  <a:lnTo>
                    <a:pt x="63" y="305"/>
                  </a:lnTo>
                  <a:lnTo>
                    <a:pt x="56" y="265"/>
                  </a:lnTo>
                  <a:lnTo>
                    <a:pt x="51" y="213"/>
                  </a:lnTo>
                  <a:lnTo>
                    <a:pt x="48" y="158"/>
                  </a:lnTo>
                  <a:lnTo>
                    <a:pt x="50" y="101"/>
                  </a:lnTo>
                  <a:lnTo>
                    <a:pt x="57" y="49"/>
                  </a:lnTo>
                  <a:lnTo>
                    <a:pt x="73" y="4"/>
                  </a:lnTo>
                  <a:lnTo>
                    <a:pt x="73" y="2"/>
                  </a:lnTo>
                  <a:lnTo>
                    <a:pt x="72" y="1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53" y="1"/>
                  </a:lnTo>
                  <a:lnTo>
                    <a:pt x="41" y="3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87" name="Freeform 410"/>
            <p:cNvSpPr>
              <a:spLocks/>
            </p:cNvSpPr>
            <p:nvPr/>
          </p:nvSpPr>
          <p:spPr bwMode="auto">
            <a:xfrm>
              <a:off x="3964" y="3301"/>
              <a:ext cx="6" cy="28"/>
            </a:xfrm>
            <a:custGeom>
              <a:avLst/>
              <a:gdLst>
                <a:gd name="T0" fmla="*/ 0 w 52"/>
                <a:gd name="T1" fmla="*/ 0 h 256"/>
                <a:gd name="T2" fmla="*/ 0 w 52"/>
                <a:gd name="T3" fmla="*/ 0 h 256"/>
                <a:gd name="T4" fmla="*/ 0 w 52"/>
                <a:gd name="T5" fmla="*/ 0 h 256"/>
                <a:gd name="T6" fmla="*/ 0 w 52"/>
                <a:gd name="T7" fmla="*/ 0 h 256"/>
                <a:gd name="T8" fmla="*/ 0 w 52"/>
                <a:gd name="T9" fmla="*/ 0 h 256"/>
                <a:gd name="T10" fmla="*/ 0 w 52"/>
                <a:gd name="T11" fmla="*/ 0 h 256"/>
                <a:gd name="T12" fmla="*/ 0 w 52"/>
                <a:gd name="T13" fmla="*/ 0 h 256"/>
                <a:gd name="T14" fmla="*/ 0 w 52"/>
                <a:gd name="T15" fmla="*/ 0 h 256"/>
                <a:gd name="T16" fmla="*/ 0 w 52"/>
                <a:gd name="T17" fmla="*/ 0 h 256"/>
                <a:gd name="T18" fmla="*/ 0 w 52"/>
                <a:gd name="T19" fmla="*/ 0 h 256"/>
                <a:gd name="T20" fmla="*/ 0 w 52"/>
                <a:gd name="T21" fmla="*/ 0 h 256"/>
                <a:gd name="T22" fmla="*/ 0 w 52"/>
                <a:gd name="T23" fmla="*/ 0 h 256"/>
                <a:gd name="T24" fmla="*/ 0 w 52"/>
                <a:gd name="T25" fmla="*/ 0 h 256"/>
                <a:gd name="T26" fmla="*/ 0 w 52"/>
                <a:gd name="T27" fmla="*/ 0 h 256"/>
                <a:gd name="T28" fmla="*/ 0 w 52"/>
                <a:gd name="T29" fmla="*/ 0 h 256"/>
                <a:gd name="T30" fmla="*/ 0 w 52"/>
                <a:gd name="T31" fmla="*/ 0 h 256"/>
                <a:gd name="T32" fmla="*/ 0 w 52"/>
                <a:gd name="T33" fmla="*/ 0 h 256"/>
                <a:gd name="T34" fmla="*/ 0 w 52"/>
                <a:gd name="T35" fmla="*/ 0 h 256"/>
                <a:gd name="T36" fmla="*/ 0 w 52"/>
                <a:gd name="T37" fmla="*/ 0 h 256"/>
                <a:gd name="T38" fmla="*/ 0 w 52"/>
                <a:gd name="T39" fmla="*/ 0 h 256"/>
                <a:gd name="T40" fmla="*/ 0 w 52"/>
                <a:gd name="T41" fmla="*/ 0 h 256"/>
                <a:gd name="T42" fmla="*/ 0 w 52"/>
                <a:gd name="T43" fmla="*/ 0 h 256"/>
                <a:gd name="T44" fmla="*/ 0 w 52"/>
                <a:gd name="T45" fmla="*/ 0 h 256"/>
                <a:gd name="T46" fmla="*/ 0 w 52"/>
                <a:gd name="T47" fmla="*/ 0 h 256"/>
                <a:gd name="T48" fmla="*/ 0 w 52"/>
                <a:gd name="T49" fmla="*/ 0 h 256"/>
                <a:gd name="T50" fmla="*/ 0 w 52"/>
                <a:gd name="T51" fmla="*/ 0 h 2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2"/>
                <a:gd name="T79" fmla="*/ 0 h 256"/>
                <a:gd name="T80" fmla="*/ 52 w 52"/>
                <a:gd name="T81" fmla="*/ 256 h 2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2" h="256">
                  <a:moveTo>
                    <a:pt x="16" y="5"/>
                  </a:moveTo>
                  <a:lnTo>
                    <a:pt x="15" y="10"/>
                  </a:lnTo>
                  <a:lnTo>
                    <a:pt x="11" y="24"/>
                  </a:lnTo>
                  <a:lnTo>
                    <a:pt x="6" y="47"/>
                  </a:lnTo>
                  <a:lnTo>
                    <a:pt x="2" y="77"/>
                  </a:lnTo>
                  <a:lnTo>
                    <a:pt x="0" y="115"/>
                  </a:lnTo>
                  <a:lnTo>
                    <a:pt x="0" y="157"/>
                  </a:lnTo>
                  <a:lnTo>
                    <a:pt x="4" y="205"/>
                  </a:lnTo>
                  <a:lnTo>
                    <a:pt x="14" y="256"/>
                  </a:lnTo>
                  <a:lnTo>
                    <a:pt x="50" y="254"/>
                  </a:lnTo>
                  <a:lnTo>
                    <a:pt x="49" y="247"/>
                  </a:lnTo>
                  <a:lnTo>
                    <a:pt x="45" y="226"/>
                  </a:lnTo>
                  <a:lnTo>
                    <a:pt x="41" y="195"/>
                  </a:lnTo>
                  <a:lnTo>
                    <a:pt x="37" y="157"/>
                  </a:lnTo>
                  <a:lnTo>
                    <a:pt x="35" y="116"/>
                  </a:lnTo>
                  <a:lnTo>
                    <a:pt x="36" y="74"/>
                  </a:lnTo>
                  <a:lnTo>
                    <a:pt x="41" y="3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39" y="0"/>
                  </a:lnTo>
                  <a:lnTo>
                    <a:pt x="29" y="2"/>
                  </a:lnTo>
                  <a:lnTo>
                    <a:pt x="16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88" name="Freeform 411"/>
            <p:cNvSpPr>
              <a:spLocks/>
            </p:cNvSpPr>
            <p:nvPr/>
          </p:nvSpPr>
          <p:spPr bwMode="auto">
            <a:xfrm>
              <a:off x="4046" y="3273"/>
              <a:ext cx="20" cy="77"/>
            </a:xfrm>
            <a:custGeom>
              <a:avLst/>
              <a:gdLst>
                <a:gd name="T0" fmla="*/ 0 w 176"/>
                <a:gd name="T1" fmla="*/ 0 h 693"/>
                <a:gd name="T2" fmla="*/ 0 w 176"/>
                <a:gd name="T3" fmla="*/ 0 h 693"/>
                <a:gd name="T4" fmla="*/ 0 w 176"/>
                <a:gd name="T5" fmla="*/ 0 h 693"/>
                <a:gd name="T6" fmla="*/ 0 w 176"/>
                <a:gd name="T7" fmla="*/ 0 h 693"/>
                <a:gd name="T8" fmla="*/ 0 w 176"/>
                <a:gd name="T9" fmla="*/ 0 h 693"/>
                <a:gd name="T10" fmla="*/ 0 w 176"/>
                <a:gd name="T11" fmla="*/ 0 h 693"/>
                <a:gd name="T12" fmla="*/ 0 w 176"/>
                <a:gd name="T13" fmla="*/ 0 h 693"/>
                <a:gd name="T14" fmla="*/ 0 w 176"/>
                <a:gd name="T15" fmla="*/ 0 h 693"/>
                <a:gd name="T16" fmla="*/ 0 w 176"/>
                <a:gd name="T17" fmla="*/ 0 h 693"/>
                <a:gd name="T18" fmla="*/ 0 w 176"/>
                <a:gd name="T19" fmla="*/ 0 h 693"/>
                <a:gd name="T20" fmla="*/ 0 w 176"/>
                <a:gd name="T21" fmla="*/ 0 h 693"/>
                <a:gd name="T22" fmla="*/ 0 w 176"/>
                <a:gd name="T23" fmla="*/ 0 h 693"/>
                <a:gd name="T24" fmla="*/ 0 w 176"/>
                <a:gd name="T25" fmla="*/ 0 h 693"/>
                <a:gd name="T26" fmla="*/ 0 w 176"/>
                <a:gd name="T27" fmla="*/ 0 h 693"/>
                <a:gd name="T28" fmla="*/ 0 w 176"/>
                <a:gd name="T29" fmla="*/ 0 h 693"/>
                <a:gd name="T30" fmla="*/ 0 w 176"/>
                <a:gd name="T31" fmla="*/ 0 h 693"/>
                <a:gd name="T32" fmla="*/ 0 w 176"/>
                <a:gd name="T33" fmla="*/ 0 h 693"/>
                <a:gd name="T34" fmla="*/ 0 w 176"/>
                <a:gd name="T35" fmla="*/ 0 h 693"/>
                <a:gd name="T36" fmla="*/ 0 w 176"/>
                <a:gd name="T37" fmla="*/ 0 h 6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6"/>
                <a:gd name="T58" fmla="*/ 0 h 693"/>
                <a:gd name="T59" fmla="*/ 176 w 176"/>
                <a:gd name="T60" fmla="*/ 693 h 6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6" h="693">
                  <a:moveTo>
                    <a:pt x="176" y="5"/>
                  </a:moveTo>
                  <a:lnTo>
                    <a:pt x="172" y="10"/>
                  </a:lnTo>
                  <a:lnTo>
                    <a:pt x="159" y="28"/>
                  </a:lnTo>
                  <a:lnTo>
                    <a:pt x="144" y="63"/>
                  </a:lnTo>
                  <a:lnTo>
                    <a:pt x="129" y="123"/>
                  </a:lnTo>
                  <a:lnTo>
                    <a:pt x="117" y="210"/>
                  </a:lnTo>
                  <a:lnTo>
                    <a:pt x="110" y="331"/>
                  </a:lnTo>
                  <a:lnTo>
                    <a:pt x="115" y="490"/>
                  </a:lnTo>
                  <a:lnTo>
                    <a:pt x="131" y="693"/>
                  </a:lnTo>
                  <a:lnTo>
                    <a:pt x="32" y="693"/>
                  </a:lnTo>
                  <a:lnTo>
                    <a:pt x="29" y="673"/>
                  </a:lnTo>
                  <a:lnTo>
                    <a:pt x="20" y="617"/>
                  </a:lnTo>
                  <a:lnTo>
                    <a:pt x="11" y="533"/>
                  </a:lnTo>
                  <a:lnTo>
                    <a:pt x="3" y="430"/>
                  </a:lnTo>
                  <a:lnTo>
                    <a:pt x="0" y="317"/>
                  </a:lnTo>
                  <a:lnTo>
                    <a:pt x="6" y="202"/>
                  </a:lnTo>
                  <a:lnTo>
                    <a:pt x="23" y="93"/>
                  </a:lnTo>
                  <a:lnTo>
                    <a:pt x="57" y="0"/>
                  </a:lnTo>
                  <a:lnTo>
                    <a:pt x="176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89" name="Freeform 412"/>
            <p:cNvSpPr>
              <a:spLocks/>
            </p:cNvSpPr>
            <p:nvPr/>
          </p:nvSpPr>
          <p:spPr bwMode="auto">
            <a:xfrm>
              <a:off x="4047" y="3279"/>
              <a:ext cx="16" cy="65"/>
            </a:xfrm>
            <a:custGeom>
              <a:avLst/>
              <a:gdLst>
                <a:gd name="T0" fmla="*/ 0 w 149"/>
                <a:gd name="T1" fmla="*/ 0 h 592"/>
                <a:gd name="T2" fmla="*/ 0 w 149"/>
                <a:gd name="T3" fmla="*/ 0 h 592"/>
                <a:gd name="T4" fmla="*/ 0 w 149"/>
                <a:gd name="T5" fmla="*/ 0 h 592"/>
                <a:gd name="T6" fmla="*/ 0 w 149"/>
                <a:gd name="T7" fmla="*/ 0 h 592"/>
                <a:gd name="T8" fmla="*/ 0 w 149"/>
                <a:gd name="T9" fmla="*/ 0 h 592"/>
                <a:gd name="T10" fmla="*/ 0 w 149"/>
                <a:gd name="T11" fmla="*/ 0 h 592"/>
                <a:gd name="T12" fmla="*/ 0 w 149"/>
                <a:gd name="T13" fmla="*/ 0 h 592"/>
                <a:gd name="T14" fmla="*/ 0 w 149"/>
                <a:gd name="T15" fmla="*/ 0 h 592"/>
                <a:gd name="T16" fmla="*/ 0 w 149"/>
                <a:gd name="T17" fmla="*/ 0 h 592"/>
                <a:gd name="T18" fmla="*/ 0 w 149"/>
                <a:gd name="T19" fmla="*/ 0 h 592"/>
                <a:gd name="T20" fmla="*/ 0 w 149"/>
                <a:gd name="T21" fmla="*/ 0 h 592"/>
                <a:gd name="T22" fmla="*/ 0 w 149"/>
                <a:gd name="T23" fmla="*/ 0 h 592"/>
                <a:gd name="T24" fmla="*/ 0 w 149"/>
                <a:gd name="T25" fmla="*/ 0 h 592"/>
                <a:gd name="T26" fmla="*/ 0 w 149"/>
                <a:gd name="T27" fmla="*/ 0 h 592"/>
                <a:gd name="T28" fmla="*/ 0 w 149"/>
                <a:gd name="T29" fmla="*/ 0 h 592"/>
                <a:gd name="T30" fmla="*/ 0 w 149"/>
                <a:gd name="T31" fmla="*/ 0 h 592"/>
                <a:gd name="T32" fmla="*/ 0 w 149"/>
                <a:gd name="T33" fmla="*/ 0 h 592"/>
                <a:gd name="T34" fmla="*/ 0 w 149"/>
                <a:gd name="T35" fmla="*/ 0 h 592"/>
                <a:gd name="T36" fmla="*/ 0 w 149"/>
                <a:gd name="T37" fmla="*/ 0 h 5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9"/>
                <a:gd name="T58" fmla="*/ 0 h 592"/>
                <a:gd name="T59" fmla="*/ 149 w 149"/>
                <a:gd name="T60" fmla="*/ 592 h 59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9" h="592">
                  <a:moveTo>
                    <a:pt x="149" y="4"/>
                  </a:moveTo>
                  <a:lnTo>
                    <a:pt x="145" y="8"/>
                  </a:lnTo>
                  <a:lnTo>
                    <a:pt x="136" y="24"/>
                  </a:lnTo>
                  <a:lnTo>
                    <a:pt x="123" y="54"/>
                  </a:lnTo>
                  <a:lnTo>
                    <a:pt x="110" y="104"/>
                  </a:lnTo>
                  <a:lnTo>
                    <a:pt x="99" y="179"/>
                  </a:lnTo>
                  <a:lnTo>
                    <a:pt x="94" y="282"/>
                  </a:lnTo>
                  <a:lnTo>
                    <a:pt x="97" y="418"/>
                  </a:lnTo>
                  <a:lnTo>
                    <a:pt x="112" y="592"/>
                  </a:lnTo>
                  <a:lnTo>
                    <a:pt x="27" y="592"/>
                  </a:lnTo>
                  <a:lnTo>
                    <a:pt x="24" y="575"/>
                  </a:lnTo>
                  <a:lnTo>
                    <a:pt x="17" y="527"/>
                  </a:lnTo>
                  <a:lnTo>
                    <a:pt x="9" y="455"/>
                  </a:lnTo>
                  <a:lnTo>
                    <a:pt x="2" y="367"/>
                  </a:lnTo>
                  <a:lnTo>
                    <a:pt x="0" y="271"/>
                  </a:lnTo>
                  <a:lnTo>
                    <a:pt x="5" y="173"/>
                  </a:lnTo>
                  <a:lnTo>
                    <a:pt x="20" y="80"/>
                  </a:lnTo>
                  <a:lnTo>
                    <a:pt x="48" y="0"/>
                  </a:lnTo>
                  <a:lnTo>
                    <a:pt x="149" y="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90" name="Freeform 413"/>
            <p:cNvSpPr>
              <a:spLocks/>
            </p:cNvSpPr>
            <p:nvPr/>
          </p:nvSpPr>
          <p:spPr bwMode="auto">
            <a:xfrm>
              <a:off x="4048" y="3284"/>
              <a:ext cx="13" cy="54"/>
            </a:xfrm>
            <a:custGeom>
              <a:avLst/>
              <a:gdLst>
                <a:gd name="T0" fmla="*/ 0 w 124"/>
                <a:gd name="T1" fmla="*/ 0 h 490"/>
                <a:gd name="T2" fmla="*/ 0 w 124"/>
                <a:gd name="T3" fmla="*/ 0 h 490"/>
                <a:gd name="T4" fmla="*/ 0 w 124"/>
                <a:gd name="T5" fmla="*/ 0 h 490"/>
                <a:gd name="T6" fmla="*/ 0 w 124"/>
                <a:gd name="T7" fmla="*/ 0 h 490"/>
                <a:gd name="T8" fmla="*/ 0 w 124"/>
                <a:gd name="T9" fmla="*/ 0 h 490"/>
                <a:gd name="T10" fmla="*/ 0 w 124"/>
                <a:gd name="T11" fmla="*/ 0 h 490"/>
                <a:gd name="T12" fmla="*/ 0 w 124"/>
                <a:gd name="T13" fmla="*/ 0 h 490"/>
                <a:gd name="T14" fmla="*/ 0 w 124"/>
                <a:gd name="T15" fmla="*/ 0 h 490"/>
                <a:gd name="T16" fmla="*/ 0 w 124"/>
                <a:gd name="T17" fmla="*/ 0 h 490"/>
                <a:gd name="T18" fmla="*/ 0 w 124"/>
                <a:gd name="T19" fmla="*/ 0 h 490"/>
                <a:gd name="T20" fmla="*/ 0 w 124"/>
                <a:gd name="T21" fmla="*/ 0 h 490"/>
                <a:gd name="T22" fmla="*/ 0 w 124"/>
                <a:gd name="T23" fmla="*/ 0 h 490"/>
                <a:gd name="T24" fmla="*/ 0 w 124"/>
                <a:gd name="T25" fmla="*/ 0 h 490"/>
                <a:gd name="T26" fmla="*/ 0 w 124"/>
                <a:gd name="T27" fmla="*/ 0 h 490"/>
                <a:gd name="T28" fmla="*/ 0 w 124"/>
                <a:gd name="T29" fmla="*/ 0 h 490"/>
                <a:gd name="T30" fmla="*/ 0 w 124"/>
                <a:gd name="T31" fmla="*/ 0 h 490"/>
                <a:gd name="T32" fmla="*/ 0 w 124"/>
                <a:gd name="T33" fmla="*/ 0 h 490"/>
                <a:gd name="T34" fmla="*/ 0 w 124"/>
                <a:gd name="T35" fmla="*/ 0 h 490"/>
                <a:gd name="T36" fmla="*/ 0 w 124"/>
                <a:gd name="T37" fmla="*/ 0 h 4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4"/>
                <a:gd name="T58" fmla="*/ 0 h 490"/>
                <a:gd name="T59" fmla="*/ 124 w 124"/>
                <a:gd name="T60" fmla="*/ 490 h 49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4" h="490">
                  <a:moveTo>
                    <a:pt x="124" y="4"/>
                  </a:moveTo>
                  <a:lnTo>
                    <a:pt x="121" y="7"/>
                  </a:lnTo>
                  <a:lnTo>
                    <a:pt x="113" y="21"/>
                  </a:lnTo>
                  <a:lnTo>
                    <a:pt x="103" y="45"/>
                  </a:lnTo>
                  <a:lnTo>
                    <a:pt x="91" y="87"/>
                  </a:lnTo>
                  <a:lnTo>
                    <a:pt x="83" y="148"/>
                  </a:lnTo>
                  <a:lnTo>
                    <a:pt x="79" y="234"/>
                  </a:lnTo>
                  <a:lnTo>
                    <a:pt x="81" y="347"/>
                  </a:lnTo>
                  <a:lnTo>
                    <a:pt x="93" y="490"/>
                  </a:lnTo>
                  <a:lnTo>
                    <a:pt x="23" y="490"/>
                  </a:lnTo>
                  <a:lnTo>
                    <a:pt x="21" y="476"/>
                  </a:lnTo>
                  <a:lnTo>
                    <a:pt x="15" y="436"/>
                  </a:lnTo>
                  <a:lnTo>
                    <a:pt x="8" y="377"/>
                  </a:lnTo>
                  <a:lnTo>
                    <a:pt x="2" y="304"/>
                  </a:lnTo>
                  <a:lnTo>
                    <a:pt x="0" y="224"/>
                  </a:lnTo>
                  <a:lnTo>
                    <a:pt x="4" y="143"/>
                  </a:lnTo>
                  <a:lnTo>
                    <a:pt x="17" y="67"/>
                  </a:lnTo>
                  <a:lnTo>
                    <a:pt x="40" y="0"/>
                  </a:lnTo>
                  <a:lnTo>
                    <a:pt x="124" y="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91" name="Freeform 414"/>
            <p:cNvSpPr>
              <a:spLocks/>
            </p:cNvSpPr>
            <p:nvPr/>
          </p:nvSpPr>
          <p:spPr bwMode="auto">
            <a:xfrm>
              <a:off x="4048" y="3289"/>
              <a:ext cx="11" cy="43"/>
            </a:xfrm>
            <a:custGeom>
              <a:avLst/>
              <a:gdLst>
                <a:gd name="T0" fmla="*/ 0 w 99"/>
                <a:gd name="T1" fmla="*/ 0 h 389"/>
                <a:gd name="T2" fmla="*/ 0 w 99"/>
                <a:gd name="T3" fmla="*/ 0 h 389"/>
                <a:gd name="T4" fmla="*/ 0 w 99"/>
                <a:gd name="T5" fmla="*/ 0 h 389"/>
                <a:gd name="T6" fmla="*/ 0 w 99"/>
                <a:gd name="T7" fmla="*/ 0 h 389"/>
                <a:gd name="T8" fmla="*/ 0 w 99"/>
                <a:gd name="T9" fmla="*/ 0 h 389"/>
                <a:gd name="T10" fmla="*/ 0 w 99"/>
                <a:gd name="T11" fmla="*/ 0 h 389"/>
                <a:gd name="T12" fmla="*/ 0 w 99"/>
                <a:gd name="T13" fmla="*/ 0 h 389"/>
                <a:gd name="T14" fmla="*/ 0 w 99"/>
                <a:gd name="T15" fmla="*/ 0 h 389"/>
                <a:gd name="T16" fmla="*/ 0 w 99"/>
                <a:gd name="T17" fmla="*/ 0 h 389"/>
                <a:gd name="T18" fmla="*/ 0 w 99"/>
                <a:gd name="T19" fmla="*/ 0 h 389"/>
                <a:gd name="T20" fmla="*/ 0 w 99"/>
                <a:gd name="T21" fmla="*/ 0 h 389"/>
                <a:gd name="T22" fmla="*/ 0 w 99"/>
                <a:gd name="T23" fmla="*/ 0 h 389"/>
                <a:gd name="T24" fmla="*/ 0 w 99"/>
                <a:gd name="T25" fmla="*/ 0 h 389"/>
                <a:gd name="T26" fmla="*/ 0 w 99"/>
                <a:gd name="T27" fmla="*/ 0 h 389"/>
                <a:gd name="T28" fmla="*/ 0 w 99"/>
                <a:gd name="T29" fmla="*/ 0 h 389"/>
                <a:gd name="T30" fmla="*/ 0 w 99"/>
                <a:gd name="T31" fmla="*/ 0 h 389"/>
                <a:gd name="T32" fmla="*/ 0 w 99"/>
                <a:gd name="T33" fmla="*/ 0 h 389"/>
                <a:gd name="T34" fmla="*/ 0 w 99"/>
                <a:gd name="T35" fmla="*/ 0 h 389"/>
                <a:gd name="T36" fmla="*/ 0 w 99"/>
                <a:gd name="T37" fmla="*/ 0 h 3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9"/>
                <a:gd name="T58" fmla="*/ 0 h 389"/>
                <a:gd name="T59" fmla="*/ 99 w 99"/>
                <a:gd name="T60" fmla="*/ 389 h 3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9" h="389">
                  <a:moveTo>
                    <a:pt x="99" y="3"/>
                  </a:moveTo>
                  <a:lnTo>
                    <a:pt x="96" y="6"/>
                  </a:lnTo>
                  <a:lnTo>
                    <a:pt x="89" y="16"/>
                  </a:lnTo>
                  <a:lnTo>
                    <a:pt x="81" y="36"/>
                  </a:lnTo>
                  <a:lnTo>
                    <a:pt x="72" y="69"/>
                  </a:lnTo>
                  <a:lnTo>
                    <a:pt x="66" y="118"/>
                  </a:lnTo>
                  <a:lnTo>
                    <a:pt x="62" y="185"/>
                  </a:lnTo>
                  <a:lnTo>
                    <a:pt x="64" y="275"/>
                  </a:lnTo>
                  <a:lnTo>
                    <a:pt x="73" y="389"/>
                  </a:lnTo>
                  <a:lnTo>
                    <a:pt x="18" y="389"/>
                  </a:lnTo>
                  <a:lnTo>
                    <a:pt x="16" y="378"/>
                  </a:lnTo>
                  <a:lnTo>
                    <a:pt x="11" y="346"/>
                  </a:lnTo>
                  <a:lnTo>
                    <a:pt x="6" y="299"/>
                  </a:lnTo>
                  <a:lnTo>
                    <a:pt x="2" y="242"/>
                  </a:lnTo>
                  <a:lnTo>
                    <a:pt x="0" y="178"/>
                  </a:lnTo>
                  <a:lnTo>
                    <a:pt x="4" y="114"/>
                  </a:lnTo>
                  <a:lnTo>
                    <a:pt x="14" y="52"/>
                  </a:lnTo>
                  <a:lnTo>
                    <a:pt x="32" y="0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92" name="Freeform 415"/>
            <p:cNvSpPr>
              <a:spLocks/>
            </p:cNvSpPr>
            <p:nvPr/>
          </p:nvSpPr>
          <p:spPr bwMode="auto">
            <a:xfrm>
              <a:off x="4049" y="3295"/>
              <a:ext cx="8" cy="31"/>
            </a:xfrm>
            <a:custGeom>
              <a:avLst/>
              <a:gdLst>
                <a:gd name="T0" fmla="*/ 0 w 72"/>
                <a:gd name="T1" fmla="*/ 0 h 287"/>
                <a:gd name="T2" fmla="*/ 0 w 72"/>
                <a:gd name="T3" fmla="*/ 0 h 287"/>
                <a:gd name="T4" fmla="*/ 0 w 72"/>
                <a:gd name="T5" fmla="*/ 0 h 287"/>
                <a:gd name="T6" fmla="*/ 0 w 72"/>
                <a:gd name="T7" fmla="*/ 0 h 287"/>
                <a:gd name="T8" fmla="*/ 0 w 72"/>
                <a:gd name="T9" fmla="*/ 0 h 287"/>
                <a:gd name="T10" fmla="*/ 0 w 72"/>
                <a:gd name="T11" fmla="*/ 0 h 287"/>
                <a:gd name="T12" fmla="*/ 0 w 72"/>
                <a:gd name="T13" fmla="*/ 0 h 287"/>
                <a:gd name="T14" fmla="*/ 0 w 72"/>
                <a:gd name="T15" fmla="*/ 0 h 287"/>
                <a:gd name="T16" fmla="*/ 0 w 72"/>
                <a:gd name="T17" fmla="*/ 0 h 287"/>
                <a:gd name="T18" fmla="*/ 0 w 72"/>
                <a:gd name="T19" fmla="*/ 0 h 287"/>
                <a:gd name="T20" fmla="*/ 0 w 72"/>
                <a:gd name="T21" fmla="*/ 0 h 287"/>
                <a:gd name="T22" fmla="*/ 0 w 72"/>
                <a:gd name="T23" fmla="*/ 0 h 287"/>
                <a:gd name="T24" fmla="*/ 0 w 72"/>
                <a:gd name="T25" fmla="*/ 0 h 287"/>
                <a:gd name="T26" fmla="*/ 0 w 72"/>
                <a:gd name="T27" fmla="*/ 0 h 287"/>
                <a:gd name="T28" fmla="*/ 0 w 72"/>
                <a:gd name="T29" fmla="*/ 0 h 287"/>
                <a:gd name="T30" fmla="*/ 0 w 72"/>
                <a:gd name="T31" fmla="*/ 0 h 287"/>
                <a:gd name="T32" fmla="*/ 0 w 72"/>
                <a:gd name="T33" fmla="*/ 0 h 287"/>
                <a:gd name="T34" fmla="*/ 0 w 72"/>
                <a:gd name="T35" fmla="*/ 0 h 287"/>
                <a:gd name="T36" fmla="*/ 0 w 72"/>
                <a:gd name="T37" fmla="*/ 0 h 2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87"/>
                <a:gd name="T59" fmla="*/ 72 w 72"/>
                <a:gd name="T60" fmla="*/ 287 h 28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87">
                  <a:moveTo>
                    <a:pt x="72" y="2"/>
                  </a:moveTo>
                  <a:lnTo>
                    <a:pt x="70" y="4"/>
                  </a:lnTo>
                  <a:lnTo>
                    <a:pt x="66" y="12"/>
                  </a:lnTo>
                  <a:lnTo>
                    <a:pt x="59" y="27"/>
                  </a:lnTo>
                  <a:lnTo>
                    <a:pt x="53" y="50"/>
                  </a:lnTo>
                  <a:lnTo>
                    <a:pt x="48" y="87"/>
                  </a:lnTo>
                  <a:lnTo>
                    <a:pt x="46" y="137"/>
                  </a:lnTo>
                  <a:lnTo>
                    <a:pt x="47" y="203"/>
                  </a:lnTo>
                  <a:lnTo>
                    <a:pt x="54" y="287"/>
                  </a:lnTo>
                  <a:lnTo>
                    <a:pt x="13" y="287"/>
                  </a:lnTo>
                  <a:lnTo>
                    <a:pt x="12" y="279"/>
                  </a:lnTo>
                  <a:lnTo>
                    <a:pt x="8" y="255"/>
                  </a:lnTo>
                  <a:lnTo>
                    <a:pt x="4" y="220"/>
                  </a:lnTo>
                  <a:lnTo>
                    <a:pt x="1" y="178"/>
                  </a:lnTo>
                  <a:lnTo>
                    <a:pt x="0" y="131"/>
                  </a:lnTo>
                  <a:lnTo>
                    <a:pt x="2" y="84"/>
                  </a:lnTo>
                  <a:lnTo>
                    <a:pt x="9" y="39"/>
                  </a:lnTo>
                  <a:lnTo>
                    <a:pt x="23" y="0"/>
                  </a:lnTo>
                  <a:lnTo>
                    <a:pt x="72" y="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93" name="Rectangle 416"/>
            <p:cNvSpPr>
              <a:spLocks noChangeArrowheads="1"/>
            </p:cNvSpPr>
            <p:nvPr/>
          </p:nvSpPr>
          <p:spPr bwMode="auto">
            <a:xfrm>
              <a:off x="3944" y="3287"/>
              <a:ext cx="3" cy="10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2994" name="Freeform 417"/>
            <p:cNvSpPr>
              <a:spLocks/>
            </p:cNvSpPr>
            <p:nvPr/>
          </p:nvSpPr>
          <p:spPr bwMode="auto">
            <a:xfrm>
              <a:off x="3980" y="3285"/>
              <a:ext cx="39" cy="47"/>
            </a:xfrm>
            <a:custGeom>
              <a:avLst/>
              <a:gdLst>
                <a:gd name="T0" fmla="*/ 0 w 354"/>
                <a:gd name="T1" fmla="*/ 0 h 418"/>
                <a:gd name="T2" fmla="*/ 0 w 354"/>
                <a:gd name="T3" fmla="*/ 0 h 418"/>
                <a:gd name="T4" fmla="*/ 0 w 354"/>
                <a:gd name="T5" fmla="*/ 0 h 418"/>
                <a:gd name="T6" fmla="*/ 0 w 354"/>
                <a:gd name="T7" fmla="*/ 0 h 418"/>
                <a:gd name="T8" fmla="*/ 0 w 354"/>
                <a:gd name="T9" fmla="*/ 0 h 418"/>
                <a:gd name="T10" fmla="*/ 0 w 354"/>
                <a:gd name="T11" fmla="*/ 0 h 418"/>
                <a:gd name="T12" fmla="*/ 0 w 354"/>
                <a:gd name="T13" fmla="*/ 0 h 418"/>
                <a:gd name="T14" fmla="*/ 0 w 354"/>
                <a:gd name="T15" fmla="*/ 0 h 418"/>
                <a:gd name="T16" fmla="*/ 0 w 354"/>
                <a:gd name="T17" fmla="*/ 0 h 418"/>
                <a:gd name="T18" fmla="*/ 0 w 354"/>
                <a:gd name="T19" fmla="*/ 0 h 418"/>
                <a:gd name="T20" fmla="*/ 0 w 354"/>
                <a:gd name="T21" fmla="*/ 0 h 418"/>
                <a:gd name="T22" fmla="*/ 0 w 354"/>
                <a:gd name="T23" fmla="*/ 0 h 418"/>
                <a:gd name="T24" fmla="*/ 0 w 354"/>
                <a:gd name="T25" fmla="*/ 0 h 418"/>
                <a:gd name="T26" fmla="*/ 0 w 354"/>
                <a:gd name="T27" fmla="*/ 0 h 418"/>
                <a:gd name="T28" fmla="*/ 0 w 354"/>
                <a:gd name="T29" fmla="*/ 0 h 418"/>
                <a:gd name="T30" fmla="*/ 0 w 354"/>
                <a:gd name="T31" fmla="*/ 0 h 418"/>
                <a:gd name="T32" fmla="*/ 0 w 354"/>
                <a:gd name="T33" fmla="*/ 0 h 418"/>
                <a:gd name="T34" fmla="*/ 0 w 354"/>
                <a:gd name="T35" fmla="*/ 0 h 418"/>
                <a:gd name="T36" fmla="*/ 0 w 354"/>
                <a:gd name="T37" fmla="*/ 0 h 418"/>
                <a:gd name="T38" fmla="*/ 0 w 354"/>
                <a:gd name="T39" fmla="*/ 0 h 418"/>
                <a:gd name="T40" fmla="*/ 0 w 354"/>
                <a:gd name="T41" fmla="*/ 0 h 418"/>
                <a:gd name="T42" fmla="*/ 0 w 354"/>
                <a:gd name="T43" fmla="*/ 0 h 418"/>
                <a:gd name="T44" fmla="*/ 0 w 354"/>
                <a:gd name="T45" fmla="*/ 0 h 418"/>
                <a:gd name="T46" fmla="*/ 0 w 354"/>
                <a:gd name="T47" fmla="*/ 0 h 418"/>
                <a:gd name="T48" fmla="*/ 0 w 354"/>
                <a:gd name="T49" fmla="*/ 0 h 418"/>
                <a:gd name="T50" fmla="*/ 0 w 354"/>
                <a:gd name="T51" fmla="*/ 0 h 418"/>
                <a:gd name="T52" fmla="*/ 0 w 354"/>
                <a:gd name="T53" fmla="*/ 0 h 418"/>
                <a:gd name="T54" fmla="*/ 0 w 354"/>
                <a:gd name="T55" fmla="*/ 0 h 418"/>
                <a:gd name="T56" fmla="*/ 0 w 354"/>
                <a:gd name="T57" fmla="*/ 0 h 418"/>
                <a:gd name="T58" fmla="*/ 0 w 354"/>
                <a:gd name="T59" fmla="*/ 0 h 418"/>
                <a:gd name="T60" fmla="*/ 0 w 354"/>
                <a:gd name="T61" fmla="*/ 0 h 418"/>
                <a:gd name="T62" fmla="*/ 0 w 354"/>
                <a:gd name="T63" fmla="*/ 0 h 418"/>
                <a:gd name="T64" fmla="*/ 0 w 354"/>
                <a:gd name="T65" fmla="*/ 0 h 418"/>
                <a:gd name="T66" fmla="*/ 0 w 354"/>
                <a:gd name="T67" fmla="*/ 0 h 418"/>
                <a:gd name="T68" fmla="*/ 0 w 354"/>
                <a:gd name="T69" fmla="*/ 0 h 418"/>
                <a:gd name="T70" fmla="*/ 0 w 354"/>
                <a:gd name="T71" fmla="*/ 0 h 418"/>
                <a:gd name="T72" fmla="*/ 0 w 354"/>
                <a:gd name="T73" fmla="*/ 0 h 418"/>
                <a:gd name="T74" fmla="*/ 0 w 354"/>
                <a:gd name="T75" fmla="*/ 0 h 418"/>
                <a:gd name="T76" fmla="*/ 0 w 354"/>
                <a:gd name="T77" fmla="*/ 0 h 418"/>
                <a:gd name="T78" fmla="*/ 0 w 354"/>
                <a:gd name="T79" fmla="*/ 0 h 418"/>
                <a:gd name="T80" fmla="*/ 0 w 354"/>
                <a:gd name="T81" fmla="*/ 0 h 418"/>
                <a:gd name="T82" fmla="*/ 0 w 354"/>
                <a:gd name="T83" fmla="*/ 0 h 418"/>
                <a:gd name="T84" fmla="*/ 0 w 354"/>
                <a:gd name="T85" fmla="*/ 0 h 418"/>
                <a:gd name="T86" fmla="*/ 0 w 354"/>
                <a:gd name="T87" fmla="*/ 0 h 418"/>
                <a:gd name="T88" fmla="*/ 0 w 354"/>
                <a:gd name="T89" fmla="*/ 0 h 418"/>
                <a:gd name="T90" fmla="*/ 0 w 354"/>
                <a:gd name="T91" fmla="*/ 0 h 418"/>
                <a:gd name="T92" fmla="*/ 0 w 354"/>
                <a:gd name="T93" fmla="*/ 0 h 418"/>
                <a:gd name="T94" fmla="*/ 0 w 354"/>
                <a:gd name="T95" fmla="*/ 0 h 418"/>
                <a:gd name="T96" fmla="*/ 0 w 354"/>
                <a:gd name="T97" fmla="*/ 0 h 4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4"/>
                <a:gd name="T148" fmla="*/ 0 h 418"/>
                <a:gd name="T149" fmla="*/ 354 w 354"/>
                <a:gd name="T150" fmla="*/ 418 h 4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4" h="418">
                  <a:moveTo>
                    <a:pt x="33" y="39"/>
                  </a:moveTo>
                  <a:lnTo>
                    <a:pt x="30" y="48"/>
                  </a:lnTo>
                  <a:lnTo>
                    <a:pt x="23" y="71"/>
                  </a:lnTo>
                  <a:lnTo>
                    <a:pt x="15" y="107"/>
                  </a:lnTo>
                  <a:lnTo>
                    <a:pt x="7" y="155"/>
                  </a:lnTo>
                  <a:lnTo>
                    <a:pt x="1" y="212"/>
                  </a:lnTo>
                  <a:lnTo>
                    <a:pt x="0" y="276"/>
                  </a:lnTo>
                  <a:lnTo>
                    <a:pt x="6" y="345"/>
                  </a:lnTo>
                  <a:lnTo>
                    <a:pt x="21" y="418"/>
                  </a:lnTo>
                  <a:lnTo>
                    <a:pt x="21" y="415"/>
                  </a:lnTo>
                  <a:lnTo>
                    <a:pt x="21" y="405"/>
                  </a:lnTo>
                  <a:lnTo>
                    <a:pt x="21" y="390"/>
                  </a:lnTo>
                  <a:lnTo>
                    <a:pt x="21" y="372"/>
                  </a:lnTo>
                  <a:lnTo>
                    <a:pt x="23" y="348"/>
                  </a:lnTo>
                  <a:lnTo>
                    <a:pt x="27" y="324"/>
                  </a:lnTo>
                  <a:lnTo>
                    <a:pt x="31" y="296"/>
                  </a:lnTo>
                  <a:lnTo>
                    <a:pt x="37" y="267"/>
                  </a:lnTo>
                  <a:lnTo>
                    <a:pt x="46" y="239"/>
                  </a:lnTo>
                  <a:lnTo>
                    <a:pt x="57" y="211"/>
                  </a:lnTo>
                  <a:lnTo>
                    <a:pt x="70" y="185"/>
                  </a:lnTo>
                  <a:lnTo>
                    <a:pt x="88" y="160"/>
                  </a:lnTo>
                  <a:lnTo>
                    <a:pt x="109" y="139"/>
                  </a:lnTo>
                  <a:lnTo>
                    <a:pt x="133" y="121"/>
                  </a:lnTo>
                  <a:lnTo>
                    <a:pt x="163" y="109"/>
                  </a:lnTo>
                  <a:lnTo>
                    <a:pt x="197" y="102"/>
                  </a:lnTo>
                  <a:lnTo>
                    <a:pt x="199" y="100"/>
                  </a:lnTo>
                  <a:lnTo>
                    <a:pt x="205" y="96"/>
                  </a:lnTo>
                  <a:lnTo>
                    <a:pt x="215" y="88"/>
                  </a:lnTo>
                  <a:lnTo>
                    <a:pt x="231" y="78"/>
                  </a:lnTo>
                  <a:lnTo>
                    <a:pt x="252" y="66"/>
                  </a:lnTo>
                  <a:lnTo>
                    <a:pt x="280" y="52"/>
                  </a:lnTo>
                  <a:lnTo>
                    <a:pt x="314" y="35"/>
                  </a:lnTo>
                  <a:lnTo>
                    <a:pt x="354" y="17"/>
                  </a:lnTo>
                  <a:lnTo>
                    <a:pt x="352" y="16"/>
                  </a:lnTo>
                  <a:lnTo>
                    <a:pt x="346" y="15"/>
                  </a:lnTo>
                  <a:lnTo>
                    <a:pt x="337" y="13"/>
                  </a:lnTo>
                  <a:lnTo>
                    <a:pt x="324" y="11"/>
                  </a:lnTo>
                  <a:lnTo>
                    <a:pt x="308" y="8"/>
                  </a:lnTo>
                  <a:lnTo>
                    <a:pt x="290" y="6"/>
                  </a:lnTo>
                  <a:lnTo>
                    <a:pt x="269" y="4"/>
                  </a:lnTo>
                  <a:lnTo>
                    <a:pt x="246" y="1"/>
                  </a:lnTo>
                  <a:lnTo>
                    <a:pt x="222" y="0"/>
                  </a:lnTo>
                  <a:lnTo>
                    <a:pt x="197" y="1"/>
                  </a:lnTo>
                  <a:lnTo>
                    <a:pt x="170" y="3"/>
                  </a:lnTo>
                  <a:lnTo>
                    <a:pt x="143" y="6"/>
                  </a:lnTo>
                  <a:lnTo>
                    <a:pt x="115" y="11"/>
                  </a:lnTo>
                  <a:lnTo>
                    <a:pt x="87" y="18"/>
                  </a:lnTo>
                  <a:lnTo>
                    <a:pt x="59" y="27"/>
                  </a:lnTo>
                  <a:lnTo>
                    <a:pt x="33" y="39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95" name="Freeform 418"/>
            <p:cNvSpPr>
              <a:spLocks/>
            </p:cNvSpPr>
            <p:nvPr/>
          </p:nvSpPr>
          <p:spPr bwMode="auto">
            <a:xfrm>
              <a:off x="3925" y="3320"/>
              <a:ext cx="32" cy="8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8"/>
                  </a:lnTo>
                  <a:lnTo>
                    <a:pt x="51" y="12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8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5"/>
                  </a:lnTo>
                  <a:lnTo>
                    <a:pt x="281" y="44"/>
                  </a:lnTo>
                  <a:lnTo>
                    <a:pt x="274" y="42"/>
                  </a:lnTo>
                  <a:lnTo>
                    <a:pt x="263" y="39"/>
                  </a:lnTo>
                  <a:lnTo>
                    <a:pt x="249" y="35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2"/>
                  </a:lnTo>
                  <a:lnTo>
                    <a:pt x="144" y="21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96" name="Freeform 419"/>
            <p:cNvSpPr>
              <a:spLocks/>
            </p:cNvSpPr>
            <p:nvPr/>
          </p:nvSpPr>
          <p:spPr bwMode="auto">
            <a:xfrm>
              <a:off x="3925" y="3299"/>
              <a:ext cx="32" cy="9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7"/>
                  </a:lnTo>
                  <a:lnTo>
                    <a:pt x="51" y="11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7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4"/>
                  </a:lnTo>
                  <a:lnTo>
                    <a:pt x="281" y="43"/>
                  </a:lnTo>
                  <a:lnTo>
                    <a:pt x="274" y="41"/>
                  </a:lnTo>
                  <a:lnTo>
                    <a:pt x="263" y="38"/>
                  </a:lnTo>
                  <a:lnTo>
                    <a:pt x="249" y="34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1"/>
                  </a:lnTo>
                  <a:lnTo>
                    <a:pt x="144" y="20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97" name="Freeform 420"/>
            <p:cNvSpPr>
              <a:spLocks/>
            </p:cNvSpPr>
            <p:nvPr/>
          </p:nvSpPr>
          <p:spPr bwMode="auto">
            <a:xfrm>
              <a:off x="3955" y="3289"/>
              <a:ext cx="52" cy="96"/>
            </a:xfrm>
            <a:custGeom>
              <a:avLst/>
              <a:gdLst>
                <a:gd name="T0" fmla="*/ 0 w 469"/>
                <a:gd name="T1" fmla="*/ 0 h 868"/>
                <a:gd name="T2" fmla="*/ 0 w 469"/>
                <a:gd name="T3" fmla="*/ 0 h 868"/>
                <a:gd name="T4" fmla="*/ 0 w 469"/>
                <a:gd name="T5" fmla="*/ 0 h 868"/>
                <a:gd name="T6" fmla="*/ 0 w 469"/>
                <a:gd name="T7" fmla="*/ 0 h 868"/>
                <a:gd name="T8" fmla="*/ 0 w 469"/>
                <a:gd name="T9" fmla="*/ 0 h 868"/>
                <a:gd name="T10" fmla="*/ 0 w 469"/>
                <a:gd name="T11" fmla="*/ 0 h 868"/>
                <a:gd name="T12" fmla="*/ 0 w 469"/>
                <a:gd name="T13" fmla="*/ 0 h 868"/>
                <a:gd name="T14" fmla="*/ 0 w 469"/>
                <a:gd name="T15" fmla="*/ 0 h 868"/>
                <a:gd name="T16" fmla="*/ 0 w 469"/>
                <a:gd name="T17" fmla="*/ 0 h 868"/>
                <a:gd name="T18" fmla="*/ 0 w 469"/>
                <a:gd name="T19" fmla="*/ 0 h 868"/>
                <a:gd name="T20" fmla="*/ 0 w 469"/>
                <a:gd name="T21" fmla="*/ 0 h 868"/>
                <a:gd name="T22" fmla="*/ 0 w 469"/>
                <a:gd name="T23" fmla="*/ 0 h 868"/>
                <a:gd name="T24" fmla="*/ 0 w 469"/>
                <a:gd name="T25" fmla="*/ 0 h 868"/>
                <a:gd name="T26" fmla="*/ 0 w 469"/>
                <a:gd name="T27" fmla="*/ 0 h 868"/>
                <a:gd name="T28" fmla="*/ 0 w 469"/>
                <a:gd name="T29" fmla="*/ 0 h 868"/>
                <a:gd name="T30" fmla="*/ 0 w 469"/>
                <a:gd name="T31" fmla="*/ 0 h 868"/>
                <a:gd name="T32" fmla="*/ 0 w 469"/>
                <a:gd name="T33" fmla="*/ 0 h 868"/>
                <a:gd name="T34" fmla="*/ 0 w 469"/>
                <a:gd name="T35" fmla="*/ 0 h 86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69"/>
                <a:gd name="T55" fmla="*/ 0 h 868"/>
                <a:gd name="T56" fmla="*/ 469 w 469"/>
                <a:gd name="T57" fmla="*/ 868 h 86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69" h="868">
                  <a:moveTo>
                    <a:pt x="0" y="0"/>
                  </a:moveTo>
                  <a:lnTo>
                    <a:pt x="0" y="840"/>
                  </a:lnTo>
                  <a:lnTo>
                    <a:pt x="142" y="868"/>
                  </a:lnTo>
                  <a:lnTo>
                    <a:pt x="136" y="755"/>
                  </a:lnTo>
                  <a:lnTo>
                    <a:pt x="469" y="806"/>
                  </a:lnTo>
                  <a:lnTo>
                    <a:pt x="463" y="761"/>
                  </a:lnTo>
                  <a:lnTo>
                    <a:pt x="232" y="732"/>
                  </a:lnTo>
                  <a:lnTo>
                    <a:pt x="226" y="635"/>
                  </a:lnTo>
                  <a:lnTo>
                    <a:pt x="68" y="635"/>
                  </a:lnTo>
                  <a:lnTo>
                    <a:pt x="64" y="623"/>
                  </a:lnTo>
                  <a:lnTo>
                    <a:pt x="53" y="587"/>
                  </a:lnTo>
                  <a:lnTo>
                    <a:pt x="39" y="530"/>
                  </a:lnTo>
                  <a:lnTo>
                    <a:pt x="25" y="455"/>
                  </a:lnTo>
                  <a:lnTo>
                    <a:pt x="14" y="365"/>
                  </a:lnTo>
                  <a:lnTo>
                    <a:pt x="10" y="262"/>
                  </a:lnTo>
                  <a:lnTo>
                    <a:pt x="19" y="149"/>
                  </a:lnTo>
                  <a:lnTo>
                    <a:pt x="4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98" name="Freeform 421"/>
            <p:cNvSpPr>
              <a:spLocks/>
            </p:cNvSpPr>
            <p:nvPr/>
          </p:nvSpPr>
          <p:spPr bwMode="auto">
            <a:xfrm>
              <a:off x="3981" y="3267"/>
              <a:ext cx="67" cy="13"/>
            </a:xfrm>
            <a:custGeom>
              <a:avLst/>
              <a:gdLst>
                <a:gd name="T0" fmla="*/ 0 w 604"/>
                <a:gd name="T1" fmla="*/ 0 h 118"/>
                <a:gd name="T2" fmla="*/ 0 w 604"/>
                <a:gd name="T3" fmla="*/ 0 h 118"/>
                <a:gd name="T4" fmla="*/ 0 w 604"/>
                <a:gd name="T5" fmla="*/ 0 h 118"/>
                <a:gd name="T6" fmla="*/ 0 w 604"/>
                <a:gd name="T7" fmla="*/ 0 h 118"/>
                <a:gd name="T8" fmla="*/ 0 w 604"/>
                <a:gd name="T9" fmla="*/ 0 h 118"/>
                <a:gd name="T10" fmla="*/ 0 w 604"/>
                <a:gd name="T11" fmla="*/ 0 h 118"/>
                <a:gd name="T12" fmla="*/ 0 w 604"/>
                <a:gd name="T13" fmla="*/ 0 h 118"/>
                <a:gd name="T14" fmla="*/ 0 w 604"/>
                <a:gd name="T15" fmla="*/ 0 h 118"/>
                <a:gd name="T16" fmla="*/ 0 w 604"/>
                <a:gd name="T17" fmla="*/ 0 h 118"/>
                <a:gd name="T18" fmla="*/ 0 w 604"/>
                <a:gd name="T19" fmla="*/ 0 h 118"/>
                <a:gd name="T20" fmla="*/ 0 w 604"/>
                <a:gd name="T21" fmla="*/ 0 h 118"/>
                <a:gd name="T22" fmla="*/ 0 w 604"/>
                <a:gd name="T23" fmla="*/ 0 h 118"/>
                <a:gd name="T24" fmla="*/ 0 w 604"/>
                <a:gd name="T25" fmla="*/ 0 h 118"/>
                <a:gd name="T26" fmla="*/ 0 w 604"/>
                <a:gd name="T27" fmla="*/ 0 h 118"/>
                <a:gd name="T28" fmla="*/ 0 w 604"/>
                <a:gd name="T29" fmla="*/ 0 h 118"/>
                <a:gd name="T30" fmla="*/ 0 w 604"/>
                <a:gd name="T31" fmla="*/ 0 h 118"/>
                <a:gd name="T32" fmla="*/ 0 w 604"/>
                <a:gd name="T33" fmla="*/ 0 h 118"/>
                <a:gd name="T34" fmla="*/ 0 w 604"/>
                <a:gd name="T35" fmla="*/ 0 h 118"/>
                <a:gd name="T36" fmla="*/ 0 w 604"/>
                <a:gd name="T37" fmla="*/ 0 h 118"/>
                <a:gd name="T38" fmla="*/ 0 w 604"/>
                <a:gd name="T39" fmla="*/ 0 h 118"/>
                <a:gd name="T40" fmla="*/ 0 w 604"/>
                <a:gd name="T41" fmla="*/ 0 h 118"/>
                <a:gd name="T42" fmla="*/ 0 w 604"/>
                <a:gd name="T43" fmla="*/ 0 h 118"/>
                <a:gd name="T44" fmla="*/ 0 w 604"/>
                <a:gd name="T45" fmla="*/ 0 h 118"/>
                <a:gd name="T46" fmla="*/ 0 w 604"/>
                <a:gd name="T47" fmla="*/ 0 h 118"/>
                <a:gd name="T48" fmla="*/ 0 w 604"/>
                <a:gd name="T49" fmla="*/ 0 h 118"/>
                <a:gd name="T50" fmla="*/ 0 w 604"/>
                <a:gd name="T51" fmla="*/ 0 h 118"/>
                <a:gd name="T52" fmla="*/ 0 w 604"/>
                <a:gd name="T53" fmla="*/ 0 h 118"/>
                <a:gd name="T54" fmla="*/ 0 w 604"/>
                <a:gd name="T55" fmla="*/ 0 h 118"/>
                <a:gd name="T56" fmla="*/ 0 w 604"/>
                <a:gd name="T57" fmla="*/ 0 h 118"/>
                <a:gd name="T58" fmla="*/ 0 w 604"/>
                <a:gd name="T59" fmla="*/ 0 h 118"/>
                <a:gd name="T60" fmla="*/ 0 w 604"/>
                <a:gd name="T61" fmla="*/ 0 h 118"/>
                <a:gd name="T62" fmla="*/ 0 w 604"/>
                <a:gd name="T63" fmla="*/ 0 h 118"/>
                <a:gd name="T64" fmla="*/ 0 w 604"/>
                <a:gd name="T65" fmla="*/ 0 h 118"/>
                <a:gd name="T66" fmla="*/ 0 w 604"/>
                <a:gd name="T67" fmla="*/ 0 h 118"/>
                <a:gd name="T68" fmla="*/ 0 w 604"/>
                <a:gd name="T69" fmla="*/ 0 h 1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04"/>
                <a:gd name="T106" fmla="*/ 0 h 118"/>
                <a:gd name="T107" fmla="*/ 604 w 604"/>
                <a:gd name="T108" fmla="*/ 118 h 1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04" h="118">
                  <a:moveTo>
                    <a:pt x="0" y="118"/>
                  </a:moveTo>
                  <a:lnTo>
                    <a:pt x="3" y="117"/>
                  </a:lnTo>
                  <a:lnTo>
                    <a:pt x="14" y="113"/>
                  </a:lnTo>
                  <a:lnTo>
                    <a:pt x="29" y="108"/>
                  </a:lnTo>
                  <a:lnTo>
                    <a:pt x="50" y="101"/>
                  </a:lnTo>
                  <a:lnTo>
                    <a:pt x="77" y="93"/>
                  </a:lnTo>
                  <a:lnTo>
                    <a:pt x="107" y="85"/>
                  </a:lnTo>
                  <a:lnTo>
                    <a:pt x="143" y="76"/>
                  </a:lnTo>
                  <a:lnTo>
                    <a:pt x="181" y="69"/>
                  </a:lnTo>
                  <a:lnTo>
                    <a:pt x="224" y="62"/>
                  </a:lnTo>
                  <a:lnTo>
                    <a:pt x="270" y="57"/>
                  </a:lnTo>
                  <a:lnTo>
                    <a:pt x="319" y="53"/>
                  </a:lnTo>
                  <a:lnTo>
                    <a:pt x="369" y="52"/>
                  </a:lnTo>
                  <a:lnTo>
                    <a:pt x="422" y="53"/>
                  </a:lnTo>
                  <a:lnTo>
                    <a:pt x="476" y="58"/>
                  </a:lnTo>
                  <a:lnTo>
                    <a:pt x="531" y="66"/>
                  </a:lnTo>
                  <a:lnTo>
                    <a:pt x="587" y="78"/>
                  </a:lnTo>
                  <a:lnTo>
                    <a:pt x="604" y="0"/>
                  </a:lnTo>
                  <a:lnTo>
                    <a:pt x="600" y="0"/>
                  </a:lnTo>
                  <a:lnTo>
                    <a:pt x="587" y="0"/>
                  </a:lnTo>
                  <a:lnTo>
                    <a:pt x="566" y="0"/>
                  </a:lnTo>
                  <a:lnTo>
                    <a:pt x="540" y="1"/>
                  </a:lnTo>
                  <a:lnTo>
                    <a:pt x="507" y="2"/>
                  </a:lnTo>
                  <a:lnTo>
                    <a:pt x="470" y="3"/>
                  </a:lnTo>
                  <a:lnTo>
                    <a:pt x="428" y="6"/>
                  </a:lnTo>
                  <a:lnTo>
                    <a:pt x="383" y="8"/>
                  </a:lnTo>
                  <a:lnTo>
                    <a:pt x="335" y="12"/>
                  </a:lnTo>
                  <a:lnTo>
                    <a:pt x="285" y="16"/>
                  </a:lnTo>
                  <a:lnTo>
                    <a:pt x="235" y="21"/>
                  </a:lnTo>
                  <a:lnTo>
                    <a:pt x="186" y="28"/>
                  </a:lnTo>
                  <a:lnTo>
                    <a:pt x="136" y="36"/>
                  </a:lnTo>
                  <a:lnTo>
                    <a:pt x="88" y="45"/>
                  </a:lnTo>
                  <a:lnTo>
                    <a:pt x="42" y="55"/>
                  </a:lnTo>
                  <a:lnTo>
                    <a:pt x="0" y="67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99" name="Freeform 422"/>
            <p:cNvSpPr>
              <a:spLocks/>
            </p:cNvSpPr>
            <p:nvPr/>
          </p:nvSpPr>
          <p:spPr bwMode="auto">
            <a:xfrm>
              <a:off x="3942" y="3387"/>
              <a:ext cx="113" cy="38"/>
            </a:xfrm>
            <a:custGeom>
              <a:avLst/>
              <a:gdLst>
                <a:gd name="T0" fmla="*/ 0 w 1017"/>
                <a:gd name="T1" fmla="*/ 0 h 337"/>
                <a:gd name="T2" fmla="*/ 0 w 1017"/>
                <a:gd name="T3" fmla="*/ 0 h 337"/>
                <a:gd name="T4" fmla="*/ 0 w 1017"/>
                <a:gd name="T5" fmla="*/ 0 h 337"/>
                <a:gd name="T6" fmla="*/ 0 w 1017"/>
                <a:gd name="T7" fmla="*/ 0 h 337"/>
                <a:gd name="T8" fmla="*/ 0 w 1017"/>
                <a:gd name="T9" fmla="*/ 0 h 337"/>
                <a:gd name="T10" fmla="*/ 0 w 1017"/>
                <a:gd name="T11" fmla="*/ 0 h 337"/>
                <a:gd name="T12" fmla="*/ 0 w 1017"/>
                <a:gd name="T13" fmla="*/ 0 h 337"/>
                <a:gd name="T14" fmla="*/ 0 w 1017"/>
                <a:gd name="T15" fmla="*/ 0 h 337"/>
                <a:gd name="T16" fmla="*/ 0 w 1017"/>
                <a:gd name="T17" fmla="*/ 0 h 337"/>
                <a:gd name="T18" fmla="*/ 0 w 1017"/>
                <a:gd name="T19" fmla="*/ 0 h 337"/>
                <a:gd name="T20" fmla="*/ 0 w 1017"/>
                <a:gd name="T21" fmla="*/ 0 h 337"/>
                <a:gd name="T22" fmla="*/ 0 w 1017"/>
                <a:gd name="T23" fmla="*/ 0 h 337"/>
                <a:gd name="T24" fmla="*/ 0 w 1017"/>
                <a:gd name="T25" fmla="*/ 0 h 337"/>
                <a:gd name="T26" fmla="*/ 0 w 1017"/>
                <a:gd name="T27" fmla="*/ 0 h 337"/>
                <a:gd name="T28" fmla="*/ 0 w 1017"/>
                <a:gd name="T29" fmla="*/ 0 h 337"/>
                <a:gd name="T30" fmla="*/ 0 w 1017"/>
                <a:gd name="T31" fmla="*/ 0 h 337"/>
                <a:gd name="T32" fmla="*/ 0 w 1017"/>
                <a:gd name="T33" fmla="*/ 0 h 337"/>
                <a:gd name="T34" fmla="*/ 0 w 1017"/>
                <a:gd name="T35" fmla="*/ 0 h 337"/>
                <a:gd name="T36" fmla="*/ 0 w 1017"/>
                <a:gd name="T37" fmla="*/ 0 h 337"/>
                <a:gd name="T38" fmla="*/ 0 w 1017"/>
                <a:gd name="T39" fmla="*/ 0 h 337"/>
                <a:gd name="T40" fmla="*/ 0 w 1017"/>
                <a:gd name="T41" fmla="*/ 0 h 337"/>
                <a:gd name="T42" fmla="*/ 0 w 1017"/>
                <a:gd name="T43" fmla="*/ 0 h 337"/>
                <a:gd name="T44" fmla="*/ 0 w 1017"/>
                <a:gd name="T45" fmla="*/ 0 h 337"/>
                <a:gd name="T46" fmla="*/ 0 w 1017"/>
                <a:gd name="T47" fmla="*/ 0 h 337"/>
                <a:gd name="T48" fmla="*/ 0 w 1017"/>
                <a:gd name="T49" fmla="*/ 0 h 337"/>
                <a:gd name="T50" fmla="*/ 0 w 1017"/>
                <a:gd name="T51" fmla="*/ 0 h 337"/>
                <a:gd name="T52" fmla="*/ 0 w 1017"/>
                <a:gd name="T53" fmla="*/ 0 h 337"/>
                <a:gd name="T54" fmla="*/ 0 w 1017"/>
                <a:gd name="T55" fmla="*/ 0 h 337"/>
                <a:gd name="T56" fmla="*/ 0 w 1017"/>
                <a:gd name="T57" fmla="*/ 0 h 337"/>
                <a:gd name="T58" fmla="*/ 0 w 1017"/>
                <a:gd name="T59" fmla="*/ 0 h 337"/>
                <a:gd name="T60" fmla="*/ 0 w 1017"/>
                <a:gd name="T61" fmla="*/ 0 h 337"/>
                <a:gd name="T62" fmla="*/ 0 w 1017"/>
                <a:gd name="T63" fmla="*/ 0 h 337"/>
                <a:gd name="T64" fmla="*/ 0 w 1017"/>
                <a:gd name="T65" fmla="*/ 0 h 337"/>
                <a:gd name="T66" fmla="*/ 0 w 1017"/>
                <a:gd name="T67" fmla="*/ 0 h 337"/>
                <a:gd name="T68" fmla="*/ 0 w 1017"/>
                <a:gd name="T69" fmla="*/ 0 h 337"/>
                <a:gd name="T70" fmla="*/ 0 w 1017"/>
                <a:gd name="T71" fmla="*/ 0 h 337"/>
                <a:gd name="T72" fmla="*/ 0 w 1017"/>
                <a:gd name="T73" fmla="*/ 0 h 337"/>
                <a:gd name="T74" fmla="*/ 0 w 1017"/>
                <a:gd name="T75" fmla="*/ 0 h 337"/>
                <a:gd name="T76" fmla="*/ 0 w 1017"/>
                <a:gd name="T77" fmla="*/ 0 h 3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17"/>
                <a:gd name="T118" fmla="*/ 0 h 337"/>
                <a:gd name="T119" fmla="*/ 1017 w 1017"/>
                <a:gd name="T120" fmla="*/ 337 h 3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17" h="337">
                  <a:moveTo>
                    <a:pt x="430" y="326"/>
                  </a:moveTo>
                  <a:lnTo>
                    <a:pt x="432" y="325"/>
                  </a:lnTo>
                  <a:lnTo>
                    <a:pt x="438" y="323"/>
                  </a:lnTo>
                  <a:lnTo>
                    <a:pt x="447" y="319"/>
                  </a:lnTo>
                  <a:lnTo>
                    <a:pt x="459" y="314"/>
                  </a:lnTo>
                  <a:lnTo>
                    <a:pt x="474" y="308"/>
                  </a:lnTo>
                  <a:lnTo>
                    <a:pt x="491" y="301"/>
                  </a:lnTo>
                  <a:lnTo>
                    <a:pt x="509" y="291"/>
                  </a:lnTo>
                  <a:lnTo>
                    <a:pt x="528" y="282"/>
                  </a:lnTo>
                  <a:lnTo>
                    <a:pt x="549" y="272"/>
                  </a:lnTo>
                  <a:lnTo>
                    <a:pt x="568" y="260"/>
                  </a:lnTo>
                  <a:lnTo>
                    <a:pt x="587" y="248"/>
                  </a:lnTo>
                  <a:lnTo>
                    <a:pt x="606" y="235"/>
                  </a:lnTo>
                  <a:lnTo>
                    <a:pt x="623" y="222"/>
                  </a:lnTo>
                  <a:lnTo>
                    <a:pt x="638" y="208"/>
                  </a:lnTo>
                  <a:lnTo>
                    <a:pt x="651" y="193"/>
                  </a:lnTo>
                  <a:lnTo>
                    <a:pt x="662" y="179"/>
                  </a:lnTo>
                  <a:lnTo>
                    <a:pt x="0" y="17"/>
                  </a:lnTo>
                  <a:lnTo>
                    <a:pt x="51" y="0"/>
                  </a:lnTo>
                  <a:lnTo>
                    <a:pt x="1017" y="237"/>
                  </a:lnTo>
                  <a:lnTo>
                    <a:pt x="977" y="260"/>
                  </a:lnTo>
                  <a:lnTo>
                    <a:pt x="698" y="188"/>
                  </a:lnTo>
                  <a:lnTo>
                    <a:pt x="697" y="189"/>
                  </a:lnTo>
                  <a:lnTo>
                    <a:pt x="695" y="192"/>
                  </a:lnTo>
                  <a:lnTo>
                    <a:pt x="691" y="196"/>
                  </a:lnTo>
                  <a:lnTo>
                    <a:pt x="685" y="202"/>
                  </a:lnTo>
                  <a:lnTo>
                    <a:pt x="678" y="211"/>
                  </a:lnTo>
                  <a:lnTo>
                    <a:pt x="668" y="219"/>
                  </a:lnTo>
                  <a:lnTo>
                    <a:pt x="657" y="229"/>
                  </a:lnTo>
                  <a:lnTo>
                    <a:pt x="642" y="239"/>
                  </a:lnTo>
                  <a:lnTo>
                    <a:pt x="626" y="250"/>
                  </a:lnTo>
                  <a:lnTo>
                    <a:pt x="609" y="263"/>
                  </a:lnTo>
                  <a:lnTo>
                    <a:pt x="587" y="275"/>
                  </a:lnTo>
                  <a:lnTo>
                    <a:pt x="565" y="287"/>
                  </a:lnTo>
                  <a:lnTo>
                    <a:pt x="540" y="301"/>
                  </a:lnTo>
                  <a:lnTo>
                    <a:pt x="511" y="313"/>
                  </a:lnTo>
                  <a:lnTo>
                    <a:pt x="480" y="325"/>
                  </a:lnTo>
                  <a:lnTo>
                    <a:pt x="447" y="337"/>
                  </a:lnTo>
                  <a:lnTo>
                    <a:pt x="430" y="32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00" name="Freeform 423"/>
            <p:cNvSpPr>
              <a:spLocks/>
            </p:cNvSpPr>
            <p:nvPr/>
          </p:nvSpPr>
          <p:spPr bwMode="auto">
            <a:xfrm>
              <a:off x="3918" y="3397"/>
              <a:ext cx="116" cy="34"/>
            </a:xfrm>
            <a:custGeom>
              <a:avLst/>
              <a:gdLst>
                <a:gd name="T0" fmla="*/ 0 w 1036"/>
                <a:gd name="T1" fmla="*/ 0 h 303"/>
                <a:gd name="T2" fmla="*/ 0 w 1036"/>
                <a:gd name="T3" fmla="*/ 0 h 303"/>
                <a:gd name="T4" fmla="*/ 0 w 1036"/>
                <a:gd name="T5" fmla="*/ 0 h 303"/>
                <a:gd name="T6" fmla="*/ 0 w 1036"/>
                <a:gd name="T7" fmla="*/ 0 h 303"/>
                <a:gd name="T8" fmla="*/ 0 w 1036"/>
                <a:gd name="T9" fmla="*/ 0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"/>
                <a:gd name="T16" fmla="*/ 0 h 303"/>
                <a:gd name="T17" fmla="*/ 1036 w 1036"/>
                <a:gd name="T18" fmla="*/ 303 h 3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" h="303">
                  <a:moveTo>
                    <a:pt x="0" y="0"/>
                  </a:moveTo>
                  <a:lnTo>
                    <a:pt x="1013" y="303"/>
                  </a:lnTo>
                  <a:lnTo>
                    <a:pt x="1036" y="303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01" name="Freeform 424"/>
            <p:cNvSpPr>
              <a:spLocks/>
            </p:cNvSpPr>
            <p:nvPr/>
          </p:nvSpPr>
          <p:spPr bwMode="auto">
            <a:xfrm>
              <a:off x="3938" y="3393"/>
              <a:ext cx="113" cy="30"/>
            </a:xfrm>
            <a:custGeom>
              <a:avLst/>
              <a:gdLst>
                <a:gd name="T0" fmla="*/ 0 w 1023"/>
                <a:gd name="T1" fmla="*/ 0 h 270"/>
                <a:gd name="T2" fmla="*/ 0 w 1023"/>
                <a:gd name="T3" fmla="*/ 0 h 270"/>
                <a:gd name="T4" fmla="*/ 0 w 1023"/>
                <a:gd name="T5" fmla="*/ 0 h 270"/>
                <a:gd name="T6" fmla="*/ 0 w 1023"/>
                <a:gd name="T7" fmla="*/ 0 h 270"/>
                <a:gd name="T8" fmla="*/ 0 w 1023"/>
                <a:gd name="T9" fmla="*/ 0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3"/>
                <a:gd name="T16" fmla="*/ 0 h 270"/>
                <a:gd name="T17" fmla="*/ 1023 w 1023"/>
                <a:gd name="T18" fmla="*/ 270 h 2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3" h="270">
                  <a:moveTo>
                    <a:pt x="0" y="1"/>
                  </a:moveTo>
                  <a:lnTo>
                    <a:pt x="1001" y="270"/>
                  </a:lnTo>
                  <a:lnTo>
                    <a:pt x="1023" y="269"/>
                  </a:lnTo>
                  <a:lnTo>
                    <a:pt x="3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3002" name="Freeform 425"/>
            <p:cNvSpPr>
              <a:spLocks/>
            </p:cNvSpPr>
            <p:nvPr/>
          </p:nvSpPr>
          <p:spPr bwMode="auto">
            <a:xfrm>
              <a:off x="3929" y="3394"/>
              <a:ext cx="114" cy="33"/>
            </a:xfrm>
            <a:custGeom>
              <a:avLst/>
              <a:gdLst>
                <a:gd name="T0" fmla="*/ 0 w 1028"/>
                <a:gd name="T1" fmla="*/ 0 h 299"/>
                <a:gd name="T2" fmla="*/ 0 w 1028"/>
                <a:gd name="T3" fmla="*/ 0 h 299"/>
                <a:gd name="T4" fmla="*/ 0 w 1028"/>
                <a:gd name="T5" fmla="*/ 0 h 299"/>
                <a:gd name="T6" fmla="*/ 0 w 1028"/>
                <a:gd name="T7" fmla="*/ 0 h 299"/>
                <a:gd name="T8" fmla="*/ 0 w 1028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8"/>
                <a:gd name="T16" fmla="*/ 0 h 299"/>
                <a:gd name="T17" fmla="*/ 1028 w 1028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8" h="299">
                  <a:moveTo>
                    <a:pt x="0" y="0"/>
                  </a:moveTo>
                  <a:lnTo>
                    <a:pt x="1009" y="299"/>
                  </a:lnTo>
                  <a:lnTo>
                    <a:pt x="1028" y="292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722" name="Group 426"/>
          <p:cNvGrpSpPr>
            <a:grpSpLocks/>
          </p:cNvGrpSpPr>
          <p:nvPr/>
        </p:nvGrpSpPr>
        <p:grpSpPr bwMode="auto">
          <a:xfrm>
            <a:off x="7429500" y="4878389"/>
            <a:ext cx="338138" cy="282575"/>
            <a:chOff x="3899" y="3264"/>
            <a:chExt cx="213" cy="178"/>
          </a:xfrm>
        </p:grpSpPr>
        <p:sp>
          <p:nvSpPr>
            <p:cNvPr id="22925" name="Freeform 427"/>
            <p:cNvSpPr>
              <a:spLocks/>
            </p:cNvSpPr>
            <p:nvPr/>
          </p:nvSpPr>
          <p:spPr bwMode="auto">
            <a:xfrm>
              <a:off x="3899" y="3264"/>
              <a:ext cx="213" cy="178"/>
            </a:xfrm>
            <a:custGeom>
              <a:avLst/>
              <a:gdLst>
                <a:gd name="T0" fmla="*/ 0 w 1913"/>
                <a:gd name="T1" fmla="*/ 0 h 1606"/>
                <a:gd name="T2" fmla="*/ 0 w 1913"/>
                <a:gd name="T3" fmla="*/ 0 h 1606"/>
                <a:gd name="T4" fmla="*/ 0 w 1913"/>
                <a:gd name="T5" fmla="*/ 0 h 1606"/>
                <a:gd name="T6" fmla="*/ 0 w 1913"/>
                <a:gd name="T7" fmla="*/ 0 h 1606"/>
                <a:gd name="T8" fmla="*/ 0 w 1913"/>
                <a:gd name="T9" fmla="*/ 0 h 1606"/>
                <a:gd name="T10" fmla="*/ 0 w 1913"/>
                <a:gd name="T11" fmla="*/ 0 h 1606"/>
                <a:gd name="T12" fmla="*/ 0 w 1913"/>
                <a:gd name="T13" fmla="*/ 0 h 1606"/>
                <a:gd name="T14" fmla="*/ 0 w 1913"/>
                <a:gd name="T15" fmla="*/ 0 h 1606"/>
                <a:gd name="T16" fmla="*/ 0 w 1913"/>
                <a:gd name="T17" fmla="*/ 0 h 1606"/>
                <a:gd name="T18" fmla="*/ 0 w 1913"/>
                <a:gd name="T19" fmla="*/ 0 h 1606"/>
                <a:gd name="T20" fmla="*/ 0 w 1913"/>
                <a:gd name="T21" fmla="*/ 0 h 1606"/>
                <a:gd name="T22" fmla="*/ 0 w 1913"/>
                <a:gd name="T23" fmla="*/ 0 h 1606"/>
                <a:gd name="T24" fmla="*/ 0 w 1913"/>
                <a:gd name="T25" fmla="*/ 0 h 1606"/>
                <a:gd name="T26" fmla="*/ 0 w 1913"/>
                <a:gd name="T27" fmla="*/ 0 h 1606"/>
                <a:gd name="T28" fmla="*/ 0 w 1913"/>
                <a:gd name="T29" fmla="*/ 0 h 1606"/>
                <a:gd name="T30" fmla="*/ 0 w 1913"/>
                <a:gd name="T31" fmla="*/ 0 h 1606"/>
                <a:gd name="T32" fmla="*/ 0 w 1913"/>
                <a:gd name="T33" fmla="*/ 0 h 1606"/>
                <a:gd name="T34" fmla="*/ 0 w 1913"/>
                <a:gd name="T35" fmla="*/ 0 h 1606"/>
                <a:gd name="T36" fmla="*/ 0 w 1913"/>
                <a:gd name="T37" fmla="*/ 0 h 1606"/>
                <a:gd name="T38" fmla="*/ 0 w 1913"/>
                <a:gd name="T39" fmla="*/ 0 h 1606"/>
                <a:gd name="T40" fmla="*/ 0 w 1913"/>
                <a:gd name="T41" fmla="*/ 0 h 1606"/>
                <a:gd name="T42" fmla="*/ 0 w 1913"/>
                <a:gd name="T43" fmla="*/ 0 h 1606"/>
                <a:gd name="T44" fmla="*/ 0 w 1913"/>
                <a:gd name="T45" fmla="*/ 0 h 1606"/>
                <a:gd name="T46" fmla="*/ 0 w 1913"/>
                <a:gd name="T47" fmla="*/ 0 h 1606"/>
                <a:gd name="T48" fmla="*/ 0 w 1913"/>
                <a:gd name="T49" fmla="*/ 0 h 1606"/>
                <a:gd name="T50" fmla="*/ 0 w 1913"/>
                <a:gd name="T51" fmla="*/ 0 h 1606"/>
                <a:gd name="T52" fmla="*/ 0 w 1913"/>
                <a:gd name="T53" fmla="*/ 0 h 1606"/>
                <a:gd name="T54" fmla="*/ 0 w 1913"/>
                <a:gd name="T55" fmla="*/ 0 h 1606"/>
                <a:gd name="T56" fmla="*/ 0 w 1913"/>
                <a:gd name="T57" fmla="*/ 0 h 1606"/>
                <a:gd name="T58" fmla="*/ 0 w 1913"/>
                <a:gd name="T59" fmla="*/ 0 h 1606"/>
                <a:gd name="T60" fmla="*/ 0 w 1913"/>
                <a:gd name="T61" fmla="*/ 0 h 1606"/>
                <a:gd name="T62" fmla="*/ 0 w 1913"/>
                <a:gd name="T63" fmla="*/ 0 h 1606"/>
                <a:gd name="T64" fmla="*/ 0 w 1913"/>
                <a:gd name="T65" fmla="*/ 0 h 1606"/>
                <a:gd name="T66" fmla="*/ 0 w 1913"/>
                <a:gd name="T67" fmla="*/ 0 h 1606"/>
                <a:gd name="T68" fmla="*/ 0 w 1913"/>
                <a:gd name="T69" fmla="*/ 0 h 1606"/>
                <a:gd name="T70" fmla="*/ 0 w 1913"/>
                <a:gd name="T71" fmla="*/ 0 h 1606"/>
                <a:gd name="T72" fmla="*/ 0 w 1913"/>
                <a:gd name="T73" fmla="*/ 0 h 1606"/>
                <a:gd name="T74" fmla="*/ 0 w 1913"/>
                <a:gd name="T75" fmla="*/ 0 h 1606"/>
                <a:gd name="T76" fmla="*/ 0 w 1913"/>
                <a:gd name="T77" fmla="*/ 0 h 160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13"/>
                <a:gd name="T118" fmla="*/ 0 h 1606"/>
                <a:gd name="T119" fmla="*/ 1913 w 1913"/>
                <a:gd name="T120" fmla="*/ 1606 h 160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13" h="1606">
                  <a:moveTo>
                    <a:pt x="518" y="213"/>
                  </a:moveTo>
                  <a:lnTo>
                    <a:pt x="539" y="115"/>
                  </a:lnTo>
                  <a:lnTo>
                    <a:pt x="540" y="115"/>
                  </a:lnTo>
                  <a:lnTo>
                    <a:pt x="544" y="114"/>
                  </a:lnTo>
                  <a:lnTo>
                    <a:pt x="549" y="112"/>
                  </a:lnTo>
                  <a:lnTo>
                    <a:pt x="555" y="110"/>
                  </a:lnTo>
                  <a:lnTo>
                    <a:pt x="564" y="107"/>
                  </a:lnTo>
                  <a:lnTo>
                    <a:pt x="574" y="103"/>
                  </a:lnTo>
                  <a:lnTo>
                    <a:pt x="586" y="100"/>
                  </a:lnTo>
                  <a:lnTo>
                    <a:pt x="602" y="95"/>
                  </a:lnTo>
                  <a:lnTo>
                    <a:pt x="618" y="90"/>
                  </a:lnTo>
                  <a:lnTo>
                    <a:pt x="636" y="85"/>
                  </a:lnTo>
                  <a:lnTo>
                    <a:pt x="656" y="80"/>
                  </a:lnTo>
                  <a:lnTo>
                    <a:pt x="679" y="75"/>
                  </a:lnTo>
                  <a:lnTo>
                    <a:pt x="703" y="70"/>
                  </a:lnTo>
                  <a:lnTo>
                    <a:pt x="730" y="64"/>
                  </a:lnTo>
                  <a:lnTo>
                    <a:pt x="758" y="58"/>
                  </a:lnTo>
                  <a:lnTo>
                    <a:pt x="789" y="52"/>
                  </a:lnTo>
                  <a:lnTo>
                    <a:pt x="820" y="46"/>
                  </a:lnTo>
                  <a:lnTo>
                    <a:pt x="855" y="41"/>
                  </a:lnTo>
                  <a:lnTo>
                    <a:pt x="892" y="36"/>
                  </a:lnTo>
                  <a:lnTo>
                    <a:pt x="929" y="31"/>
                  </a:lnTo>
                  <a:lnTo>
                    <a:pt x="970" y="26"/>
                  </a:lnTo>
                  <a:lnTo>
                    <a:pt x="1013" y="21"/>
                  </a:lnTo>
                  <a:lnTo>
                    <a:pt x="1056" y="17"/>
                  </a:lnTo>
                  <a:lnTo>
                    <a:pt x="1103" y="13"/>
                  </a:lnTo>
                  <a:lnTo>
                    <a:pt x="1152" y="10"/>
                  </a:lnTo>
                  <a:lnTo>
                    <a:pt x="1202" y="6"/>
                  </a:lnTo>
                  <a:lnTo>
                    <a:pt x="1255" y="3"/>
                  </a:lnTo>
                  <a:lnTo>
                    <a:pt x="1309" y="1"/>
                  </a:lnTo>
                  <a:lnTo>
                    <a:pt x="1366" y="0"/>
                  </a:lnTo>
                  <a:lnTo>
                    <a:pt x="1425" y="0"/>
                  </a:lnTo>
                  <a:lnTo>
                    <a:pt x="1485" y="0"/>
                  </a:lnTo>
                  <a:lnTo>
                    <a:pt x="1548" y="1"/>
                  </a:lnTo>
                  <a:lnTo>
                    <a:pt x="1616" y="39"/>
                  </a:lnTo>
                  <a:lnTo>
                    <a:pt x="1601" y="221"/>
                  </a:lnTo>
                  <a:lnTo>
                    <a:pt x="1606" y="223"/>
                  </a:lnTo>
                  <a:lnTo>
                    <a:pt x="1620" y="230"/>
                  </a:lnTo>
                  <a:lnTo>
                    <a:pt x="1640" y="243"/>
                  </a:lnTo>
                  <a:lnTo>
                    <a:pt x="1663" y="260"/>
                  </a:lnTo>
                  <a:lnTo>
                    <a:pt x="1688" y="284"/>
                  </a:lnTo>
                  <a:lnTo>
                    <a:pt x="1709" y="312"/>
                  </a:lnTo>
                  <a:lnTo>
                    <a:pt x="1726" y="347"/>
                  </a:lnTo>
                  <a:lnTo>
                    <a:pt x="1736" y="388"/>
                  </a:lnTo>
                  <a:lnTo>
                    <a:pt x="1891" y="528"/>
                  </a:lnTo>
                  <a:lnTo>
                    <a:pt x="1849" y="898"/>
                  </a:lnTo>
                  <a:lnTo>
                    <a:pt x="1601" y="1023"/>
                  </a:lnTo>
                  <a:lnTo>
                    <a:pt x="1895" y="1110"/>
                  </a:lnTo>
                  <a:lnTo>
                    <a:pt x="1897" y="1114"/>
                  </a:lnTo>
                  <a:lnTo>
                    <a:pt x="1902" y="1125"/>
                  </a:lnTo>
                  <a:lnTo>
                    <a:pt x="1907" y="1143"/>
                  </a:lnTo>
                  <a:lnTo>
                    <a:pt x="1912" y="1166"/>
                  </a:lnTo>
                  <a:lnTo>
                    <a:pt x="1913" y="1195"/>
                  </a:lnTo>
                  <a:lnTo>
                    <a:pt x="1911" y="1229"/>
                  </a:lnTo>
                  <a:lnTo>
                    <a:pt x="1901" y="1266"/>
                  </a:lnTo>
                  <a:lnTo>
                    <a:pt x="1884" y="1307"/>
                  </a:lnTo>
                  <a:lnTo>
                    <a:pt x="1107" y="1606"/>
                  </a:lnTo>
                  <a:lnTo>
                    <a:pt x="0" y="1258"/>
                  </a:lnTo>
                  <a:lnTo>
                    <a:pt x="19" y="1217"/>
                  </a:lnTo>
                  <a:lnTo>
                    <a:pt x="188" y="1159"/>
                  </a:lnTo>
                  <a:lnTo>
                    <a:pt x="188" y="221"/>
                  </a:lnTo>
                  <a:lnTo>
                    <a:pt x="189" y="220"/>
                  </a:lnTo>
                  <a:lnTo>
                    <a:pt x="193" y="217"/>
                  </a:lnTo>
                  <a:lnTo>
                    <a:pt x="198" y="214"/>
                  </a:lnTo>
                  <a:lnTo>
                    <a:pt x="207" y="209"/>
                  </a:lnTo>
                  <a:lnTo>
                    <a:pt x="218" y="203"/>
                  </a:lnTo>
                  <a:lnTo>
                    <a:pt x="230" y="197"/>
                  </a:lnTo>
                  <a:lnTo>
                    <a:pt x="245" y="191"/>
                  </a:lnTo>
                  <a:lnTo>
                    <a:pt x="262" y="184"/>
                  </a:lnTo>
                  <a:lnTo>
                    <a:pt x="281" y="179"/>
                  </a:lnTo>
                  <a:lnTo>
                    <a:pt x="302" y="175"/>
                  </a:lnTo>
                  <a:lnTo>
                    <a:pt x="326" y="173"/>
                  </a:lnTo>
                  <a:lnTo>
                    <a:pt x="350" y="171"/>
                  </a:lnTo>
                  <a:lnTo>
                    <a:pt x="378" y="172"/>
                  </a:lnTo>
                  <a:lnTo>
                    <a:pt x="407" y="175"/>
                  </a:lnTo>
                  <a:lnTo>
                    <a:pt x="439" y="181"/>
                  </a:lnTo>
                  <a:lnTo>
                    <a:pt x="471" y="191"/>
                  </a:lnTo>
                  <a:lnTo>
                    <a:pt x="518" y="2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26" name="Freeform 428"/>
            <p:cNvSpPr>
              <a:spLocks/>
            </p:cNvSpPr>
            <p:nvPr/>
          </p:nvSpPr>
          <p:spPr bwMode="auto">
            <a:xfrm>
              <a:off x="3977" y="3278"/>
              <a:ext cx="68" cy="78"/>
            </a:xfrm>
            <a:custGeom>
              <a:avLst/>
              <a:gdLst>
                <a:gd name="T0" fmla="*/ 0 w 614"/>
                <a:gd name="T1" fmla="*/ 0 h 697"/>
                <a:gd name="T2" fmla="*/ 0 w 614"/>
                <a:gd name="T3" fmla="*/ 0 h 697"/>
                <a:gd name="T4" fmla="*/ 0 w 614"/>
                <a:gd name="T5" fmla="*/ 0 h 697"/>
                <a:gd name="T6" fmla="*/ 0 w 614"/>
                <a:gd name="T7" fmla="*/ 0 h 697"/>
                <a:gd name="T8" fmla="*/ 0 w 614"/>
                <a:gd name="T9" fmla="*/ 0 h 697"/>
                <a:gd name="T10" fmla="*/ 0 w 614"/>
                <a:gd name="T11" fmla="*/ 0 h 697"/>
                <a:gd name="T12" fmla="*/ 0 w 614"/>
                <a:gd name="T13" fmla="*/ 0 h 697"/>
                <a:gd name="T14" fmla="*/ 0 w 614"/>
                <a:gd name="T15" fmla="*/ 0 h 697"/>
                <a:gd name="T16" fmla="*/ 0 w 614"/>
                <a:gd name="T17" fmla="*/ 0 h 697"/>
                <a:gd name="T18" fmla="*/ 0 w 614"/>
                <a:gd name="T19" fmla="*/ 0 h 697"/>
                <a:gd name="T20" fmla="*/ 0 w 614"/>
                <a:gd name="T21" fmla="*/ 0 h 697"/>
                <a:gd name="T22" fmla="*/ 0 w 614"/>
                <a:gd name="T23" fmla="*/ 0 h 697"/>
                <a:gd name="T24" fmla="*/ 0 w 614"/>
                <a:gd name="T25" fmla="*/ 0 h 697"/>
                <a:gd name="T26" fmla="*/ 0 w 614"/>
                <a:gd name="T27" fmla="*/ 0 h 697"/>
                <a:gd name="T28" fmla="*/ 0 w 614"/>
                <a:gd name="T29" fmla="*/ 0 h 697"/>
                <a:gd name="T30" fmla="*/ 0 w 614"/>
                <a:gd name="T31" fmla="*/ 0 h 697"/>
                <a:gd name="T32" fmla="*/ 0 w 614"/>
                <a:gd name="T33" fmla="*/ 0 h 697"/>
                <a:gd name="T34" fmla="*/ 0 w 614"/>
                <a:gd name="T35" fmla="*/ 0 h 697"/>
                <a:gd name="T36" fmla="*/ 0 w 614"/>
                <a:gd name="T37" fmla="*/ 0 h 697"/>
                <a:gd name="T38" fmla="*/ 0 w 614"/>
                <a:gd name="T39" fmla="*/ 0 h 697"/>
                <a:gd name="T40" fmla="*/ 0 w 614"/>
                <a:gd name="T41" fmla="*/ 0 h 697"/>
                <a:gd name="T42" fmla="*/ 0 w 614"/>
                <a:gd name="T43" fmla="*/ 0 h 697"/>
                <a:gd name="T44" fmla="*/ 0 w 614"/>
                <a:gd name="T45" fmla="*/ 0 h 697"/>
                <a:gd name="T46" fmla="*/ 0 w 614"/>
                <a:gd name="T47" fmla="*/ 0 h 697"/>
                <a:gd name="T48" fmla="*/ 0 w 614"/>
                <a:gd name="T49" fmla="*/ 0 h 697"/>
                <a:gd name="T50" fmla="*/ 0 w 614"/>
                <a:gd name="T51" fmla="*/ 0 h 697"/>
                <a:gd name="T52" fmla="*/ 0 w 614"/>
                <a:gd name="T53" fmla="*/ 0 h 697"/>
                <a:gd name="T54" fmla="*/ 0 w 614"/>
                <a:gd name="T55" fmla="*/ 0 h 697"/>
                <a:gd name="T56" fmla="*/ 0 w 614"/>
                <a:gd name="T57" fmla="*/ 0 h 697"/>
                <a:gd name="T58" fmla="*/ 0 w 614"/>
                <a:gd name="T59" fmla="*/ 0 h 697"/>
                <a:gd name="T60" fmla="*/ 0 w 614"/>
                <a:gd name="T61" fmla="*/ 0 h 697"/>
                <a:gd name="T62" fmla="*/ 0 w 614"/>
                <a:gd name="T63" fmla="*/ 0 h 697"/>
                <a:gd name="T64" fmla="*/ 0 w 614"/>
                <a:gd name="T65" fmla="*/ 0 h 697"/>
                <a:gd name="T66" fmla="*/ 0 w 614"/>
                <a:gd name="T67" fmla="*/ 0 h 697"/>
                <a:gd name="T68" fmla="*/ 0 w 614"/>
                <a:gd name="T69" fmla="*/ 0 h 697"/>
                <a:gd name="T70" fmla="*/ 0 w 614"/>
                <a:gd name="T71" fmla="*/ 0 h 697"/>
                <a:gd name="T72" fmla="*/ 0 w 614"/>
                <a:gd name="T73" fmla="*/ 0 h 697"/>
                <a:gd name="T74" fmla="*/ 0 w 614"/>
                <a:gd name="T75" fmla="*/ 0 h 697"/>
                <a:gd name="T76" fmla="*/ 0 w 614"/>
                <a:gd name="T77" fmla="*/ 0 h 697"/>
                <a:gd name="T78" fmla="*/ 0 w 614"/>
                <a:gd name="T79" fmla="*/ 0 h 697"/>
                <a:gd name="T80" fmla="*/ 0 w 614"/>
                <a:gd name="T81" fmla="*/ 0 h 697"/>
                <a:gd name="T82" fmla="*/ 0 w 614"/>
                <a:gd name="T83" fmla="*/ 0 h 697"/>
                <a:gd name="T84" fmla="*/ 0 w 614"/>
                <a:gd name="T85" fmla="*/ 0 h 697"/>
                <a:gd name="T86" fmla="*/ 0 w 614"/>
                <a:gd name="T87" fmla="*/ 0 h 697"/>
                <a:gd name="T88" fmla="*/ 0 w 614"/>
                <a:gd name="T89" fmla="*/ 0 h 697"/>
                <a:gd name="T90" fmla="*/ 0 w 614"/>
                <a:gd name="T91" fmla="*/ 0 h 697"/>
                <a:gd name="T92" fmla="*/ 0 w 614"/>
                <a:gd name="T93" fmla="*/ 0 h 697"/>
                <a:gd name="T94" fmla="*/ 0 w 614"/>
                <a:gd name="T95" fmla="*/ 0 h 697"/>
                <a:gd name="T96" fmla="*/ 0 w 614"/>
                <a:gd name="T97" fmla="*/ 0 h 6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14"/>
                <a:gd name="T148" fmla="*/ 0 h 697"/>
                <a:gd name="T149" fmla="*/ 614 w 614"/>
                <a:gd name="T150" fmla="*/ 697 h 69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14" h="697">
                  <a:moveTo>
                    <a:pt x="609" y="26"/>
                  </a:moveTo>
                  <a:lnTo>
                    <a:pt x="606" y="25"/>
                  </a:lnTo>
                  <a:lnTo>
                    <a:pt x="596" y="23"/>
                  </a:lnTo>
                  <a:lnTo>
                    <a:pt x="581" y="18"/>
                  </a:lnTo>
                  <a:lnTo>
                    <a:pt x="559" y="14"/>
                  </a:lnTo>
                  <a:lnTo>
                    <a:pt x="534" y="10"/>
                  </a:lnTo>
                  <a:lnTo>
                    <a:pt x="503" y="6"/>
                  </a:lnTo>
                  <a:lnTo>
                    <a:pt x="469" y="3"/>
                  </a:lnTo>
                  <a:lnTo>
                    <a:pt x="430" y="1"/>
                  </a:lnTo>
                  <a:lnTo>
                    <a:pt x="388" y="0"/>
                  </a:lnTo>
                  <a:lnTo>
                    <a:pt x="344" y="2"/>
                  </a:lnTo>
                  <a:lnTo>
                    <a:pt x="297" y="6"/>
                  </a:lnTo>
                  <a:lnTo>
                    <a:pt x="247" y="14"/>
                  </a:lnTo>
                  <a:lnTo>
                    <a:pt x="197" y="25"/>
                  </a:lnTo>
                  <a:lnTo>
                    <a:pt x="145" y="40"/>
                  </a:lnTo>
                  <a:lnTo>
                    <a:pt x="92" y="58"/>
                  </a:lnTo>
                  <a:lnTo>
                    <a:pt x="39" y="83"/>
                  </a:lnTo>
                  <a:lnTo>
                    <a:pt x="35" y="96"/>
                  </a:lnTo>
                  <a:lnTo>
                    <a:pt x="26" y="134"/>
                  </a:lnTo>
                  <a:lnTo>
                    <a:pt x="15" y="192"/>
                  </a:lnTo>
                  <a:lnTo>
                    <a:pt x="5" y="268"/>
                  </a:lnTo>
                  <a:lnTo>
                    <a:pt x="0" y="358"/>
                  </a:lnTo>
                  <a:lnTo>
                    <a:pt x="4" y="459"/>
                  </a:lnTo>
                  <a:lnTo>
                    <a:pt x="19" y="568"/>
                  </a:lnTo>
                  <a:lnTo>
                    <a:pt x="50" y="679"/>
                  </a:lnTo>
                  <a:lnTo>
                    <a:pt x="54" y="679"/>
                  </a:lnTo>
                  <a:lnTo>
                    <a:pt x="62" y="678"/>
                  </a:lnTo>
                  <a:lnTo>
                    <a:pt x="75" y="676"/>
                  </a:lnTo>
                  <a:lnTo>
                    <a:pt x="93" y="675"/>
                  </a:lnTo>
                  <a:lnTo>
                    <a:pt x="117" y="673"/>
                  </a:lnTo>
                  <a:lnTo>
                    <a:pt x="144" y="671"/>
                  </a:lnTo>
                  <a:lnTo>
                    <a:pt x="177" y="670"/>
                  </a:lnTo>
                  <a:lnTo>
                    <a:pt x="212" y="669"/>
                  </a:lnTo>
                  <a:lnTo>
                    <a:pt x="252" y="668"/>
                  </a:lnTo>
                  <a:lnTo>
                    <a:pt x="295" y="669"/>
                  </a:lnTo>
                  <a:lnTo>
                    <a:pt x="342" y="670"/>
                  </a:lnTo>
                  <a:lnTo>
                    <a:pt x="391" y="672"/>
                  </a:lnTo>
                  <a:lnTo>
                    <a:pt x="443" y="676"/>
                  </a:lnTo>
                  <a:lnTo>
                    <a:pt x="498" y="681"/>
                  </a:lnTo>
                  <a:lnTo>
                    <a:pt x="555" y="688"/>
                  </a:lnTo>
                  <a:lnTo>
                    <a:pt x="614" y="697"/>
                  </a:lnTo>
                  <a:lnTo>
                    <a:pt x="611" y="676"/>
                  </a:lnTo>
                  <a:lnTo>
                    <a:pt x="605" y="621"/>
                  </a:lnTo>
                  <a:lnTo>
                    <a:pt x="596" y="538"/>
                  </a:lnTo>
                  <a:lnTo>
                    <a:pt x="589" y="438"/>
                  </a:lnTo>
                  <a:lnTo>
                    <a:pt x="584" y="327"/>
                  </a:lnTo>
                  <a:lnTo>
                    <a:pt x="584" y="217"/>
                  </a:lnTo>
                  <a:lnTo>
                    <a:pt x="592" y="114"/>
                  </a:lnTo>
                  <a:lnTo>
                    <a:pt x="609" y="2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27" name="Freeform 429"/>
            <p:cNvSpPr>
              <a:spLocks/>
            </p:cNvSpPr>
            <p:nvPr/>
          </p:nvSpPr>
          <p:spPr bwMode="auto">
            <a:xfrm>
              <a:off x="3984" y="3299"/>
              <a:ext cx="113" cy="77"/>
            </a:xfrm>
            <a:custGeom>
              <a:avLst/>
              <a:gdLst>
                <a:gd name="T0" fmla="*/ 0 w 1014"/>
                <a:gd name="T1" fmla="*/ 0 h 693"/>
                <a:gd name="T2" fmla="*/ 0 w 1014"/>
                <a:gd name="T3" fmla="*/ 0 h 693"/>
                <a:gd name="T4" fmla="*/ 0 w 1014"/>
                <a:gd name="T5" fmla="*/ 0 h 693"/>
                <a:gd name="T6" fmla="*/ 0 w 1014"/>
                <a:gd name="T7" fmla="*/ 0 h 693"/>
                <a:gd name="T8" fmla="*/ 0 w 1014"/>
                <a:gd name="T9" fmla="*/ 0 h 693"/>
                <a:gd name="T10" fmla="*/ 0 w 1014"/>
                <a:gd name="T11" fmla="*/ 0 h 693"/>
                <a:gd name="T12" fmla="*/ 0 w 1014"/>
                <a:gd name="T13" fmla="*/ 0 h 693"/>
                <a:gd name="T14" fmla="*/ 0 w 1014"/>
                <a:gd name="T15" fmla="*/ 0 h 693"/>
                <a:gd name="T16" fmla="*/ 0 w 1014"/>
                <a:gd name="T17" fmla="*/ 0 h 693"/>
                <a:gd name="T18" fmla="*/ 0 w 1014"/>
                <a:gd name="T19" fmla="*/ 0 h 693"/>
                <a:gd name="T20" fmla="*/ 0 w 1014"/>
                <a:gd name="T21" fmla="*/ 0 h 693"/>
                <a:gd name="T22" fmla="*/ 0 w 1014"/>
                <a:gd name="T23" fmla="*/ 0 h 693"/>
                <a:gd name="T24" fmla="*/ 0 w 1014"/>
                <a:gd name="T25" fmla="*/ 0 h 693"/>
                <a:gd name="T26" fmla="*/ 0 w 1014"/>
                <a:gd name="T27" fmla="*/ 0 h 693"/>
                <a:gd name="T28" fmla="*/ 0 w 1014"/>
                <a:gd name="T29" fmla="*/ 0 h 693"/>
                <a:gd name="T30" fmla="*/ 0 w 1014"/>
                <a:gd name="T31" fmla="*/ 0 h 693"/>
                <a:gd name="T32" fmla="*/ 0 w 1014"/>
                <a:gd name="T33" fmla="*/ 0 h 693"/>
                <a:gd name="T34" fmla="*/ 0 w 1014"/>
                <a:gd name="T35" fmla="*/ 0 h 693"/>
                <a:gd name="T36" fmla="*/ 0 w 1014"/>
                <a:gd name="T37" fmla="*/ 0 h 693"/>
                <a:gd name="T38" fmla="*/ 0 w 1014"/>
                <a:gd name="T39" fmla="*/ 0 h 693"/>
                <a:gd name="T40" fmla="*/ 0 w 1014"/>
                <a:gd name="T41" fmla="*/ 0 h 693"/>
                <a:gd name="T42" fmla="*/ 0 w 1014"/>
                <a:gd name="T43" fmla="*/ 0 h 693"/>
                <a:gd name="T44" fmla="*/ 0 w 1014"/>
                <a:gd name="T45" fmla="*/ 0 h 693"/>
                <a:gd name="T46" fmla="*/ 0 w 1014"/>
                <a:gd name="T47" fmla="*/ 0 h 693"/>
                <a:gd name="T48" fmla="*/ 0 w 1014"/>
                <a:gd name="T49" fmla="*/ 0 h 693"/>
                <a:gd name="T50" fmla="*/ 0 w 1014"/>
                <a:gd name="T51" fmla="*/ 0 h 693"/>
                <a:gd name="T52" fmla="*/ 0 w 1014"/>
                <a:gd name="T53" fmla="*/ 0 h 693"/>
                <a:gd name="T54" fmla="*/ 0 w 1014"/>
                <a:gd name="T55" fmla="*/ 0 h 693"/>
                <a:gd name="T56" fmla="*/ 0 w 1014"/>
                <a:gd name="T57" fmla="*/ 0 h 693"/>
                <a:gd name="T58" fmla="*/ 0 w 1014"/>
                <a:gd name="T59" fmla="*/ 0 h 693"/>
                <a:gd name="T60" fmla="*/ 0 w 1014"/>
                <a:gd name="T61" fmla="*/ 0 h 693"/>
                <a:gd name="T62" fmla="*/ 0 w 1014"/>
                <a:gd name="T63" fmla="*/ 0 h 693"/>
                <a:gd name="T64" fmla="*/ 0 w 1014"/>
                <a:gd name="T65" fmla="*/ 0 h 693"/>
                <a:gd name="T66" fmla="*/ 0 w 1014"/>
                <a:gd name="T67" fmla="*/ 0 h 693"/>
                <a:gd name="T68" fmla="*/ 0 w 1014"/>
                <a:gd name="T69" fmla="*/ 0 h 693"/>
                <a:gd name="T70" fmla="*/ 0 w 1014"/>
                <a:gd name="T71" fmla="*/ 0 h 693"/>
                <a:gd name="T72" fmla="*/ 0 w 1014"/>
                <a:gd name="T73" fmla="*/ 0 h 693"/>
                <a:gd name="T74" fmla="*/ 0 w 1014"/>
                <a:gd name="T75" fmla="*/ 0 h 693"/>
                <a:gd name="T76" fmla="*/ 0 w 1014"/>
                <a:gd name="T77" fmla="*/ 0 h 693"/>
                <a:gd name="T78" fmla="*/ 0 w 1014"/>
                <a:gd name="T79" fmla="*/ 0 h 693"/>
                <a:gd name="T80" fmla="*/ 0 w 1014"/>
                <a:gd name="T81" fmla="*/ 0 h 693"/>
                <a:gd name="T82" fmla="*/ 0 w 1014"/>
                <a:gd name="T83" fmla="*/ 0 h 693"/>
                <a:gd name="T84" fmla="*/ 0 w 1014"/>
                <a:gd name="T85" fmla="*/ 0 h 693"/>
                <a:gd name="T86" fmla="*/ 0 w 1014"/>
                <a:gd name="T87" fmla="*/ 0 h 693"/>
                <a:gd name="T88" fmla="*/ 0 w 1014"/>
                <a:gd name="T89" fmla="*/ 0 h 693"/>
                <a:gd name="T90" fmla="*/ 0 w 1014"/>
                <a:gd name="T91" fmla="*/ 0 h 693"/>
                <a:gd name="T92" fmla="*/ 0 w 1014"/>
                <a:gd name="T93" fmla="*/ 0 h 693"/>
                <a:gd name="T94" fmla="*/ 0 w 1014"/>
                <a:gd name="T95" fmla="*/ 0 h 693"/>
                <a:gd name="T96" fmla="*/ 0 w 1014"/>
                <a:gd name="T97" fmla="*/ 0 h 693"/>
                <a:gd name="T98" fmla="*/ 0 w 1014"/>
                <a:gd name="T99" fmla="*/ 0 h 693"/>
                <a:gd name="T100" fmla="*/ 0 w 1014"/>
                <a:gd name="T101" fmla="*/ 0 h 693"/>
                <a:gd name="T102" fmla="*/ 0 w 1014"/>
                <a:gd name="T103" fmla="*/ 0 h 693"/>
                <a:gd name="T104" fmla="*/ 0 w 1014"/>
                <a:gd name="T105" fmla="*/ 0 h 693"/>
                <a:gd name="T106" fmla="*/ 0 w 1014"/>
                <a:gd name="T107" fmla="*/ 0 h 69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14"/>
                <a:gd name="T163" fmla="*/ 0 h 693"/>
                <a:gd name="T164" fmla="*/ 1014 w 1014"/>
                <a:gd name="T165" fmla="*/ 693 h 69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14" h="693">
                  <a:moveTo>
                    <a:pt x="6" y="523"/>
                  </a:moveTo>
                  <a:lnTo>
                    <a:pt x="0" y="608"/>
                  </a:lnTo>
                  <a:lnTo>
                    <a:pt x="660" y="693"/>
                  </a:lnTo>
                  <a:lnTo>
                    <a:pt x="665" y="691"/>
                  </a:lnTo>
                  <a:lnTo>
                    <a:pt x="679" y="683"/>
                  </a:lnTo>
                  <a:lnTo>
                    <a:pt x="700" y="672"/>
                  </a:lnTo>
                  <a:lnTo>
                    <a:pt x="726" y="657"/>
                  </a:lnTo>
                  <a:lnTo>
                    <a:pt x="758" y="636"/>
                  </a:lnTo>
                  <a:lnTo>
                    <a:pt x="793" y="611"/>
                  </a:lnTo>
                  <a:lnTo>
                    <a:pt x="829" y="581"/>
                  </a:lnTo>
                  <a:lnTo>
                    <a:pt x="866" y="546"/>
                  </a:lnTo>
                  <a:lnTo>
                    <a:pt x="902" y="508"/>
                  </a:lnTo>
                  <a:lnTo>
                    <a:pt x="935" y="465"/>
                  </a:lnTo>
                  <a:lnTo>
                    <a:pt x="964" y="416"/>
                  </a:lnTo>
                  <a:lnTo>
                    <a:pt x="987" y="362"/>
                  </a:lnTo>
                  <a:lnTo>
                    <a:pt x="1004" y="305"/>
                  </a:lnTo>
                  <a:lnTo>
                    <a:pt x="1014" y="242"/>
                  </a:lnTo>
                  <a:lnTo>
                    <a:pt x="1012" y="175"/>
                  </a:lnTo>
                  <a:lnTo>
                    <a:pt x="1000" y="103"/>
                  </a:lnTo>
                  <a:lnTo>
                    <a:pt x="998" y="98"/>
                  </a:lnTo>
                  <a:lnTo>
                    <a:pt x="992" y="87"/>
                  </a:lnTo>
                  <a:lnTo>
                    <a:pt x="981" y="72"/>
                  </a:lnTo>
                  <a:lnTo>
                    <a:pt x="967" y="53"/>
                  </a:lnTo>
                  <a:lnTo>
                    <a:pt x="948" y="35"/>
                  </a:lnTo>
                  <a:lnTo>
                    <a:pt x="926" y="19"/>
                  </a:lnTo>
                  <a:lnTo>
                    <a:pt x="900" y="6"/>
                  </a:lnTo>
                  <a:lnTo>
                    <a:pt x="870" y="0"/>
                  </a:lnTo>
                  <a:lnTo>
                    <a:pt x="874" y="12"/>
                  </a:lnTo>
                  <a:lnTo>
                    <a:pt x="884" y="41"/>
                  </a:lnTo>
                  <a:lnTo>
                    <a:pt x="896" y="89"/>
                  </a:lnTo>
                  <a:lnTo>
                    <a:pt x="907" y="151"/>
                  </a:lnTo>
                  <a:lnTo>
                    <a:pt x="910" y="225"/>
                  </a:lnTo>
                  <a:lnTo>
                    <a:pt x="902" y="307"/>
                  </a:lnTo>
                  <a:lnTo>
                    <a:pt x="878" y="396"/>
                  </a:lnTo>
                  <a:lnTo>
                    <a:pt x="836" y="489"/>
                  </a:lnTo>
                  <a:lnTo>
                    <a:pt x="835" y="490"/>
                  </a:lnTo>
                  <a:lnTo>
                    <a:pt x="831" y="493"/>
                  </a:lnTo>
                  <a:lnTo>
                    <a:pt x="825" y="498"/>
                  </a:lnTo>
                  <a:lnTo>
                    <a:pt x="816" y="506"/>
                  </a:lnTo>
                  <a:lnTo>
                    <a:pt x="805" y="513"/>
                  </a:lnTo>
                  <a:lnTo>
                    <a:pt x="792" y="521"/>
                  </a:lnTo>
                  <a:lnTo>
                    <a:pt x="775" y="529"/>
                  </a:lnTo>
                  <a:lnTo>
                    <a:pt x="757" y="537"/>
                  </a:lnTo>
                  <a:lnTo>
                    <a:pt x="737" y="544"/>
                  </a:lnTo>
                  <a:lnTo>
                    <a:pt x="713" y="552"/>
                  </a:lnTo>
                  <a:lnTo>
                    <a:pt x="688" y="557"/>
                  </a:lnTo>
                  <a:lnTo>
                    <a:pt x="659" y="561"/>
                  </a:lnTo>
                  <a:lnTo>
                    <a:pt x="630" y="562"/>
                  </a:lnTo>
                  <a:lnTo>
                    <a:pt x="597" y="561"/>
                  </a:lnTo>
                  <a:lnTo>
                    <a:pt x="562" y="558"/>
                  </a:lnTo>
                  <a:lnTo>
                    <a:pt x="525" y="551"/>
                  </a:lnTo>
                  <a:lnTo>
                    <a:pt x="525" y="642"/>
                  </a:lnTo>
                  <a:lnTo>
                    <a:pt x="23" y="590"/>
                  </a:lnTo>
                  <a:lnTo>
                    <a:pt x="6" y="523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28" name="Freeform 430"/>
            <p:cNvSpPr>
              <a:spLocks/>
            </p:cNvSpPr>
            <p:nvPr/>
          </p:nvSpPr>
          <p:spPr bwMode="auto">
            <a:xfrm>
              <a:off x="3970" y="3375"/>
              <a:ext cx="83" cy="27"/>
            </a:xfrm>
            <a:custGeom>
              <a:avLst/>
              <a:gdLst>
                <a:gd name="T0" fmla="*/ 0 w 745"/>
                <a:gd name="T1" fmla="*/ 0 h 240"/>
                <a:gd name="T2" fmla="*/ 0 w 745"/>
                <a:gd name="T3" fmla="*/ 0 h 240"/>
                <a:gd name="T4" fmla="*/ 0 w 745"/>
                <a:gd name="T5" fmla="*/ 0 h 240"/>
                <a:gd name="T6" fmla="*/ 0 w 745"/>
                <a:gd name="T7" fmla="*/ 0 h 240"/>
                <a:gd name="T8" fmla="*/ 0 w 745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5"/>
                <a:gd name="T16" fmla="*/ 0 h 240"/>
                <a:gd name="T17" fmla="*/ 745 w 745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5" h="240">
                  <a:moveTo>
                    <a:pt x="745" y="86"/>
                  </a:moveTo>
                  <a:lnTo>
                    <a:pt x="11" y="0"/>
                  </a:lnTo>
                  <a:lnTo>
                    <a:pt x="0" y="86"/>
                  </a:lnTo>
                  <a:lnTo>
                    <a:pt x="722" y="240"/>
                  </a:lnTo>
                  <a:lnTo>
                    <a:pt x="745" y="8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29" name="Freeform 431"/>
            <p:cNvSpPr>
              <a:spLocks/>
            </p:cNvSpPr>
            <p:nvPr/>
          </p:nvSpPr>
          <p:spPr bwMode="auto">
            <a:xfrm>
              <a:off x="4011" y="3384"/>
              <a:ext cx="36" cy="12"/>
            </a:xfrm>
            <a:custGeom>
              <a:avLst/>
              <a:gdLst>
                <a:gd name="T0" fmla="*/ 0 w 319"/>
                <a:gd name="T1" fmla="*/ 0 h 109"/>
                <a:gd name="T2" fmla="*/ 0 w 319"/>
                <a:gd name="T3" fmla="*/ 0 h 109"/>
                <a:gd name="T4" fmla="*/ 0 w 319"/>
                <a:gd name="T5" fmla="*/ 0 h 109"/>
                <a:gd name="T6" fmla="*/ 0 w 319"/>
                <a:gd name="T7" fmla="*/ 0 h 109"/>
                <a:gd name="T8" fmla="*/ 0 w 319"/>
                <a:gd name="T9" fmla="*/ 0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9"/>
                <a:gd name="T16" fmla="*/ 0 h 109"/>
                <a:gd name="T17" fmla="*/ 319 w 319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9" h="109">
                  <a:moveTo>
                    <a:pt x="319" y="47"/>
                  </a:moveTo>
                  <a:lnTo>
                    <a:pt x="4" y="0"/>
                  </a:lnTo>
                  <a:lnTo>
                    <a:pt x="0" y="45"/>
                  </a:lnTo>
                  <a:lnTo>
                    <a:pt x="309" y="109"/>
                  </a:lnTo>
                  <a:lnTo>
                    <a:pt x="319" y="4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30" name="Freeform 432"/>
            <p:cNvSpPr>
              <a:spLocks/>
            </p:cNvSpPr>
            <p:nvPr/>
          </p:nvSpPr>
          <p:spPr bwMode="auto">
            <a:xfrm>
              <a:off x="3975" y="3378"/>
              <a:ext cx="24" cy="9"/>
            </a:xfrm>
            <a:custGeom>
              <a:avLst/>
              <a:gdLst>
                <a:gd name="T0" fmla="*/ 0 w 213"/>
                <a:gd name="T1" fmla="*/ 0 h 81"/>
                <a:gd name="T2" fmla="*/ 0 w 213"/>
                <a:gd name="T3" fmla="*/ 0 h 81"/>
                <a:gd name="T4" fmla="*/ 0 w 213"/>
                <a:gd name="T5" fmla="*/ 0 h 81"/>
                <a:gd name="T6" fmla="*/ 0 w 213"/>
                <a:gd name="T7" fmla="*/ 0 h 81"/>
                <a:gd name="T8" fmla="*/ 0 w 213"/>
                <a:gd name="T9" fmla="*/ 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3"/>
                <a:gd name="T16" fmla="*/ 0 h 81"/>
                <a:gd name="T17" fmla="*/ 213 w 213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3" h="81">
                  <a:moveTo>
                    <a:pt x="213" y="37"/>
                  </a:moveTo>
                  <a:lnTo>
                    <a:pt x="0" y="0"/>
                  </a:lnTo>
                  <a:lnTo>
                    <a:pt x="2" y="39"/>
                  </a:lnTo>
                  <a:lnTo>
                    <a:pt x="206" y="81"/>
                  </a:lnTo>
                  <a:lnTo>
                    <a:pt x="213" y="3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31" name="Freeform 433"/>
            <p:cNvSpPr>
              <a:spLocks/>
            </p:cNvSpPr>
            <p:nvPr/>
          </p:nvSpPr>
          <p:spPr bwMode="auto">
            <a:xfrm>
              <a:off x="3916" y="3386"/>
              <a:ext cx="139" cy="47"/>
            </a:xfrm>
            <a:custGeom>
              <a:avLst/>
              <a:gdLst>
                <a:gd name="T0" fmla="*/ 0 w 1254"/>
                <a:gd name="T1" fmla="*/ 0 h 415"/>
                <a:gd name="T2" fmla="*/ 0 w 1254"/>
                <a:gd name="T3" fmla="*/ 0 h 415"/>
                <a:gd name="T4" fmla="*/ 0 w 1254"/>
                <a:gd name="T5" fmla="*/ 0 h 415"/>
                <a:gd name="T6" fmla="*/ 0 w 1254"/>
                <a:gd name="T7" fmla="*/ 0 h 415"/>
                <a:gd name="T8" fmla="*/ 0 w 1254"/>
                <a:gd name="T9" fmla="*/ 0 h 415"/>
                <a:gd name="T10" fmla="*/ 0 w 1254"/>
                <a:gd name="T11" fmla="*/ 0 h 415"/>
                <a:gd name="T12" fmla="*/ 0 w 1254"/>
                <a:gd name="T13" fmla="*/ 0 h 415"/>
                <a:gd name="T14" fmla="*/ 0 w 1254"/>
                <a:gd name="T15" fmla="*/ 0 h 415"/>
                <a:gd name="T16" fmla="*/ 0 w 1254"/>
                <a:gd name="T17" fmla="*/ 0 h 415"/>
                <a:gd name="T18" fmla="*/ 0 w 1254"/>
                <a:gd name="T19" fmla="*/ 0 h 415"/>
                <a:gd name="T20" fmla="*/ 0 w 1254"/>
                <a:gd name="T21" fmla="*/ 0 h 415"/>
                <a:gd name="T22" fmla="*/ 0 w 1254"/>
                <a:gd name="T23" fmla="*/ 0 h 415"/>
                <a:gd name="T24" fmla="*/ 0 w 1254"/>
                <a:gd name="T25" fmla="*/ 0 h 415"/>
                <a:gd name="T26" fmla="*/ 0 w 1254"/>
                <a:gd name="T27" fmla="*/ 0 h 415"/>
                <a:gd name="T28" fmla="*/ 0 w 1254"/>
                <a:gd name="T29" fmla="*/ 0 h 415"/>
                <a:gd name="T30" fmla="*/ 0 w 1254"/>
                <a:gd name="T31" fmla="*/ 0 h 415"/>
                <a:gd name="T32" fmla="*/ 0 w 1254"/>
                <a:gd name="T33" fmla="*/ 0 h 415"/>
                <a:gd name="T34" fmla="*/ 0 w 1254"/>
                <a:gd name="T35" fmla="*/ 0 h 415"/>
                <a:gd name="T36" fmla="*/ 0 w 1254"/>
                <a:gd name="T37" fmla="*/ 0 h 415"/>
                <a:gd name="T38" fmla="*/ 0 w 1254"/>
                <a:gd name="T39" fmla="*/ 0 h 415"/>
                <a:gd name="T40" fmla="*/ 0 w 1254"/>
                <a:gd name="T41" fmla="*/ 0 h 415"/>
                <a:gd name="T42" fmla="*/ 0 w 1254"/>
                <a:gd name="T43" fmla="*/ 0 h 415"/>
                <a:gd name="T44" fmla="*/ 0 w 1254"/>
                <a:gd name="T45" fmla="*/ 0 h 415"/>
                <a:gd name="T46" fmla="*/ 0 w 1254"/>
                <a:gd name="T47" fmla="*/ 0 h 415"/>
                <a:gd name="T48" fmla="*/ 0 w 1254"/>
                <a:gd name="T49" fmla="*/ 0 h 415"/>
                <a:gd name="T50" fmla="*/ 0 w 1254"/>
                <a:gd name="T51" fmla="*/ 0 h 415"/>
                <a:gd name="T52" fmla="*/ 0 w 1254"/>
                <a:gd name="T53" fmla="*/ 0 h 415"/>
                <a:gd name="T54" fmla="*/ 0 w 1254"/>
                <a:gd name="T55" fmla="*/ 0 h 415"/>
                <a:gd name="T56" fmla="*/ 0 w 1254"/>
                <a:gd name="T57" fmla="*/ 0 h 415"/>
                <a:gd name="T58" fmla="*/ 0 w 1254"/>
                <a:gd name="T59" fmla="*/ 0 h 415"/>
                <a:gd name="T60" fmla="*/ 0 w 1254"/>
                <a:gd name="T61" fmla="*/ 0 h 415"/>
                <a:gd name="T62" fmla="*/ 0 w 1254"/>
                <a:gd name="T63" fmla="*/ 0 h 415"/>
                <a:gd name="T64" fmla="*/ 0 w 1254"/>
                <a:gd name="T65" fmla="*/ 0 h 415"/>
                <a:gd name="T66" fmla="*/ 0 w 1254"/>
                <a:gd name="T67" fmla="*/ 0 h 415"/>
                <a:gd name="T68" fmla="*/ 0 w 1254"/>
                <a:gd name="T69" fmla="*/ 0 h 4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54"/>
                <a:gd name="T106" fmla="*/ 0 h 415"/>
                <a:gd name="T107" fmla="*/ 1254 w 1254"/>
                <a:gd name="T108" fmla="*/ 415 h 4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54" h="415">
                  <a:moveTo>
                    <a:pt x="0" y="124"/>
                  </a:moveTo>
                  <a:lnTo>
                    <a:pt x="3" y="124"/>
                  </a:lnTo>
                  <a:lnTo>
                    <a:pt x="10" y="122"/>
                  </a:lnTo>
                  <a:lnTo>
                    <a:pt x="23" y="120"/>
                  </a:lnTo>
                  <a:lnTo>
                    <a:pt x="40" y="117"/>
                  </a:lnTo>
                  <a:lnTo>
                    <a:pt x="59" y="114"/>
                  </a:lnTo>
                  <a:lnTo>
                    <a:pt x="81" y="109"/>
                  </a:lnTo>
                  <a:lnTo>
                    <a:pt x="107" y="103"/>
                  </a:lnTo>
                  <a:lnTo>
                    <a:pt x="133" y="96"/>
                  </a:lnTo>
                  <a:lnTo>
                    <a:pt x="161" y="89"/>
                  </a:lnTo>
                  <a:lnTo>
                    <a:pt x="188" y="79"/>
                  </a:lnTo>
                  <a:lnTo>
                    <a:pt x="216" y="69"/>
                  </a:lnTo>
                  <a:lnTo>
                    <a:pt x="243" y="58"/>
                  </a:lnTo>
                  <a:lnTo>
                    <a:pt x="270" y="45"/>
                  </a:lnTo>
                  <a:lnTo>
                    <a:pt x="293" y="31"/>
                  </a:lnTo>
                  <a:lnTo>
                    <a:pt x="316" y="16"/>
                  </a:lnTo>
                  <a:lnTo>
                    <a:pt x="334" y="0"/>
                  </a:lnTo>
                  <a:lnTo>
                    <a:pt x="1254" y="210"/>
                  </a:lnTo>
                  <a:lnTo>
                    <a:pt x="1252" y="212"/>
                  </a:lnTo>
                  <a:lnTo>
                    <a:pt x="1247" y="218"/>
                  </a:lnTo>
                  <a:lnTo>
                    <a:pt x="1239" y="226"/>
                  </a:lnTo>
                  <a:lnTo>
                    <a:pt x="1227" y="236"/>
                  </a:lnTo>
                  <a:lnTo>
                    <a:pt x="1213" y="248"/>
                  </a:lnTo>
                  <a:lnTo>
                    <a:pt x="1197" y="263"/>
                  </a:lnTo>
                  <a:lnTo>
                    <a:pt x="1180" y="279"/>
                  </a:lnTo>
                  <a:lnTo>
                    <a:pt x="1159" y="295"/>
                  </a:lnTo>
                  <a:lnTo>
                    <a:pt x="1138" y="313"/>
                  </a:lnTo>
                  <a:lnTo>
                    <a:pt x="1116" y="330"/>
                  </a:lnTo>
                  <a:lnTo>
                    <a:pt x="1092" y="347"/>
                  </a:lnTo>
                  <a:lnTo>
                    <a:pt x="1068" y="364"/>
                  </a:lnTo>
                  <a:lnTo>
                    <a:pt x="1043" y="379"/>
                  </a:lnTo>
                  <a:lnTo>
                    <a:pt x="1019" y="392"/>
                  </a:lnTo>
                  <a:lnTo>
                    <a:pt x="994" y="405"/>
                  </a:lnTo>
                  <a:lnTo>
                    <a:pt x="971" y="415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32" name="Freeform 434"/>
            <p:cNvSpPr>
              <a:spLocks/>
            </p:cNvSpPr>
            <p:nvPr/>
          </p:nvSpPr>
          <p:spPr bwMode="auto">
            <a:xfrm>
              <a:off x="4055" y="3381"/>
              <a:ext cx="49" cy="22"/>
            </a:xfrm>
            <a:custGeom>
              <a:avLst/>
              <a:gdLst>
                <a:gd name="T0" fmla="*/ 0 w 447"/>
                <a:gd name="T1" fmla="*/ 0 h 198"/>
                <a:gd name="T2" fmla="*/ 0 w 447"/>
                <a:gd name="T3" fmla="*/ 0 h 198"/>
                <a:gd name="T4" fmla="*/ 0 w 447"/>
                <a:gd name="T5" fmla="*/ 0 h 198"/>
                <a:gd name="T6" fmla="*/ 0 w 447"/>
                <a:gd name="T7" fmla="*/ 0 h 198"/>
                <a:gd name="T8" fmla="*/ 0 w 447"/>
                <a:gd name="T9" fmla="*/ 0 h 198"/>
                <a:gd name="T10" fmla="*/ 0 w 447"/>
                <a:gd name="T11" fmla="*/ 0 h 1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7"/>
                <a:gd name="T19" fmla="*/ 0 h 198"/>
                <a:gd name="T20" fmla="*/ 447 w 447"/>
                <a:gd name="T21" fmla="*/ 198 h 19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7" h="198">
                  <a:moveTo>
                    <a:pt x="45" y="198"/>
                  </a:moveTo>
                  <a:lnTo>
                    <a:pt x="447" y="79"/>
                  </a:lnTo>
                  <a:lnTo>
                    <a:pt x="203" y="0"/>
                  </a:lnTo>
                  <a:lnTo>
                    <a:pt x="5" y="22"/>
                  </a:lnTo>
                  <a:lnTo>
                    <a:pt x="0" y="187"/>
                  </a:lnTo>
                  <a:lnTo>
                    <a:pt x="45" y="19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33" name="Freeform 435"/>
            <p:cNvSpPr>
              <a:spLocks/>
            </p:cNvSpPr>
            <p:nvPr/>
          </p:nvSpPr>
          <p:spPr bwMode="auto">
            <a:xfrm>
              <a:off x="3926" y="3287"/>
              <a:ext cx="27" cy="105"/>
            </a:xfrm>
            <a:custGeom>
              <a:avLst/>
              <a:gdLst>
                <a:gd name="T0" fmla="*/ 0 w 238"/>
                <a:gd name="T1" fmla="*/ 0 h 947"/>
                <a:gd name="T2" fmla="*/ 0 w 238"/>
                <a:gd name="T3" fmla="*/ 0 h 947"/>
                <a:gd name="T4" fmla="*/ 0 w 238"/>
                <a:gd name="T5" fmla="*/ 0 h 947"/>
                <a:gd name="T6" fmla="*/ 0 w 238"/>
                <a:gd name="T7" fmla="*/ 0 h 947"/>
                <a:gd name="T8" fmla="*/ 0 w 238"/>
                <a:gd name="T9" fmla="*/ 0 h 947"/>
                <a:gd name="T10" fmla="*/ 0 w 238"/>
                <a:gd name="T11" fmla="*/ 0 h 947"/>
                <a:gd name="T12" fmla="*/ 0 w 238"/>
                <a:gd name="T13" fmla="*/ 0 h 947"/>
                <a:gd name="T14" fmla="*/ 0 w 238"/>
                <a:gd name="T15" fmla="*/ 0 h 947"/>
                <a:gd name="T16" fmla="*/ 0 w 238"/>
                <a:gd name="T17" fmla="*/ 0 h 947"/>
                <a:gd name="T18" fmla="*/ 0 w 238"/>
                <a:gd name="T19" fmla="*/ 0 h 947"/>
                <a:gd name="T20" fmla="*/ 0 w 238"/>
                <a:gd name="T21" fmla="*/ 0 h 947"/>
                <a:gd name="T22" fmla="*/ 0 w 238"/>
                <a:gd name="T23" fmla="*/ 0 h 947"/>
                <a:gd name="T24" fmla="*/ 0 w 238"/>
                <a:gd name="T25" fmla="*/ 0 h 947"/>
                <a:gd name="T26" fmla="*/ 0 w 238"/>
                <a:gd name="T27" fmla="*/ 0 h 947"/>
                <a:gd name="T28" fmla="*/ 0 w 238"/>
                <a:gd name="T29" fmla="*/ 0 h 947"/>
                <a:gd name="T30" fmla="*/ 0 w 238"/>
                <a:gd name="T31" fmla="*/ 0 h 947"/>
                <a:gd name="T32" fmla="*/ 0 w 238"/>
                <a:gd name="T33" fmla="*/ 0 h 947"/>
                <a:gd name="T34" fmla="*/ 0 w 238"/>
                <a:gd name="T35" fmla="*/ 0 h 947"/>
                <a:gd name="T36" fmla="*/ 0 w 238"/>
                <a:gd name="T37" fmla="*/ 0 h 947"/>
                <a:gd name="T38" fmla="*/ 0 w 238"/>
                <a:gd name="T39" fmla="*/ 0 h 947"/>
                <a:gd name="T40" fmla="*/ 0 w 238"/>
                <a:gd name="T41" fmla="*/ 0 h 947"/>
                <a:gd name="T42" fmla="*/ 0 w 238"/>
                <a:gd name="T43" fmla="*/ 0 h 947"/>
                <a:gd name="T44" fmla="*/ 0 w 238"/>
                <a:gd name="T45" fmla="*/ 0 h 947"/>
                <a:gd name="T46" fmla="*/ 0 w 238"/>
                <a:gd name="T47" fmla="*/ 0 h 947"/>
                <a:gd name="T48" fmla="*/ 0 w 238"/>
                <a:gd name="T49" fmla="*/ 0 h 947"/>
                <a:gd name="T50" fmla="*/ 0 w 238"/>
                <a:gd name="T51" fmla="*/ 0 h 947"/>
                <a:gd name="T52" fmla="*/ 0 w 238"/>
                <a:gd name="T53" fmla="*/ 0 h 947"/>
                <a:gd name="T54" fmla="*/ 0 w 238"/>
                <a:gd name="T55" fmla="*/ 0 h 947"/>
                <a:gd name="T56" fmla="*/ 0 w 238"/>
                <a:gd name="T57" fmla="*/ 0 h 947"/>
                <a:gd name="T58" fmla="*/ 0 w 238"/>
                <a:gd name="T59" fmla="*/ 0 h 947"/>
                <a:gd name="T60" fmla="*/ 0 w 238"/>
                <a:gd name="T61" fmla="*/ 0 h 947"/>
                <a:gd name="T62" fmla="*/ 0 w 238"/>
                <a:gd name="T63" fmla="*/ 0 h 947"/>
                <a:gd name="T64" fmla="*/ 0 w 238"/>
                <a:gd name="T65" fmla="*/ 0 h 947"/>
                <a:gd name="T66" fmla="*/ 0 w 238"/>
                <a:gd name="T67" fmla="*/ 0 h 947"/>
                <a:gd name="T68" fmla="*/ 0 w 238"/>
                <a:gd name="T69" fmla="*/ 0 h 9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8"/>
                <a:gd name="T106" fmla="*/ 0 h 947"/>
                <a:gd name="T107" fmla="*/ 238 w 238"/>
                <a:gd name="T108" fmla="*/ 947 h 9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8" h="947">
                  <a:moveTo>
                    <a:pt x="238" y="22"/>
                  </a:moveTo>
                  <a:lnTo>
                    <a:pt x="237" y="21"/>
                  </a:lnTo>
                  <a:lnTo>
                    <a:pt x="233" y="19"/>
                  </a:lnTo>
                  <a:lnTo>
                    <a:pt x="226" y="17"/>
                  </a:lnTo>
                  <a:lnTo>
                    <a:pt x="217" y="14"/>
                  </a:lnTo>
                  <a:lnTo>
                    <a:pt x="206" y="10"/>
                  </a:lnTo>
                  <a:lnTo>
                    <a:pt x="194" y="7"/>
                  </a:lnTo>
                  <a:lnTo>
                    <a:pt x="180" y="4"/>
                  </a:lnTo>
                  <a:lnTo>
                    <a:pt x="164" y="1"/>
                  </a:lnTo>
                  <a:lnTo>
                    <a:pt x="146" y="0"/>
                  </a:lnTo>
                  <a:lnTo>
                    <a:pt x="127" y="0"/>
                  </a:lnTo>
                  <a:lnTo>
                    <a:pt x="108" y="2"/>
                  </a:lnTo>
                  <a:lnTo>
                    <a:pt x="87" y="5"/>
                  </a:lnTo>
                  <a:lnTo>
                    <a:pt x="66" y="11"/>
                  </a:lnTo>
                  <a:lnTo>
                    <a:pt x="44" y="19"/>
                  </a:lnTo>
                  <a:lnTo>
                    <a:pt x="22" y="30"/>
                  </a:lnTo>
                  <a:lnTo>
                    <a:pt x="0" y="45"/>
                  </a:lnTo>
                  <a:lnTo>
                    <a:pt x="0" y="947"/>
                  </a:lnTo>
                  <a:lnTo>
                    <a:pt x="1" y="947"/>
                  </a:lnTo>
                  <a:lnTo>
                    <a:pt x="6" y="947"/>
                  </a:lnTo>
                  <a:lnTo>
                    <a:pt x="13" y="946"/>
                  </a:lnTo>
                  <a:lnTo>
                    <a:pt x="22" y="945"/>
                  </a:lnTo>
                  <a:lnTo>
                    <a:pt x="33" y="943"/>
                  </a:lnTo>
                  <a:lnTo>
                    <a:pt x="47" y="941"/>
                  </a:lnTo>
                  <a:lnTo>
                    <a:pt x="62" y="938"/>
                  </a:lnTo>
                  <a:lnTo>
                    <a:pt x="78" y="934"/>
                  </a:lnTo>
                  <a:lnTo>
                    <a:pt x="96" y="928"/>
                  </a:lnTo>
                  <a:lnTo>
                    <a:pt x="115" y="922"/>
                  </a:lnTo>
                  <a:lnTo>
                    <a:pt x="135" y="915"/>
                  </a:lnTo>
                  <a:lnTo>
                    <a:pt x="155" y="906"/>
                  </a:lnTo>
                  <a:lnTo>
                    <a:pt x="176" y="896"/>
                  </a:lnTo>
                  <a:lnTo>
                    <a:pt x="197" y="884"/>
                  </a:lnTo>
                  <a:lnTo>
                    <a:pt x="217" y="871"/>
                  </a:lnTo>
                  <a:lnTo>
                    <a:pt x="238" y="856"/>
                  </a:lnTo>
                  <a:lnTo>
                    <a:pt x="238" y="2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34" name="Freeform 436"/>
            <p:cNvSpPr>
              <a:spLocks/>
            </p:cNvSpPr>
            <p:nvPr/>
          </p:nvSpPr>
          <p:spPr bwMode="auto">
            <a:xfrm>
              <a:off x="3927" y="3288"/>
              <a:ext cx="23" cy="89"/>
            </a:xfrm>
            <a:custGeom>
              <a:avLst/>
              <a:gdLst>
                <a:gd name="T0" fmla="*/ 0 w 203"/>
                <a:gd name="T1" fmla="*/ 0 h 799"/>
                <a:gd name="T2" fmla="*/ 0 w 203"/>
                <a:gd name="T3" fmla="*/ 0 h 799"/>
                <a:gd name="T4" fmla="*/ 0 w 203"/>
                <a:gd name="T5" fmla="*/ 0 h 799"/>
                <a:gd name="T6" fmla="*/ 0 w 203"/>
                <a:gd name="T7" fmla="*/ 0 h 799"/>
                <a:gd name="T8" fmla="*/ 0 w 203"/>
                <a:gd name="T9" fmla="*/ 0 h 799"/>
                <a:gd name="T10" fmla="*/ 0 w 203"/>
                <a:gd name="T11" fmla="*/ 0 h 799"/>
                <a:gd name="T12" fmla="*/ 0 w 203"/>
                <a:gd name="T13" fmla="*/ 0 h 799"/>
                <a:gd name="T14" fmla="*/ 0 w 203"/>
                <a:gd name="T15" fmla="*/ 0 h 799"/>
                <a:gd name="T16" fmla="*/ 0 w 203"/>
                <a:gd name="T17" fmla="*/ 0 h 799"/>
                <a:gd name="T18" fmla="*/ 0 w 203"/>
                <a:gd name="T19" fmla="*/ 0 h 799"/>
                <a:gd name="T20" fmla="*/ 0 w 203"/>
                <a:gd name="T21" fmla="*/ 0 h 799"/>
                <a:gd name="T22" fmla="*/ 0 w 203"/>
                <a:gd name="T23" fmla="*/ 0 h 799"/>
                <a:gd name="T24" fmla="*/ 0 w 203"/>
                <a:gd name="T25" fmla="*/ 0 h 799"/>
                <a:gd name="T26" fmla="*/ 0 w 203"/>
                <a:gd name="T27" fmla="*/ 0 h 799"/>
                <a:gd name="T28" fmla="*/ 0 w 203"/>
                <a:gd name="T29" fmla="*/ 0 h 799"/>
                <a:gd name="T30" fmla="*/ 0 w 203"/>
                <a:gd name="T31" fmla="*/ 0 h 799"/>
                <a:gd name="T32" fmla="*/ 0 w 203"/>
                <a:gd name="T33" fmla="*/ 0 h 799"/>
                <a:gd name="T34" fmla="*/ 0 w 203"/>
                <a:gd name="T35" fmla="*/ 0 h 799"/>
                <a:gd name="T36" fmla="*/ 0 w 203"/>
                <a:gd name="T37" fmla="*/ 0 h 799"/>
                <a:gd name="T38" fmla="*/ 0 w 203"/>
                <a:gd name="T39" fmla="*/ 0 h 799"/>
                <a:gd name="T40" fmla="*/ 0 w 203"/>
                <a:gd name="T41" fmla="*/ 0 h 799"/>
                <a:gd name="T42" fmla="*/ 0 w 203"/>
                <a:gd name="T43" fmla="*/ 0 h 799"/>
                <a:gd name="T44" fmla="*/ 0 w 203"/>
                <a:gd name="T45" fmla="*/ 0 h 799"/>
                <a:gd name="T46" fmla="*/ 0 w 203"/>
                <a:gd name="T47" fmla="*/ 0 h 799"/>
                <a:gd name="T48" fmla="*/ 0 w 203"/>
                <a:gd name="T49" fmla="*/ 0 h 799"/>
                <a:gd name="T50" fmla="*/ 0 w 203"/>
                <a:gd name="T51" fmla="*/ 0 h 799"/>
                <a:gd name="T52" fmla="*/ 0 w 203"/>
                <a:gd name="T53" fmla="*/ 0 h 799"/>
                <a:gd name="T54" fmla="*/ 0 w 203"/>
                <a:gd name="T55" fmla="*/ 0 h 799"/>
                <a:gd name="T56" fmla="*/ 0 w 203"/>
                <a:gd name="T57" fmla="*/ 0 h 799"/>
                <a:gd name="T58" fmla="*/ 0 w 203"/>
                <a:gd name="T59" fmla="*/ 0 h 799"/>
                <a:gd name="T60" fmla="*/ 0 w 203"/>
                <a:gd name="T61" fmla="*/ 0 h 799"/>
                <a:gd name="T62" fmla="*/ 0 w 203"/>
                <a:gd name="T63" fmla="*/ 0 h 799"/>
                <a:gd name="T64" fmla="*/ 0 w 203"/>
                <a:gd name="T65" fmla="*/ 0 h 799"/>
                <a:gd name="T66" fmla="*/ 0 w 203"/>
                <a:gd name="T67" fmla="*/ 0 h 799"/>
                <a:gd name="T68" fmla="*/ 0 w 203"/>
                <a:gd name="T69" fmla="*/ 0 h 7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3"/>
                <a:gd name="T106" fmla="*/ 0 h 799"/>
                <a:gd name="T107" fmla="*/ 203 w 203"/>
                <a:gd name="T108" fmla="*/ 799 h 7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3" h="799">
                  <a:moveTo>
                    <a:pt x="203" y="18"/>
                  </a:moveTo>
                  <a:lnTo>
                    <a:pt x="202" y="17"/>
                  </a:lnTo>
                  <a:lnTo>
                    <a:pt x="199" y="16"/>
                  </a:lnTo>
                  <a:lnTo>
                    <a:pt x="193" y="14"/>
                  </a:lnTo>
                  <a:lnTo>
                    <a:pt x="186" y="11"/>
                  </a:lnTo>
                  <a:lnTo>
                    <a:pt x="177" y="8"/>
                  </a:lnTo>
                  <a:lnTo>
                    <a:pt x="166" y="5"/>
                  </a:lnTo>
                  <a:lnTo>
                    <a:pt x="153" y="3"/>
                  </a:lnTo>
                  <a:lnTo>
                    <a:pt x="140" y="1"/>
                  </a:lnTo>
                  <a:lnTo>
                    <a:pt x="125" y="0"/>
                  </a:lnTo>
                  <a:lnTo>
                    <a:pt x="109" y="0"/>
                  </a:lnTo>
                  <a:lnTo>
                    <a:pt x="92" y="1"/>
                  </a:lnTo>
                  <a:lnTo>
                    <a:pt x="74" y="4"/>
                  </a:lnTo>
                  <a:lnTo>
                    <a:pt x="57" y="9"/>
                  </a:lnTo>
                  <a:lnTo>
                    <a:pt x="37" y="16"/>
                  </a:lnTo>
                  <a:lnTo>
                    <a:pt x="19" y="26"/>
                  </a:lnTo>
                  <a:lnTo>
                    <a:pt x="0" y="38"/>
                  </a:lnTo>
                  <a:lnTo>
                    <a:pt x="0" y="799"/>
                  </a:lnTo>
                  <a:lnTo>
                    <a:pt x="1" y="799"/>
                  </a:lnTo>
                  <a:lnTo>
                    <a:pt x="5" y="799"/>
                  </a:lnTo>
                  <a:lnTo>
                    <a:pt x="11" y="798"/>
                  </a:lnTo>
                  <a:lnTo>
                    <a:pt x="19" y="797"/>
                  </a:lnTo>
                  <a:lnTo>
                    <a:pt x="28" y="796"/>
                  </a:lnTo>
                  <a:lnTo>
                    <a:pt x="41" y="794"/>
                  </a:lnTo>
                  <a:lnTo>
                    <a:pt x="53" y="791"/>
                  </a:lnTo>
                  <a:lnTo>
                    <a:pt x="67" y="786"/>
                  </a:lnTo>
                  <a:lnTo>
                    <a:pt x="82" y="782"/>
                  </a:lnTo>
                  <a:lnTo>
                    <a:pt x="99" y="777"/>
                  </a:lnTo>
                  <a:lnTo>
                    <a:pt x="116" y="771"/>
                  </a:lnTo>
                  <a:lnTo>
                    <a:pt x="133" y="763"/>
                  </a:lnTo>
                  <a:lnTo>
                    <a:pt x="150" y="755"/>
                  </a:lnTo>
                  <a:lnTo>
                    <a:pt x="169" y="745"/>
                  </a:lnTo>
                  <a:lnTo>
                    <a:pt x="186" y="733"/>
                  </a:lnTo>
                  <a:lnTo>
                    <a:pt x="203" y="720"/>
                  </a:lnTo>
                  <a:lnTo>
                    <a:pt x="203" y="1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35" name="Freeform 437"/>
            <p:cNvSpPr>
              <a:spLocks/>
            </p:cNvSpPr>
            <p:nvPr/>
          </p:nvSpPr>
          <p:spPr bwMode="auto">
            <a:xfrm>
              <a:off x="3928" y="3289"/>
              <a:ext cx="19" cy="72"/>
            </a:xfrm>
            <a:custGeom>
              <a:avLst/>
              <a:gdLst>
                <a:gd name="T0" fmla="*/ 0 w 171"/>
                <a:gd name="T1" fmla="*/ 0 h 650"/>
                <a:gd name="T2" fmla="*/ 0 w 171"/>
                <a:gd name="T3" fmla="*/ 0 h 650"/>
                <a:gd name="T4" fmla="*/ 0 w 171"/>
                <a:gd name="T5" fmla="*/ 0 h 650"/>
                <a:gd name="T6" fmla="*/ 0 w 171"/>
                <a:gd name="T7" fmla="*/ 0 h 650"/>
                <a:gd name="T8" fmla="*/ 0 w 171"/>
                <a:gd name="T9" fmla="*/ 0 h 650"/>
                <a:gd name="T10" fmla="*/ 0 w 171"/>
                <a:gd name="T11" fmla="*/ 0 h 650"/>
                <a:gd name="T12" fmla="*/ 0 w 171"/>
                <a:gd name="T13" fmla="*/ 0 h 650"/>
                <a:gd name="T14" fmla="*/ 0 w 171"/>
                <a:gd name="T15" fmla="*/ 0 h 650"/>
                <a:gd name="T16" fmla="*/ 0 w 171"/>
                <a:gd name="T17" fmla="*/ 0 h 650"/>
                <a:gd name="T18" fmla="*/ 0 w 171"/>
                <a:gd name="T19" fmla="*/ 0 h 650"/>
                <a:gd name="T20" fmla="*/ 0 w 171"/>
                <a:gd name="T21" fmla="*/ 0 h 650"/>
                <a:gd name="T22" fmla="*/ 0 w 171"/>
                <a:gd name="T23" fmla="*/ 0 h 650"/>
                <a:gd name="T24" fmla="*/ 0 w 171"/>
                <a:gd name="T25" fmla="*/ 0 h 650"/>
                <a:gd name="T26" fmla="*/ 0 w 171"/>
                <a:gd name="T27" fmla="*/ 0 h 650"/>
                <a:gd name="T28" fmla="*/ 0 w 171"/>
                <a:gd name="T29" fmla="*/ 0 h 650"/>
                <a:gd name="T30" fmla="*/ 0 w 171"/>
                <a:gd name="T31" fmla="*/ 0 h 650"/>
                <a:gd name="T32" fmla="*/ 0 w 171"/>
                <a:gd name="T33" fmla="*/ 0 h 650"/>
                <a:gd name="T34" fmla="*/ 0 w 171"/>
                <a:gd name="T35" fmla="*/ 0 h 650"/>
                <a:gd name="T36" fmla="*/ 0 w 171"/>
                <a:gd name="T37" fmla="*/ 0 h 650"/>
                <a:gd name="T38" fmla="*/ 0 w 171"/>
                <a:gd name="T39" fmla="*/ 0 h 650"/>
                <a:gd name="T40" fmla="*/ 0 w 171"/>
                <a:gd name="T41" fmla="*/ 0 h 650"/>
                <a:gd name="T42" fmla="*/ 0 w 171"/>
                <a:gd name="T43" fmla="*/ 0 h 650"/>
                <a:gd name="T44" fmla="*/ 0 w 171"/>
                <a:gd name="T45" fmla="*/ 0 h 650"/>
                <a:gd name="T46" fmla="*/ 0 w 171"/>
                <a:gd name="T47" fmla="*/ 0 h 650"/>
                <a:gd name="T48" fmla="*/ 0 w 171"/>
                <a:gd name="T49" fmla="*/ 0 h 650"/>
                <a:gd name="T50" fmla="*/ 0 w 171"/>
                <a:gd name="T51" fmla="*/ 0 h 650"/>
                <a:gd name="T52" fmla="*/ 0 w 171"/>
                <a:gd name="T53" fmla="*/ 0 h 650"/>
                <a:gd name="T54" fmla="*/ 0 w 171"/>
                <a:gd name="T55" fmla="*/ 0 h 650"/>
                <a:gd name="T56" fmla="*/ 0 w 171"/>
                <a:gd name="T57" fmla="*/ 0 h 650"/>
                <a:gd name="T58" fmla="*/ 0 w 171"/>
                <a:gd name="T59" fmla="*/ 0 h 650"/>
                <a:gd name="T60" fmla="*/ 0 w 171"/>
                <a:gd name="T61" fmla="*/ 0 h 650"/>
                <a:gd name="T62" fmla="*/ 0 w 171"/>
                <a:gd name="T63" fmla="*/ 0 h 650"/>
                <a:gd name="T64" fmla="*/ 0 w 171"/>
                <a:gd name="T65" fmla="*/ 0 h 650"/>
                <a:gd name="T66" fmla="*/ 0 w 171"/>
                <a:gd name="T67" fmla="*/ 0 h 650"/>
                <a:gd name="T68" fmla="*/ 0 w 171"/>
                <a:gd name="T69" fmla="*/ 0 h 6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1"/>
                <a:gd name="T106" fmla="*/ 0 h 650"/>
                <a:gd name="T107" fmla="*/ 171 w 171"/>
                <a:gd name="T108" fmla="*/ 650 h 6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1" h="650">
                  <a:moveTo>
                    <a:pt x="171" y="15"/>
                  </a:moveTo>
                  <a:lnTo>
                    <a:pt x="170" y="15"/>
                  </a:lnTo>
                  <a:lnTo>
                    <a:pt x="167" y="13"/>
                  </a:lnTo>
                  <a:lnTo>
                    <a:pt x="163" y="11"/>
                  </a:lnTo>
                  <a:lnTo>
                    <a:pt x="157" y="9"/>
                  </a:lnTo>
                  <a:lnTo>
                    <a:pt x="149" y="7"/>
                  </a:lnTo>
                  <a:lnTo>
                    <a:pt x="139" y="4"/>
                  </a:lnTo>
                  <a:lnTo>
                    <a:pt x="129" y="2"/>
                  </a:lnTo>
                  <a:lnTo>
                    <a:pt x="118" y="0"/>
                  </a:lnTo>
                  <a:lnTo>
                    <a:pt x="105" y="0"/>
                  </a:lnTo>
                  <a:lnTo>
                    <a:pt x="92" y="0"/>
                  </a:lnTo>
                  <a:lnTo>
                    <a:pt x="77" y="1"/>
                  </a:lnTo>
                  <a:lnTo>
                    <a:pt x="63" y="3"/>
                  </a:lnTo>
                  <a:lnTo>
                    <a:pt x="48" y="7"/>
                  </a:lnTo>
                  <a:lnTo>
                    <a:pt x="31" y="13"/>
                  </a:lnTo>
                  <a:lnTo>
                    <a:pt x="16" y="22"/>
                  </a:lnTo>
                  <a:lnTo>
                    <a:pt x="0" y="32"/>
                  </a:lnTo>
                  <a:lnTo>
                    <a:pt x="0" y="650"/>
                  </a:lnTo>
                  <a:lnTo>
                    <a:pt x="1" y="650"/>
                  </a:lnTo>
                  <a:lnTo>
                    <a:pt x="4" y="650"/>
                  </a:lnTo>
                  <a:lnTo>
                    <a:pt x="9" y="649"/>
                  </a:lnTo>
                  <a:lnTo>
                    <a:pt x="16" y="648"/>
                  </a:lnTo>
                  <a:lnTo>
                    <a:pt x="24" y="647"/>
                  </a:lnTo>
                  <a:lnTo>
                    <a:pt x="34" y="645"/>
                  </a:lnTo>
                  <a:lnTo>
                    <a:pt x="45" y="642"/>
                  </a:lnTo>
                  <a:lnTo>
                    <a:pt x="57" y="640"/>
                  </a:lnTo>
                  <a:lnTo>
                    <a:pt x="69" y="636"/>
                  </a:lnTo>
                  <a:lnTo>
                    <a:pt x="82" y="632"/>
                  </a:lnTo>
                  <a:lnTo>
                    <a:pt x="97" y="627"/>
                  </a:lnTo>
                  <a:lnTo>
                    <a:pt x="112" y="621"/>
                  </a:lnTo>
                  <a:lnTo>
                    <a:pt x="126" y="614"/>
                  </a:lnTo>
                  <a:lnTo>
                    <a:pt x="141" y="606"/>
                  </a:lnTo>
                  <a:lnTo>
                    <a:pt x="157" y="595"/>
                  </a:lnTo>
                  <a:lnTo>
                    <a:pt x="171" y="585"/>
                  </a:lnTo>
                  <a:lnTo>
                    <a:pt x="171" y="1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36" name="Freeform 438"/>
            <p:cNvSpPr>
              <a:spLocks/>
            </p:cNvSpPr>
            <p:nvPr/>
          </p:nvSpPr>
          <p:spPr bwMode="auto">
            <a:xfrm>
              <a:off x="3929" y="3289"/>
              <a:ext cx="15" cy="56"/>
            </a:xfrm>
            <a:custGeom>
              <a:avLst/>
              <a:gdLst>
                <a:gd name="T0" fmla="*/ 0 w 138"/>
                <a:gd name="T1" fmla="*/ 0 h 502"/>
                <a:gd name="T2" fmla="*/ 0 w 138"/>
                <a:gd name="T3" fmla="*/ 0 h 502"/>
                <a:gd name="T4" fmla="*/ 0 w 138"/>
                <a:gd name="T5" fmla="*/ 0 h 502"/>
                <a:gd name="T6" fmla="*/ 0 w 138"/>
                <a:gd name="T7" fmla="*/ 0 h 502"/>
                <a:gd name="T8" fmla="*/ 0 w 138"/>
                <a:gd name="T9" fmla="*/ 0 h 502"/>
                <a:gd name="T10" fmla="*/ 0 w 138"/>
                <a:gd name="T11" fmla="*/ 0 h 502"/>
                <a:gd name="T12" fmla="*/ 0 w 138"/>
                <a:gd name="T13" fmla="*/ 0 h 502"/>
                <a:gd name="T14" fmla="*/ 0 w 138"/>
                <a:gd name="T15" fmla="*/ 0 h 502"/>
                <a:gd name="T16" fmla="*/ 0 w 138"/>
                <a:gd name="T17" fmla="*/ 0 h 502"/>
                <a:gd name="T18" fmla="*/ 0 w 138"/>
                <a:gd name="T19" fmla="*/ 0 h 502"/>
                <a:gd name="T20" fmla="*/ 0 w 138"/>
                <a:gd name="T21" fmla="*/ 0 h 502"/>
                <a:gd name="T22" fmla="*/ 0 w 138"/>
                <a:gd name="T23" fmla="*/ 0 h 502"/>
                <a:gd name="T24" fmla="*/ 0 w 138"/>
                <a:gd name="T25" fmla="*/ 0 h 502"/>
                <a:gd name="T26" fmla="*/ 0 w 138"/>
                <a:gd name="T27" fmla="*/ 0 h 502"/>
                <a:gd name="T28" fmla="*/ 0 w 138"/>
                <a:gd name="T29" fmla="*/ 0 h 502"/>
                <a:gd name="T30" fmla="*/ 0 w 138"/>
                <a:gd name="T31" fmla="*/ 0 h 502"/>
                <a:gd name="T32" fmla="*/ 0 w 138"/>
                <a:gd name="T33" fmla="*/ 0 h 502"/>
                <a:gd name="T34" fmla="*/ 0 w 138"/>
                <a:gd name="T35" fmla="*/ 0 h 502"/>
                <a:gd name="T36" fmla="*/ 0 w 138"/>
                <a:gd name="T37" fmla="*/ 0 h 5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8"/>
                <a:gd name="T58" fmla="*/ 0 h 502"/>
                <a:gd name="T59" fmla="*/ 138 w 138"/>
                <a:gd name="T60" fmla="*/ 502 h 5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8" h="502">
                  <a:moveTo>
                    <a:pt x="138" y="14"/>
                  </a:moveTo>
                  <a:lnTo>
                    <a:pt x="135" y="13"/>
                  </a:lnTo>
                  <a:lnTo>
                    <a:pt x="126" y="8"/>
                  </a:lnTo>
                  <a:lnTo>
                    <a:pt x="113" y="4"/>
                  </a:lnTo>
                  <a:lnTo>
                    <a:pt x="96" y="1"/>
                  </a:lnTo>
                  <a:lnTo>
                    <a:pt x="74" y="0"/>
                  </a:lnTo>
                  <a:lnTo>
                    <a:pt x="51" y="3"/>
                  </a:lnTo>
                  <a:lnTo>
                    <a:pt x="25" y="12"/>
                  </a:lnTo>
                  <a:lnTo>
                    <a:pt x="0" y="26"/>
                  </a:lnTo>
                  <a:lnTo>
                    <a:pt x="0" y="502"/>
                  </a:lnTo>
                  <a:lnTo>
                    <a:pt x="3" y="502"/>
                  </a:lnTo>
                  <a:lnTo>
                    <a:pt x="13" y="501"/>
                  </a:lnTo>
                  <a:lnTo>
                    <a:pt x="28" y="499"/>
                  </a:lnTo>
                  <a:lnTo>
                    <a:pt x="46" y="494"/>
                  </a:lnTo>
                  <a:lnTo>
                    <a:pt x="67" y="488"/>
                  </a:lnTo>
                  <a:lnTo>
                    <a:pt x="91" y="479"/>
                  </a:lnTo>
                  <a:lnTo>
                    <a:pt x="114" y="467"/>
                  </a:lnTo>
                  <a:lnTo>
                    <a:pt x="138" y="450"/>
                  </a:lnTo>
                  <a:lnTo>
                    <a:pt x="138" y="1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37" name="Freeform 439"/>
            <p:cNvSpPr>
              <a:spLocks/>
            </p:cNvSpPr>
            <p:nvPr/>
          </p:nvSpPr>
          <p:spPr bwMode="auto">
            <a:xfrm>
              <a:off x="3929" y="3290"/>
              <a:ext cx="12" cy="40"/>
            </a:xfrm>
            <a:custGeom>
              <a:avLst/>
              <a:gdLst>
                <a:gd name="T0" fmla="*/ 0 w 104"/>
                <a:gd name="T1" fmla="*/ 0 h 353"/>
                <a:gd name="T2" fmla="*/ 0 w 104"/>
                <a:gd name="T3" fmla="*/ 0 h 353"/>
                <a:gd name="T4" fmla="*/ 0 w 104"/>
                <a:gd name="T5" fmla="*/ 0 h 353"/>
                <a:gd name="T6" fmla="*/ 0 w 104"/>
                <a:gd name="T7" fmla="*/ 0 h 353"/>
                <a:gd name="T8" fmla="*/ 0 w 104"/>
                <a:gd name="T9" fmla="*/ 0 h 353"/>
                <a:gd name="T10" fmla="*/ 0 w 104"/>
                <a:gd name="T11" fmla="*/ 0 h 353"/>
                <a:gd name="T12" fmla="*/ 0 w 104"/>
                <a:gd name="T13" fmla="*/ 0 h 353"/>
                <a:gd name="T14" fmla="*/ 0 w 104"/>
                <a:gd name="T15" fmla="*/ 0 h 353"/>
                <a:gd name="T16" fmla="*/ 0 w 104"/>
                <a:gd name="T17" fmla="*/ 0 h 353"/>
                <a:gd name="T18" fmla="*/ 0 w 104"/>
                <a:gd name="T19" fmla="*/ 0 h 353"/>
                <a:gd name="T20" fmla="*/ 0 w 104"/>
                <a:gd name="T21" fmla="*/ 0 h 353"/>
                <a:gd name="T22" fmla="*/ 0 w 104"/>
                <a:gd name="T23" fmla="*/ 0 h 353"/>
                <a:gd name="T24" fmla="*/ 0 w 104"/>
                <a:gd name="T25" fmla="*/ 0 h 353"/>
                <a:gd name="T26" fmla="*/ 0 w 104"/>
                <a:gd name="T27" fmla="*/ 0 h 353"/>
                <a:gd name="T28" fmla="*/ 0 w 104"/>
                <a:gd name="T29" fmla="*/ 0 h 353"/>
                <a:gd name="T30" fmla="*/ 0 w 104"/>
                <a:gd name="T31" fmla="*/ 0 h 353"/>
                <a:gd name="T32" fmla="*/ 0 w 104"/>
                <a:gd name="T33" fmla="*/ 0 h 353"/>
                <a:gd name="T34" fmla="*/ 0 w 104"/>
                <a:gd name="T35" fmla="*/ 0 h 353"/>
                <a:gd name="T36" fmla="*/ 0 w 104"/>
                <a:gd name="T37" fmla="*/ 0 h 3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353"/>
                <a:gd name="T59" fmla="*/ 104 w 104"/>
                <a:gd name="T60" fmla="*/ 353 h 35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353">
                  <a:moveTo>
                    <a:pt x="104" y="10"/>
                  </a:moveTo>
                  <a:lnTo>
                    <a:pt x="102" y="9"/>
                  </a:lnTo>
                  <a:lnTo>
                    <a:pt x="95" y="6"/>
                  </a:lnTo>
                  <a:lnTo>
                    <a:pt x="85" y="3"/>
                  </a:lnTo>
                  <a:lnTo>
                    <a:pt x="71" y="0"/>
                  </a:lnTo>
                  <a:lnTo>
                    <a:pt x="56" y="0"/>
                  </a:lnTo>
                  <a:lnTo>
                    <a:pt x="38" y="3"/>
                  </a:lnTo>
                  <a:lnTo>
                    <a:pt x="19" y="9"/>
                  </a:lnTo>
                  <a:lnTo>
                    <a:pt x="0" y="20"/>
                  </a:lnTo>
                  <a:lnTo>
                    <a:pt x="0" y="353"/>
                  </a:lnTo>
                  <a:lnTo>
                    <a:pt x="2" y="353"/>
                  </a:lnTo>
                  <a:lnTo>
                    <a:pt x="9" y="352"/>
                  </a:lnTo>
                  <a:lnTo>
                    <a:pt x="21" y="350"/>
                  </a:lnTo>
                  <a:lnTo>
                    <a:pt x="35" y="347"/>
                  </a:lnTo>
                  <a:lnTo>
                    <a:pt x="51" y="343"/>
                  </a:lnTo>
                  <a:lnTo>
                    <a:pt x="68" y="336"/>
                  </a:lnTo>
                  <a:lnTo>
                    <a:pt x="86" y="326"/>
                  </a:lnTo>
                  <a:lnTo>
                    <a:pt x="104" y="313"/>
                  </a:lnTo>
                  <a:lnTo>
                    <a:pt x="104" y="1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38" name="Freeform 440"/>
            <p:cNvSpPr>
              <a:spLocks/>
            </p:cNvSpPr>
            <p:nvPr/>
          </p:nvSpPr>
          <p:spPr bwMode="auto">
            <a:xfrm>
              <a:off x="3930" y="3291"/>
              <a:ext cx="8" cy="23"/>
            </a:xfrm>
            <a:custGeom>
              <a:avLst/>
              <a:gdLst>
                <a:gd name="T0" fmla="*/ 0 w 72"/>
                <a:gd name="T1" fmla="*/ 0 h 204"/>
                <a:gd name="T2" fmla="*/ 0 w 72"/>
                <a:gd name="T3" fmla="*/ 0 h 204"/>
                <a:gd name="T4" fmla="*/ 0 w 72"/>
                <a:gd name="T5" fmla="*/ 0 h 204"/>
                <a:gd name="T6" fmla="*/ 0 w 72"/>
                <a:gd name="T7" fmla="*/ 0 h 204"/>
                <a:gd name="T8" fmla="*/ 0 w 72"/>
                <a:gd name="T9" fmla="*/ 0 h 204"/>
                <a:gd name="T10" fmla="*/ 0 w 72"/>
                <a:gd name="T11" fmla="*/ 0 h 204"/>
                <a:gd name="T12" fmla="*/ 0 w 72"/>
                <a:gd name="T13" fmla="*/ 0 h 204"/>
                <a:gd name="T14" fmla="*/ 0 w 72"/>
                <a:gd name="T15" fmla="*/ 0 h 204"/>
                <a:gd name="T16" fmla="*/ 0 w 72"/>
                <a:gd name="T17" fmla="*/ 0 h 204"/>
                <a:gd name="T18" fmla="*/ 0 w 72"/>
                <a:gd name="T19" fmla="*/ 0 h 204"/>
                <a:gd name="T20" fmla="*/ 0 w 72"/>
                <a:gd name="T21" fmla="*/ 0 h 204"/>
                <a:gd name="T22" fmla="*/ 0 w 72"/>
                <a:gd name="T23" fmla="*/ 0 h 204"/>
                <a:gd name="T24" fmla="*/ 0 w 72"/>
                <a:gd name="T25" fmla="*/ 0 h 204"/>
                <a:gd name="T26" fmla="*/ 0 w 72"/>
                <a:gd name="T27" fmla="*/ 0 h 204"/>
                <a:gd name="T28" fmla="*/ 0 w 72"/>
                <a:gd name="T29" fmla="*/ 0 h 204"/>
                <a:gd name="T30" fmla="*/ 0 w 72"/>
                <a:gd name="T31" fmla="*/ 0 h 204"/>
                <a:gd name="T32" fmla="*/ 0 w 72"/>
                <a:gd name="T33" fmla="*/ 0 h 204"/>
                <a:gd name="T34" fmla="*/ 0 w 72"/>
                <a:gd name="T35" fmla="*/ 0 h 204"/>
                <a:gd name="T36" fmla="*/ 0 w 72"/>
                <a:gd name="T37" fmla="*/ 0 h 20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04"/>
                <a:gd name="T59" fmla="*/ 72 w 72"/>
                <a:gd name="T60" fmla="*/ 204 h 20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04">
                  <a:moveTo>
                    <a:pt x="72" y="6"/>
                  </a:moveTo>
                  <a:lnTo>
                    <a:pt x="69" y="5"/>
                  </a:lnTo>
                  <a:lnTo>
                    <a:pt x="65" y="4"/>
                  </a:lnTo>
                  <a:lnTo>
                    <a:pt x="58" y="2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27" y="1"/>
                  </a:lnTo>
                  <a:lnTo>
                    <a:pt x="13" y="6"/>
                  </a:lnTo>
                  <a:lnTo>
                    <a:pt x="0" y="13"/>
                  </a:lnTo>
                  <a:lnTo>
                    <a:pt x="0" y="204"/>
                  </a:lnTo>
                  <a:lnTo>
                    <a:pt x="2" y="204"/>
                  </a:lnTo>
                  <a:lnTo>
                    <a:pt x="6" y="203"/>
                  </a:lnTo>
                  <a:lnTo>
                    <a:pt x="15" y="202"/>
                  </a:lnTo>
                  <a:lnTo>
                    <a:pt x="24" y="200"/>
                  </a:lnTo>
                  <a:lnTo>
                    <a:pt x="35" y="197"/>
                  </a:lnTo>
                  <a:lnTo>
                    <a:pt x="47" y="192"/>
                  </a:lnTo>
                  <a:lnTo>
                    <a:pt x="59" y="185"/>
                  </a:lnTo>
                  <a:lnTo>
                    <a:pt x="72" y="177"/>
                  </a:lnTo>
                  <a:lnTo>
                    <a:pt x="72" y="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39" name="Freeform 441"/>
            <p:cNvSpPr>
              <a:spLocks/>
            </p:cNvSpPr>
            <p:nvPr/>
          </p:nvSpPr>
          <p:spPr bwMode="auto">
            <a:xfrm>
              <a:off x="4025" y="3357"/>
              <a:ext cx="12" cy="11"/>
            </a:xfrm>
            <a:custGeom>
              <a:avLst/>
              <a:gdLst>
                <a:gd name="T0" fmla="*/ 0 w 104"/>
                <a:gd name="T1" fmla="*/ 0 h 104"/>
                <a:gd name="T2" fmla="*/ 0 w 104"/>
                <a:gd name="T3" fmla="*/ 0 h 104"/>
                <a:gd name="T4" fmla="*/ 0 w 104"/>
                <a:gd name="T5" fmla="*/ 0 h 104"/>
                <a:gd name="T6" fmla="*/ 0 w 104"/>
                <a:gd name="T7" fmla="*/ 0 h 104"/>
                <a:gd name="T8" fmla="*/ 0 w 104"/>
                <a:gd name="T9" fmla="*/ 0 h 104"/>
                <a:gd name="T10" fmla="*/ 0 w 104"/>
                <a:gd name="T11" fmla="*/ 0 h 104"/>
                <a:gd name="T12" fmla="*/ 0 w 104"/>
                <a:gd name="T13" fmla="*/ 0 h 104"/>
                <a:gd name="T14" fmla="*/ 0 w 104"/>
                <a:gd name="T15" fmla="*/ 0 h 104"/>
                <a:gd name="T16" fmla="*/ 0 w 104"/>
                <a:gd name="T17" fmla="*/ 0 h 104"/>
                <a:gd name="T18" fmla="*/ 0 w 104"/>
                <a:gd name="T19" fmla="*/ 0 h 104"/>
                <a:gd name="T20" fmla="*/ 0 w 104"/>
                <a:gd name="T21" fmla="*/ 0 h 104"/>
                <a:gd name="T22" fmla="*/ 0 w 104"/>
                <a:gd name="T23" fmla="*/ 0 h 104"/>
                <a:gd name="T24" fmla="*/ 0 w 104"/>
                <a:gd name="T25" fmla="*/ 0 h 104"/>
                <a:gd name="T26" fmla="*/ 0 w 104"/>
                <a:gd name="T27" fmla="*/ 0 h 104"/>
                <a:gd name="T28" fmla="*/ 0 w 104"/>
                <a:gd name="T29" fmla="*/ 0 h 104"/>
                <a:gd name="T30" fmla="*/ 0 w 104"/>
                <a:gd name="T31" fmla="*/ 0 h 104"/>
                <a:gd name="T32" fmla="*/ 0 w 104"/>
                <a:gd name="T33" fmla="*/ 0 h 104"/>
                <a:gd name="T34" fmla="*/ 0 w 104"/>
                <a:gd name="T35" fmla="*/ 0 h 104"/>
                <a:gd name="T36" fmla="*/ 0 w 104"/>
                <a:gd name="T37" fmla="*/ 0 h 104"/>
                <a:gd name="T38" fmla="*/ 0 w 104"/>
                <a:gd name="T39" fmla="*/ 0 h 104"/>
                <a:gd name="T40" fmla="*/ 0 w 104"/>
                <a:gd name="T41" fmla="*/ 0 h 104"/>
                <a:gd name="T42" fmla="*/ 0 w 104"/>
                <a:gd name="T43" fmla="*/ 0 h 104"/>
                <a:gd name="T44" fmla="*/ 0 w 104"/>
                <a:gd name="T45" fmla="*/ 0 h 104"/>
                <a:gd name="T46" fmla="*/ 0 w 104"/>
                <a:gd name="T47" fmla="*/ 0 h 104"/>
                <a:gd name="T48" fmla="*/ 0 w 104"/>
                <a:gd name="T49" fmla="*/ 0 h 104"/>
                <a:gd name="T50" fmla="*/ 0 w 104"/>
                <a:gd name="T51" fmla="*/ 0 h 104"/>
                <a:gd name="T52" fmla="*/ 0 w 104"/>
                <a:gd name="T53" fmla="*/ 0 h 104"/>
                <a:gd name="T54" fmla="*/ 0 w 104"/>
                <a:gd name="T55" fmla="*/ 0 h 104"/>
                <a:gd name="T56" fmla="*/ 0 w 104"/>
                <a:gd name="T57" fmla="*/ 0 h 104"/>
                <a:gd name="T58" fmla="*/ 0 w 104"/>
                <a:gd name="T59" fmla="*/ 0 h 104"/>
                <a:gd name="T60" fmla="*/ 0 w 104"/>
                <a:gd name="T61" fmla="*/ 0 h 104"/>
                <a:gd name="T62" fmla="*/ 0 w 104"/>
                <a:gd name="T63" fmla="*/ 0 h 104"/>
                <a:gd name="T64" fmla="*/ 0 w 104"/>
                <a:gd name="T65" fmla="*/ 0 h 1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4"/>
                <a:gd name="T100" fmla="*/ 0 h 104"/>
                <a:gd name="T101" fmla="*/ 104 w 104"/>
                <a:gd name="T102" fmla="*/ 104 h 1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4" h="104">
                  <a:moveTo>
                    <a:pt x="52" y="104"/>
                  </a:moveTo>
                  <a:lnTo>
                    <a:pt x="62" y="103"/>
                  </a:lnTo>
                  <a:lnTo>
                    <a:pt x="73" y="100"/>
                  </a:lnTo>
                  <a:lnTo>
                    <a:pt x="81" y="95"/>
                  </a:lnTo>
                  <a:lnTo>
                    <a:pt x="89" y="89"/>
                  </a:lnTo>
                  <a:lnTo>
                    <a:pt x="95" y="81"/>
                  </a:lnTo>
                  <a:lnTo>
                    <a:pt x="100" y="72"/>
                  </a:lnTo>
                  <a:lnTo>
                    <a:pt x="103" y="62"/>
                  </a:lnTo>
                  <a:lnTo>
                    <a:pt x="104" y="52"/>
                  </a:lnTo>
                  <a:lnTo>
                    <a:pt x="103" y="41"/>
                  </a:lnTo>
                  <a:lnTo>
                    <a:pt x="100" y="31"/>
                  </a:lnTo>
                  <a:lnTo>
                    <a:pt x="95" y="22"/>
                  </a:lnTo>
                  <a:lnTo>
                    <a:pt x="89" y="15"/>
                  </a:lnTo>
                  <a:lnTo>
                    <a:pt x="81" y="8"/>
                  </a:lnTo>
                  <a:lnTo>
                    <a:pt x="73" y="4"/>
                  </a:lnTo>
                  <a:lnTo>
                    <a:pt x="62" y="1"/>
                  </a:lnTo>
                  <a:lnTo>
                    <a:pt x="52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6" y="15"/>
                  </a:lnTo>
                  <a:lnTo>
                    <a:pt x="9" y="22"/>
                  </a:lnTo>
                  <a:lnTo>
                    <a:pt x="4" y="31"/>
                  </a:lnTo>
                  <a:lnTo>
                    <a:pt x="1" y="41"/>
                  </a:lnTo>
                  <a:lnTo>
                    <a:pt x="0" y="52"/>
                  </a:lnTo>
                  <a:lnTo>
                    <a:pt x="1" y="62"/>
                  </a:lnTo>
                  <a:lnTo>
                    <a:pt x="4" y="72"/>
                  </a:lnTo>
                  <a:lnTo>
                    <a:pt x="9" y="81"/>
                  </a:lnTo>
                  <a:lnTo>
                    <a:pt x="16" y="89"/>
                  </a:lnTo>
                  <a:lnTo>
                    <a:pt x="24" y="95"/>
                  </a:lnTo>
                  <a:lnTo>
                    <a:pt x="32" y="100"/>
                  </a:lnTo>
                  <a:lnTo>
                    <a:pt x="42" y="103"/>
                  </a:lnTo>
                  <a:lnTo>
                    <a:pt x="52" y="10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40" name="Freeform 442"/>
            <p:cNvSpPr>
              <a:spLocks/>
            </p:cNvSpPr>
            <p:nvPr/>
          </p:nvSpPr>
          <p:spPr bwMode="auto">
            <a:xfrm>
              <a:off x="3990" y="3357"/>
              <a:ext cx="6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5" y="52"/>
                  </a:moveTo>
                  <a:lnTo>
                    <a:pt x="35" y="50"/>
                  </a:lnTo>
                  <a:lnTo>
                    <a:pt x="44" y="44"/>
                  </a:lnTo>
                  <a:lnTo>
                    <a:pt x="50" y="36"/>
                  </a:lnTo>
                  <a:lnTo>
                    <a:pt x="52" y="25"/>
                  </a:lnTo>
                  <a:lnTo>
                    <a:pt x="50" y="15"/>
                  </a:lnTo>
                  <a:lnTo>
                    <a:pt x="44" y="7"/>
                  </a:lnTo>
                  <a:lnTo>
                    <a:pt x="35" y="2"/>
                  </a:lnTo>
                  <a:lnTo>
                    <a:pt x="25" y="0"/>
                  </a:lnTo>
                  <a:lnTo>
                    <a:pt x="15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6"/>
                  </a:lnTo>
                  <a:lnTo>
                    <a:pt x="7" y="44"/>
                  </a:lnTo>
                  <a:lnTo>
                    <a:pt x="15" y="50"/>
                  </a:lnTo>
                  <a:lnTo>
                    <a:pt x="25" y="5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41" name="Freeform 443"/>
            <p:cNvSpPr>
              <a:spLocks/>
            </p:cNvSpPr>
            <p:nvPr/>
          </p:nvSpPr>
          <p:spPr bwMode="auto">
            <a:xfrm>
              <a:off x="4000" y="3357"/>
              <a:ext cx="5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7" y="52"/>
                  </a:moveTo>
                  <a:lnTo>
                    <a:pt x="37" y="50"/>
                  </a:lnTo>
                  <a:lnTo>
                    <a:pt x="45" y="45"/>
                  </a:lnTo>
                  <a:lnTo>
                    <a:pt x="50" y="37"/>
                  </a:lnTo>
                  <a:lnTo>
                    <a:pt x="52" y="26"/>
                  </a:lnTo>
                  <a:lnTo>
                    <a:pt x="50" y="16"/>
                  </a:lnTo>
                  <a:lnTo>
                    <a:pt x="45" y="8"/>
                  </a:lnTo>
                  <a:lnTo>
                    <a:pt x="37" y="2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8" y="45"/>
                  </a:lnTo>
                  <a:lnTo>
                    <a:pt x="17" y="50"/>
                  </a:lnTo>
                  <a:lnTo>
                    <a:pt x="27" y="5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42" name="Freeform 444"/>
            <p:cNvSpPr>
              <a:spLocks/>
            </p:cNvSpPr>
            <p:nvPr/>
          </p:nvSpPr>
          <p:spPr bwMode="auto">
            <a:xfrm>
              <a:off x="3961" y="3278"/>
              <a:ext cx="16" cy="79"/>
            </a:xfrm>
            <a:custGeom>
              <a:avLst/>
              <a:gdLst>
                <a:gd name="T0" fmla="*/ 0 w 148"/>
                <a:gd name="T1" fmla="*/ 0 h 712"/>
                <a:gd name="T2" fmla="*/ 0 w 148"/>
                <a:gd name="T3" fmla="*/ 0 h 712"/>
                <a:gd name="T4" fmla="*/ 0 w 148"/>
                <a:gd name="T5" fmla="*/ 0 h 712"/>
                <a:gd name="T6" fmla="*/ 0 w 148"/>
                <a:gd name="T7" fmla="*/ 0 h 712"/>
                <a:gd name="T8" fmla="*/ 0 w 148"/>
                <a:gd name="T9" fmla="*/ 0 h 712"/>
                <a:gd name="T10" fmla="*/ 0 w 148"/>
                <a:gd name="T11" fmla="*/ 0 h 712"/>
                <a:gd name="T12" fmla="*/ 0 w 148"/>
                <a:gd name="T13" fmla="*/ 0 h 712"/>
                <a:gd name="T14" fmla="*/ 0 w 148"/>
                <a:gd name="T15" fmla="*/ 0 h 712"/>
                <a:gd name="T16" fmla="*/ 0 w 148"/>
                <a:gd name="T17" fmla="*/ 0 h 712"/>
                <a:gd name="T18" fmla="*/ 0 w 148"/>
                <a:gd name="T19" fmla="*/ 0 h 712"/>
                <a:gd name="T20" fmla="*/ 0 w 148"/>
                <a:gd name="T21" fmla="*/ 0 h 712"/>
                <a:gd name="T22" fmla="*/ 0 w 148"/>
                <a:gd name="T23" fmla="*/ 0 h 712"/>
                <a:gd name="T24" fmla="*/ 0 w 148"/>
                <a:gd name="T25" fmla="*/ 0 h 712"/>
                <a:gd name="T26" fmla="*/ 0 w 148"/>
                <a:gd name="T27" fmla="*/ 0 h 712"/>
                <a:gd name="T28" fmla="*/ 0 w 148"/>
                <a:gd name="T29" fmla="*/ 0 h 712"/>
                <a:gd name="T30" fmla="*/ 0 w 148"/>
                <a:gd name="T31" fmla="*/ 0 h 712"/>
                <a:gd name="T32" fmla="*/ 0 w 148"/>
                <a:gd name="T33" fmla="*/ 0 h 712"/>
                <a:gd name="T34" fmla="*/ 0 w 148"/>
                <a:gd name="T35" fmla="*/ 0 h 712"/>
                <a:gd name="T36" fmla="*/ 0 w 148"/>
                <a:gd name="T37" fmla="*/ 0 h 712"/>
                <a:gd name="T38" fmla="*/ 0 w 148"/>
                <a:gd name="T39" fmla="*/ 0 h 712"/>
                <a:gd name="T40" fmla="*/ 0 w 148"/>
                <a:gd name="T41" fmla="*/ 0 h 712"/>
                <a:gd name="T42" fmla="*/ 0 w 148"/>
                <a:gd name="T43" fmla="*/ 0 h 712"/>
                <a:gd name="T44" fmla="*/ 0 w 148"/>
                <a:gd name="T45" fmla="*/ 0 h 712"/>
                <a:gd name="T46" fmla="*/ 0 w 148"/>
                <a:gd name="T47" fmla="*/ 0 h 712"/>
                <a:gd name="T48" fmla="*/ 0 w 148"/>
                <a:gd name="T49" fmla="*/ 0 h 712"/>
                <a:gd name="T50" fmla="*/ 0 w 148"/>
                <a:gd name="T51" fmla="*/ 0 h 71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8"/>
                <a:gd name="T79" fmla="*/ 0 h 712"/>
                <a:gd name="T80" fmla="*/ 148 w 148"/>
                <a:gd name="T81" fmla="*/ 712 h 71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8" h="712">
                  <a:moveTo>
                    <a:pt x="46" y="14"/>
                  </a:moveTo>
                  <a:lnTo>
                    <a:pt x="42" y="29"/>
                  </a:lnTo>
                  <a:lnTo>
                    <a:pt x="32" y="68"/>
                  </a:lnTo>
                  <a:lnTo>
                    <a:pt x="18" y="132"/>
                  </a:lnTo>
                  <a:lnTo>
                    <a:pt x="7" y="217"/>
                  </a:lnTo>
                  <a:lnTo>
                    <a:pt x="0" y="319"/>
                  </a:lnTo>
                  <a:lnTo>
                    <a:pt x="1" y="438"/>
                  </a:lnTo>
                  <a:lnTo>
                    <a:pt x="13" y="570"/>
                  </a:lnTo>
                  <a:lnTo>
                    <a:pt x="41" y="712"/>
                  </a:lnTo>
                  <a:lnTo>
                    <a:pt x="143" y="707"/>
                  </a:lnTo>
                  <a:lnTo>
                    <a:pt x="139" y="685"/>
                  </a:lnTo>
                  <a:lnTo>
                    <a:pt x="128" y="628"/>
                  </a:lnTo>
                  <a:lnTo>
                    <a:pt x="116" y="543"/>
                  </a:lnTo>
                  <a:lnTo>
                    <a:pt x="105" y="439"/>
                  </a:lnTo>
                  <a:lnTo>
                    <a:pt x="99" y="324"/>
                  </a:lnTo>
                  <a:lnTo>
                    <a:pt x="102" y="209"/>
                  </a:lnTo>
                  <a:lnTo>
                    <a:pt x="117" y="100"/>
                  </a:lnTo>
                  <a:lnTo>
                    <a:pt x="148" y="8"/>
                  </a:lnTo>
                  <a:lnTo>
                    <a:pt x="148" y="7"/>
                  </a:lnTo>
                  <a:lnTo>
                    <a:pt x="148" y="5"/>
                  </a:lnTo>
                  <a:lnTo>
                    <a:pt x="146" y="3"/>
                  </a:lnTo>
                  <a:lnTo>
                    <a:pt x="140" y="0"/>
                  </a:lnTo>
                  <a:lnTo>
                    <a:pt x="127" y="0"/>
                  </a:lnTo>
                  <a:lnTo>
                    <a:pt x="109" y="1"/>
                  </a:lnTo>
                  <a:lnTo>
                    <a:pt x="83" y="6"/>
                  </a:lnTo>
                  <a:lnTo>
                    <a:pt x="46" y="1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43" name="Freeform 445"/>
            <p:cNvSpPr>
              <a:spLocks/>
            </p:cNvSpPr>
            <p:nvPr/>
          </p:nvSpPr>
          <p:spPr bwMode="auto">
            <a:xfrm>
              <a:off x="4045" y="3268"/>
              <a:ext cx="23" cy="88"/>
            </a:xfrm>
            <a:custGeom>
              <a:avLst/>
              <a:gdLst>
                <a:gd name="T0" fmla="*/ 0 w 201"/>
                <a:gd name="T1" fmla="*/ 0 h 795"/>
                <a:gd name="T2" fmla="*/ 0 w 201"/>
                <a:gd name="T3" fmla="*/ 0 h 795"/>
                <a:gd name="T4" fmla="*/ 0 w 201"/>
                <a:gd name="T5" fmla="*/ 0 h 795"/>
                <a:gd name="T6" fmla="*/ 0 w 201"/>
                <a:gd name="T7" fmla="*/ 0 h 795"/>
                <a:gd name="T8" fmla="*/ 0 w 201"/>
                <a:gd name="T9" fmla="*/ 0 h 795"/>
                <a:gd name="T10" fmla="*/ 0 w 201"/>
                <a:gd name="T11" fmla="*/ 0 h 795"/>
                <a:gd name="T12" fmla="*/ 0 w 201"/>
                <a:gd name="T13" fmla="*/ 0 h 795"/>
                <a:gd name="T14" fmla="*/ 0 w 201"/>
                <a:gd name="T15" fmla="*/ 0 h 795"/>
                <a:gd name="T16" fmla="*/ 0 w 201"/>
                <a:gd name="T17" fmla="*/ 0 h 795"/>
                <a:gd name="T18" fmla="*/ 0 w 201"/>
                <a:gd name="T19" fmla="*/ 0 h 795"/>
                <a:gd name="T20" fmla="*/ 0 w 201"/>
                <a:gd name="T21" fmla="*/ 0 h 795"/>
                <a:gd name="T22" fmla="*/ 0 w 201"/>
                <a:gd name="T23" fmla="*/ 0 h 795"/>
                <a:gd name="T24" fmla="*/ 0 w 201"/>
                <a:gd name="T25" fmla="*/ 0 h 795"/>
                <a:gd name="T26" fmla="*/ 0 w 201"/>
                <a:gd name="T27" fmla="*/ 0 h 795"/>
                <a:gd name="T28" fmla="*/ 0 w 201"/>
                <a:gd name="T29" fmla="*/ 0 h 795"/>
                <a:gd name="T30" fmla="*/ 0 w 201"/>
                <a:gd name="T31" fmla="*/ 0 h 795"/>
                <a:gd name="T32" fmla="*/ 0 w 201"/>
                <a:gd name="T33" fmla="*/ 0 h 795"/>
                <a:gd name="T34" fmla="*/ 0 w 201"/>
                <a:gd name="T35" fmla="*/ 0 h 795"/>
                <a:gd name="T36" fmla="*/ 0 w 201"/>
                <a:gd name="T37" fmla="*/ 0 h 79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01"/>
                <a:gd name="T58" fmla="*/ 0 h 795"/>
                <a:gd name="T59" fmla="*/ 201 w 201"/>
                <a:gd name="T60" fmla="*/ 795 h 79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01" h="795">
                  <a:moveTo>
                    <a:pt x="201" y="5"/>
                  </a:moveTo>
                  <a:lnTo>
                    <a:pt x="196" y="10"/>
                  </a:lnTo>
                  <a:lnTo>
                    <a:pt x="183" y="31"/>
                  </a:lnTo>
                  <a:lnTo>
                    <a:pt x="165" y="73"/>
                  </a:lnTo>
                  <a:lnTo>
                    <a:pt x="148" y="140"/>
                  </a:lnTo>
                  <a:lnTo>
                    <a:pt x="134" y="240"/>
                  </a:lnTo>
                  <a:lnTo>
                    <a:pt x="127" y="379"/>
                  </a:lnTo>
                  <a:lnTo>
                    <a:pt x="131" y="561"/>
                  </a:lnTo>
                  <a:lnTo>
                    <a:pt x="150" y="795"/>
                  </a:lnTo>
                  <a:lnTo>
                    <a:pt x="37" y="795"/>
                  </a:lnTo>
                  <a:lnTo>
                    <a:pt x="33" y="771"/>
                  </a:lnTo>
                  <a:lnTo>
                    <a:pt x="24" y="707"/>
                  </a:lnTo>
                  <a:lnTo>
                    <a:pt x="13" y="611"/>
                  </a:lnTo>
                  <a:lnTo>
                    <a:pt x="3" y="493"/>
                  </a:lnTo>
                  <a:lnTo>
                    <a:pt x="0" y="363"/>
                  </a:lnTo>
                  <a:lnTo>
                    <a:pt x="7" y="231"/>
                  </a:lnTo>
                  <a:lnTo>
                    <a:pt x="28" y="107"/>
                  </a:lnTo>
                  <a:lnTo>
                    <a:pt x="66" y="0"/>
                  </a:lnTo>
                  <a:lnTo>
                    <a:pt x="201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44" name="Freeform 446"/>
            <p:cNvSpPr>
              <a:spLocks/>
            </p:cNvSpPr>
            <p:nvPr/>
          </p:nvSpPr>
          <p:spPr bwMode="auto">
            <a:xfrm>
              <a:off x="3961" y="3282"/>
              <a:ext cx="15" cy="69"/>
            </a:xfrm>
            <a:custGeom>
              <a:avLst/>
              <a:gdLst>
                <a:gd name="T0" fmla="*/ 0 w 129"/>
                <a:gd name="T1" fmla="*/ 0 h 622"/>
                <a:gd name="T2" fmla="*/ 0 w 129"/>
                <a:gd name="T3" fmla="*/ 0 h 622"/>
                <a:gd name="T4" fmla="*/ 0 w 129"/>
                <a:gd name="T5" fmla="*/ 0 h 622"/>
                <a:gd name="T6" fmla="*/ 0 w 129"/>
                <a:gd name="T7" fmla="*/ 0 h 622"/>
                <a:gd name="T8" fmla="*/ 0 w 129"/>
                <a:gd name="T9" fmla="*/ 0 h 622"/>
                <a:gd name="T10" fmla="*/ 0 w 129"/>
                <a:gd name="T11" fmla="*/ 0 h 622"/>
                <a:gd name="T12" fmla="*/ 0 w 129"/>
                <a:gd name="T13" fmla="*/ 0 h 622"/>
                <a:gd name="T14" fmla="*/ 0 w 129"/>
                <a:gd name="T15" fmla="*/ 0 h 622"/>
                <a:gd name="T16" fmla="*/ 0 w 129"/>
                <a:gd name="T17" fmla="*/ 0 h 622"/>
                <a:gd name="T18" fmla="*/ 0 w 129"/>
                <a:gd name="T19" fmla="*/ 0 h 622"/>
                <a:gd name="T20" fmla="*/ 0 w 129"/>
                <a:gd name="T21" fmla="*/ 0 h 622"/>
                <a:gd name="T22" fmla="*/ 0 w 129"/>
                <a:gd name="T23" fmla="*/ 0 h 622"/>
                <a:gd name="T24" fmla="*/ 0 w 129"/>
                <a:gd name="T25" fmla="*/ 0 h 622"/>
                <a:gd name="T26" fmla="*/ 0 w 129"/>
                <a:gd name="T27" fmla="*/ 0 h 622"/>
                <a:gd name="T28" fmla="*/ 0 w 129"/>
                <a:gd name="T29" fmla="*/ 0 h 622"/>
                <a:gd name="T30" fmla="*/ 0 w 129"/>
                <a:gd name="T31" fmla="*/ 0 h 622"/>
                <a:gd name="T32" fmla="*/ 0 w 129"/>
                <a:gd name="T33" fmla="*/ 0 h 622"/>
                <a:gd name="T34" fmla="*/ 0 w 129"/>
                <a:gd name="T35" fmla="*/ 0 h 622"/>
                <a:gd name="T36" fmla="*/ 0 w 129"/>
                <a:gd name="T37" fmla="*/ 0 h 622"/>
                <a:gd name="T38" fmla="*/ 0 w 129"/>
                <a:gd name="T39" fmla="*/ 0 h 622"/>
                <a:gd name="T40" fmla="*/ 0 w 129"/>
                <a:gd name="T41" fmla="*/ 0 h 622"/>
                <a:gd name="T42" fmla="*/ 0 w 129"/>
                <a:gd name="T43" fmla="*/ 0 h 622"/>
                <a:gd name="T44" fmla="*/ 0 w 129"/>
                <a:gd name="T45" fmla="*/ 0 h 622"/>
                <a:gd name="T46" fmla="*/ 0 w 129"/>
                <a:gd name="T47" fmla="*/ 0 h 622"/>
                <a:gd name="T48" fmla="*/ 0 w 129"/>
                <a:gd name="T49" fmla="*/ 0 h 622"/>
                <a:gd name="T50" fmla="*/ 0 w 129"/>
                <a:gd name="T51" fmla="*/ 0 h 6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9"/>
                <a:gd name="T79" fmla="*/ 0 h 622"/>
                <a:gd name="T80" fmla="*/ 129 w 129"/>
                <a:gd name="T81" fmla="*/ 622 h 62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9" h="622">
                  <a:moveTo>
                    <a:pt x="41" y="12"/>
                  </a:moveTo>
                  <a:lnTo>
                    <a:pt x="37" y="24"/>
                  </a:lnTo>
                  <a:lnTo>
                    <a:pt x="29" y="59"/>
                  </a:lnTo>
                  <a:lnTo>
                    <a:pt x="18" y="115"/>
                  </a:lnTo>
                  <a:lnTo>
                    <a:pt x="6" y="189"/>
                  </a:lnTo>
                  <a:lnTo>
                    <a:pt x="0" y="279"/>
                  </a:lnTo>
                  <a:lnTo>
                    <a:pt x="1" y="382"/>
                  </a:lnTo>
                  <a:lnTo>
                    <a:pt x="11" y="497"/>
                  </a:lnTo>
                  <a:lnTo>
                    <a:pt x="36" y="622"/>
                  </a:lnTo>
                  <a:lnTo>
                    <a:pt x="124" y="617"/>
                  </a:lnTo>
                  <a:lnTo>
                    <a:pt x="120" y="598"/>
                  </a:lnTo>
                  <a:lnTo>
                    <a:pt x="112" y="548"/>
                  </a:lnTo>
                  <a:lnTo>
                    <a:pt x="101" y="473"/>
                  </a:lnTo>
                  <a:lnTo>
                    <a:pt x="92" y="382"/>
                  </a:lnTo>
                  <a:lnTo>
                    <a:pt x="87" y="282"/>
                  </a:lnTo>
                  <a:lnTo>
                    <a:pt x="89" y="182"/>
                  </a:lnTo>
                  <a:lnTo>
                    <a:pt x="102" y="87"/>
                  </a:lnTo>
                  <a:lnTo>
                    <a:pt x="129" y="7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7" y="2"/>
                  </a:lnTo>
                  <a:lnTo>
                    <a:pt x="122" y="0"/>
                  </a:lnTo>
                  <a:lnTo>
                    <a:pt x="112" y="0"/>
                  </a:lnTo>
                  <a:lnTo>
                    <a:pt x="96" y="1"/>
                  </a:lnTo>
                  <a:lnTo>
                    <a:pt x="72" y="5"/>
                  </a:lnTo>
                  <a:lnTo>
                    <a:pt x="41" y="1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45" name="Freeform 447"/>
            <p:cNvSpPr>
              <a:spLocks/>
            </p:cNvSpPr>
            <p:nvPr/>
          </p:nvSpPr>
          <p:spPr bwMode="auto">
            <a:xfrm>
              <a:off x="3962" y="3287"/>
              <a:ext cx="12" cy="59"/>
            </a:xfrm>
            <a:custGeom>
              <a:avLst/>
              <a:gdLst>
                <a:gd name="T0" fmla="*/ 0 w 110"/>
                <a:gd name="T1" fmla="*/ 0 h 531"/>
                <a:gd name="T2" fmla="*/ 0 w 110"/>
                <a:gd name="T3" fmla="*/ 0 h 531"/>
                <a:gd name="T4" fmla="*/ 0 w 110"/>
                <a:gd name="T5" fmla="*/ 0 h 531"/>
                <a:gd name="T6" fmla="*/ 0 w 110"/>
                <a:gd name="T7" fmla="*/ 0 h 531"/>
                <a:gd name="T8" fmla="*/ 0 w 110"/>
                <a:gd name="T9" fmla="*/ 0 h 531"/>
                <a:gd name="T10" fmla="*/ 0 w 110"/>
                <a:gd name="T11" fmla="*/ 0 h 531"/>
                <a:gd name="T12" fmla="*/ 0 w 110"/>
                <a:gd name="T13" fmla="*/ 0 h 531"/>
                <a:gd name="T14" fmla="*/ 0 w 110"/>
                <a:gd name="T15" fmla="*/ 0 h 531"/>
                <a:gd name="T16" fmla="*/ 0 w 110"/>
                <a:gd name="T17" fmla="*/ 0 h 531"/>
                <a:gd name="T18" fmla="*/ 0 w 110"/>
                <a:gd name="T19" fmla="*/ 0 h 531"/>
                <a:gd name="T20" fmla="*/ 0 w 110"/>
                <a:gd name="T21" fmla="*/ 0 h 531"/>
                <a:gd name="T22" fmla="*/ 0 w 110"/>
                <a:gd name="T23" fmla="*/ 0 h 531"/>
                <a:gd name="T24" fmla="*/ 0 w 110"/>
                <a:gd name="T25" fmla="*/ 0 h 531"/>
                <a:gd name="T26" fmla="*/ 0 w 110"/>
                <a:gd name="T27" fmla="*/ 0 h 531"/>
                <a:gd name="T28" fmla="*/ 0 w 110"/>
                <a:gd name="T29" fmla="*/ 0 h 531"/>
                <a:gd name="T30" fmla="*/ 0 w 110"/>
                <a:gd name="T31" fmla="*/ 0 h 531"/>
                <a:gd name="T32" fmla="*/ 0 w 110"/>
                <a:gd name="T33" fmla="*/ 0 h 531"/>
                <a:gd name="T34" fmla="*/ 0 w 110"/>
                <a:gd name="T35" fmla="*/ 0 h 531"/>
                <a:gd name="T36" fmla="*/ 0 w 110"/>
                <a:gd name="T37" fmla="*/ 0 h 531"/>
                <a:gd name="T38" fmla="*/ 0 w 110"/>
                <a:gd name="T39" fmla="*/ 0 h 531"/>
                <a:gd name="T40" fmla="*/ 0 w 110"/>
                <a:gd name="T41" fmla="*/ 0 h 531"/>
                <a:gd name="T42" fmla="*/ 0 w 110"/>
                <a:gd name="T43" fmla="*/ 0 h 531"/>
                <a:gd name="T44" fmla="*/ 0 w 110"/>
                <a:gd name="T45" fmla="*/ 0 h 531"/>
                <a:gd name="T46" fmla="*/ 0 w 110"/>
                <a:gd name="T47" fmla="*/ 0 h 531"/>
                <a:gd name="T48" fmla="*/ 0 w 110"/>
                <a:gd name="T49" fmla="*/ 0 h 531"/>
                <a:gd name="T50" fmla="*/ 0 w 110"/>
                <a:gd name="T51" fmla="*/ 0 h 5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0"/>
                <a:gd name="T79" fmla="*/ 0 h 531"/>
                <a:gd name="T80" fmla="*/ 110 w 110"/>
                <a:gd name="T81" fmla="*/ 531 h 5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0" h="531">
                  <a:moveTo>
                    <a:pt x="35" y="10"/>
                  </a:moveTo>
                  <a:lnTo>
                    <a:pt x="32" y="20"/>
                  </a:lnTo>
                  <a:lnTo>
                    <a:pt x="24" y="50"/>
                  </a:lnTo>
                  <a:lnTo>
                    <a:pt x="15" y="98"/>
                  </a:lnTo>
                  <a:lnTo>
                    <a:pt x="5" y="160"/>
                  </a:lnTo>
                  <a:lnTo>
                    <a:pt x="0" y="237"/>
                  </a:lnTo>
                  <a:lnTo>
                    <a:pt x="1" y="326"/>
                  </a:lnTo>
                  <a:lnTo>
                    <a:pt x="10" y="424"/>
                  </a:lnTo>
                  <a:lnTo>
                    <a:pt x="31" y="531"/>
                  </a:lnTo>
                  <a:lnTo>
                    <a:pt x="106" y="525"/>
                  </a:lnTo>
                  <a:lnTo>
                    <a:pt x="103" y="510"/>
                  </a:lnTo>
                  <a:lnTo>
                    <a:pt x="96" y="467"/>
                  </a:lnTo>
                  <a:lnTo>
                    <a:pt x="87" y="404"/>
                  </a:lnTo>
                  <a:lnTo>
                    <a:pt x="79" y="326"/>
                  </a:lnTo>
                  <a:lnTo>
                    <a:pt x="74" y="241"/>
                  </a:lnTo>
                  <a:lnTo>
                    <a:pt x="76" y="155"/>
                  </a:lnTo>
                  <a:lnTo>
                    <a:pt x="87" y="74"/>
                  </a:lnTo>
                  <a:lnTo>
                    <a:pt x="110" y="6"/>
                  </a:lnTo>
                  <a:lnTo>
                    <a:pt x="110" y="5"/>
                  </a:lnTo>
                  <a:lnTo>
                    <a:pt x="110" y="4"/>
                  </a:lnTo>
                  <a:lnTo>
                    <a:pt x="108" y="2"/>
                  </a:lnTo>
                  <a:lnTo>
                    <a:pt x="104" y="0"/>
                  </a:lnTo>
                  <a:lnTo>
                    <a:pt x="95" y="0"/>
                  </a:lnTo>
                  <a:lnTo>
                    <a:pt x="82" y="1"/>
                  </a:lnTo>
                  <a:lnTo>
                    <a:pt x="62" y="4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46" name="Freeform 448"/>
            <p:cNvSpPr>
              <a:spLocks/>
            </p:cNvSpPr>
            <p:nvPr/>
          </p:nvSpPr>
          <p:spPr bwMode="auto">
            <a:xfrm>
              <a:off x="3963" y="3292"/>
              <a:ext cx="10" cy="48"/>
            </a:xfrm>
            <a:custGeom>
              <a:avLst/>
              <a:gdLst>
                <a:gd name="T0" fmla="*/ 0 w 92"/>
                <a:gd name="T1" fmla="*/ 0 h 438"/>
                <a:gd name="T2" fmla="*/ 0 w 92"/>
                <a:gd name="T3" fmla="*/ 0 h 438"/>
                <a:gd name="T4" fmla="*/ 0 w 92"/>
                <a:gd name="T5" fmla="*/ 0 h 438"/>
                <a:gd name="T6" fmla="*/ 0 w 92"/>
                <a:gd name="T7" fmla="*/ 0 h 438"/>
                <a:gd name="T8" fmla="*/ 0 w 92"/>
                <a:gd name="T9" fmla="*/ 0 h 438"/>
                <a:gd name="T10" fmla="*/ 0 w 92"/>
                <a:gd name="T11" fmla="*/ 0 h 438"/>
                <a:gd name="T12" fmla="*/ 0 w 92"/>
                <a:gd name="T13" fmla="*/ 0 h 438"/>
                <a:gd name="T14" fmla="*/ 0 w 92"/>
                <a:gd name="T15" fmla="*/ 0 h 438"/>
                <a:gd name="T16" fmla="*/ 0 w 92"/>
                <a:gd name="T17" fmla="*/ 0 h 438"/>
                <a:gd name="T18" fmla="*/ 0 w 92"/>
                <a:gd name="T19" fmla="*/ 0 h 438"/>
                <a:gd name="T20" fmla="*/ 0 w 92"/>
                <a:gd name="T21" fmla="*/ 0 h 438"/>
                <a:gd name="T22" fmla="*/ 0 w 92"/>
                <a:gd name="T23" fmla="*/ 0 h 438"/>
                <a:gd name="T24" fmla="*/ 0 w 92"/>
                <a:gd name="T25" fmla="*/ 0 h 438"/>
                <a:gd name="T26" fmla="*/ 0 w 92"/>
                <a:gd name="T27" fmla="*/ 0 h 438"/>
                <a:gd name="T28" fmla="*/ 0 w 92"/>
                <a:gd name="T29" fmla="*/ 0 h 438"/>
                <a:gd name="T30" fmla="*/ 0 w 92"/>
                <a:gd name="T31" fmla="*/ 0 h 438"/>
                <a:gd name="T32" fmla="*/ 0 w 92"/>
                <a:gd name="T33" fmla="*/ 0 h 438"/>
                <a:gd name="T34" fmla="*/ 0 w 92"/>
                <a:gd name="T35" fmla="*/ 0 h 438"/>
                <a:gd name="T36" fmla="*/ 0 w 92"/>
                <a:gd name="T37" fmla="*/ 0 h 438"/>
                <a:gd name="T38" fmla="*/ 0 w 92"/>
                <a:gd name="T39" fmla="*/ 0 h 438"/>
                <a:gd name="T40" fmla="*/ 0 w 92"/>
                <a:gd name="T41" fmla="*/ 0 h 438"/>
                <a:gd name="T42" fmla="*/ 0 w 92"/>
                <a:gd name="T43" fmla="*/ 0 h 438"/>
                <a:gd name="T44" fmla="*/ 0 w 92"/>
                <a:gd name="T45" fmla="*/ 0 h 438"/>
                <a:gd name="T46" fmla="*/ 0 w 92"/>
                <a:gd name="T47" fmla="*/ 0 h 438"/>
                <a:gd name="T48" fmla="*/ 0 w 92"/>
                <a:gd name="T49" fmla="*/ 0 h 438"/>
                <a:gd name="T50" fmla="*/ 0 w 92"/>
                <a:gd name="T51" fmla="*/ 0 h 4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2"/>
                <a:gd name="T79" fmla="*/ 0 h 438"/>
                <a:gd name="T80" fmla="*/ 92 w 92"/>
                <a:gd name="T81" fmla="*/ 438 h 4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2" h="438">
                  <a:moveTo>
                    <a:pt x="29" y="8"/>
                  </a:moveTo>
                  <a:lnTo>
                    <a:pt x="26" y="16"/>
                  </a:lnTo>
                  <a:lnTo>
                    <a:pt x="20" y="42"/>
                  </a:lnTo>
                  <a:lnTo>
                    <a:pt x="12" y="81"/>
                  </a:lnTo>
                  <a:lnTo>
                    <a:pt x="4" y="133"/>
                  </a:lnTo>
                  <a:lnTo>
                    <a:pt x="0" y="196"/>
                  </a:lnTo>
                  <a:lnTo>
                    <a:pt x="0" y="270"/>
                  </a:lnTo>
                  <a:lnTo>
                    <a:pt x="9" y="351"/>
                  </a:lnTo>
                  <a:lnTo>
                    <a:pt x="25" y="438"/>
                  </a:lnTo>
                  <a:lnTo>
                    <a:pt x="88" y="435"/>
                  </a:lnTo>
                  <a:lnTo>
                    <a:pt x="85" y="422"/>
                  </a:lnTo>
                  <a:lnTo>
                    <a:pt x="79" y="386"/>
                  </a:lnTo>
                  <a:lnTo>
                    <a:pt x="72" y="334"/>
                  </a:lnTo>
                  <a:lnTo>
                    <a:pt x="65" y="270"/>
                  </a:lnTo>
                  <a:lnTo>
                    <a:pt x="61" y="199"/>
                  </a:lnTo>
                  <a:lnTo>
                    <a:pt x="63" y="129"/>
                  </a:lnTo>
                  <a:lnTo>
                    <a:pt x="73" y="61"/>
                  </a:lnTo>
                  <a:lnTo>
                    <a:pt x="92" y="5"/>
                  </a:lnTo>
                  <a:lnTo>
                    <a:pt x="92" y="4"/>
                  </a:lnTo>
                  <a:lnTo>
                    <a:pt x="92" y="3"/>
                  </a:lnTo>
                  <a:lnTo>
                    <a:pt x="90" y="1"/>
                  </a:lnTo>
                  <a:lnTo>
                    <a:pt x="87" y="0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51" y="3"/>
                  </a:lnTo>
                  <a:lnTo>
                    <a:pt x="29" y="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47" name="Freeform 449"/>
            <p:cNvSpPr>
              <a:spLocks/>
            </p:cNvSpPr>
            <p:nvPr/>
          </p:nvSpPr>
          <p:spPr bwMode="auto">
            <a:xfrm>
              <a:off x="3963" y="3296"/>
              <a:ext cx="8" cy="39"/>
            </a:xfrm>
            <a:custGeom>
              <a:avLst/>
              <a:gdLst>
                <a:gd name="T0" fmla="*/ 0 w 73"/>
                <a:gd name="T1" fmla="*/ 0 h 347"/>
                <a:gd name="T2" fmla="*/ 0 w 73"/>
                <a:gd name="T3" fmla="*/ 0 h 347"/>
                <a:gd name="T4" fmla="*/ 0 w 73"/>
                <a:gd name="T5" fmla="*/ 0 h 347"/>
                <a:gd name="T6" fmla="*/ 0 w 73"/>
                <a:gd name="T7" fmla="*/ 0 h 347"/>
                <a:gd name="T8" fmla="*/ 0 w 73"/>
                <a:gd name="T9" fmla="*/ 0 h 347"/>
                <a:gd name="T10" fmla="*/ 0 w 73"/>
                <a:gd name="T11" fmla="*/ 0 h 347"/>
                <a:gd name="T12" fmla="*/ 0 w 73"/>
                <a:gd name="T13" fmla="*/ 0 h 347"/>
                <a:gd name="T14" fmla="*/ 0 w 73"/>
                <a:gd name="T15" fmla="*/ 0 h 347"/>
                <a:gd name="T16" fmla="*/ 0 w 73"/>
                <a:gd name="T17" fmla="*/ 0 h 347"/>
                <a:gd name="T18" fmla="*/ 0 w 73"/>
                <a:gd name="T19" fmla="*/ 0 h 347"/>
                <a:gd name="T20" fmla="*/ 0 w 73"/>
                <a:gd name="T21" fmla="*/ 0 h 347"/>
                <a:gd name="T22" fmla="*/ 0 w 73"/>
                <a:gd name="T23" fmla="*/ 0 h 347"/>
                <a:gd name="T24" fmla="*/ 0 w 73"/>
                <a:gd name="T25" fmla="*/ 0 h 347"/>
                <a:gd name="T26" fmla="*/ 0 w 73"/>
                <a:gd name="T27" fmla="*/ 0 h 347"/>
                <a:gd name="T28" fmla="*/ 0 w 73"/>
                <a:gd name="T29" fmla="*/ 0 h 347"/>
                <a:gd name="T30" fmla="*/ 0 w 73"/>
                <a:gd name="T31" fmla="*/ 0 h 347"/>
                <a:gd name="T32" fmla="*/ 0 w 73"/>
                <a:gd name="T33" fmla="*/ 0 h 347"/>
                <a:gd name="T34" fmla="*/ 0 w 73"/>
                <a:gd name="T35" fmla="*/ 0 h 347"/>
                <a:gd name="T36" fmla="*/ 0 w 73"/>
                <a:gd name="T37" fmla="*/ 0 h 347"/>
                <a:gd name="T38" fmla="*/ 0 w 73"/>
                <a:gd name="T39" fmla="*/ 0 h 347"/>
                <a:gd name="T40" fmla="*/ 0 w 73"/>
                <a:gd name="T41" fmla="*/ 0 h 347"/>
                <a:gd name="T42" fmla="*/ 0 w 73"/>
                <a:gd name="T43" fmla="*/ 0 h 347"/>
                <a:gd name="T44" fmla="*/ 0 w 73"/>
                <a:gd name="T45" fmla="*/ 0 h 347"/>
                <a:gd name="T46" fmla="*/ 0 w 73"/>
                <a:gd name="T47" fmla="*/ 0 h 347"/>
                <a:gd name="T48" fmla="*/ 0 w 73"/>
                <a:gd name="T49" fmla="*/ 0 h 347"/>
                <a:gd name="T50" fmla="*/ 0 w 73"/>
                <a:gd name="T51" fmla="*/ 0 h 34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3"/>
                <a:gd name="T79" fmla="*/ 0 h 347"/>
                <a:gd name="T80" fmla="*/ 73 w 73"/>
                <a:gd name="T81" fmla="*/ 347 h 34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3" h="347">
                  <a:moveTo>
                    <a:pt x="23" y="7"/>
                  </a:moveTo>
                  <a:lnTo>
                    <a:pt x="21" y="14"/>
                  </a:lnTo>
                  <a:lnTo>
                    <a:pt x="16" y="33"/>
                  </a:lnTo>
                  <a:lnTo>
                    <a:pt x="10" y="64"/>
                  </a:lnTo>
                  <a:lnTo>
                    <a:pt x="4" y="105"/>
                  </a:lnTo>
                  <a:lnTo>
                    <a:pt x="0" y="155"/>
                  </a:lnTo>
                  <a:lnTo>
                    <a:pt x="0" y="213"/>
                  </a:lnTo>
                  <a:lnTo>
                    <a:pt x="7" y="278"/>
                  </a:lnTo>
                  <a:lnTo>
                    <a:pt x="20" y="347"/>
                  </a:lnTo>
                  <a:lnTo>
                    <a:pt x="70" y="344"/>
                  </a:lnTo>
                  <a:lnTo>
                    <a:pt x="68" y="334"/>
                  </a:lnTo>
                  <a:lnTo>
                    <a:pt x="63" y="305"/>
                  </a:lnTo>
                  <a:lnTo>
                    <a:pt x="56" y="265"/>
                  </a:lnTo>
                  <a:lnTo>
                    <a:pt x="51" y="213"/>
                  </a:lnTo>
                  <a:lnTo>
                    <a:pt x="48" y="158"/>
                  </a:lnTo>
                  <a:lnTo>
                    <a:pt x="50" y="101"/>
                  </a:lnTo>
                  <a:lnTo>
                    <a:pt x="57" y="49"/>
                  </a:lnTo>
                  <a:lnTo>
                    <a:pt x="73" y="4"/>
                  </a:lnTo>
                  <a:lnTo>
                    <a:pt x="73" y="2"/>
                  </a:lnTo>
                  <a:lnTo>
                    <a:pt x="72" y="1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53" y="1"/>
                  </a:lnTo>
                  <a:lnTo>
                    <a:pt x="41" y="3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48" name="Freeform 450"/>
            <p:cNvSpPr>
              <a:spLocks/>
            </p:cNvSpPr>
            <p:nvPr/>
          </p:nvSpPr>
          <p:spPr bwMode="auto">
            <a:xfrm>
              <a:off x="3964" y="3301"/>
              <a:ext cx="6" cy="28"/>
            </a:xfrm>
            <a:custGeom>
              <a:avLst/>
              <a:gdLst>
                <a:gd name="T0" fmla="*/ 0 w 52"/>
                <a:gd name="T1" fmla="*/ 0 h 256"/>
                <a:gd name="T2" fmla="*/ 0 w 52"/>
                <a:gd name="T3" fmla="*/ 0 h 256"/>
                <a:gd name="T4" fmla="*/ 0 w 52"/>
                <a:gd name="T5" fmla="*/ 0 h 256"/>
                <a:gd name="T6" fmla="*/ 0 w 52"/>
                <a:gd name="T7" fmla="*/ 0 h 256"/>
                <a:gd name="T8" fmla="*/ 0 w 52"/>
                <a:gd name="T9" fmla="*/ 0 h 256"/>
                <a:gd name="T10" fmla="*/ 0 w 52"/>
                <a:gd name="T11" fmla="*/ 0 h 256"/>
                <a:gd name="T12" fmla="*/ 0 w 52"/>
                <a:gd name="T13" fmla="*/ 0 h 256"/>
                <a:gd name="T14" fmla="*/ 0 w 52"/>
                <a:gd name="T15" fmla="*/ 0 h 256"/>
                <a:gd name="T16" fmla="*/ 0 w 52"/>
                <a:gd name="T17" fmla="*/ 0 h 256"/>
                <a:gd name="T18" fmla="*/ 0 w 52"/>
                <a:gd name="T19" fmla="*/ 0 h 256"/>
                <a:gd name="T20" fmla="*/ 0 w 52"/>
                <a:gd name="T21" fmla="*/ 0 h 256"/>
                <a:gd name="T22" fmla="*/ 0 w 52"/>
                <a:gd name="T23" fmla="*/ 0 h 256"/>
                <a:gd name="T24" fmla="*/ 0 w 52"/>
                <a:gd name="T25" fmla="*/ 0 h 256"/>
                <a:gd name="T26" fmla="*/ 0 w 52"/>
                <a:gd name="T27" fmla="*/ 0 h 256"/>
                <a:gd name="T28" fmla="*/ 0 w 52"/>
                <a:gd name="T29" fmla="*/ 0 h 256"/>
                <a:gd name="T30" fmla="*/ 0 w 52"/>
                <a:gd name="T31" fmla="*/ 0 h 256"/>
                <a:gd name="T32" fmla="*/ 0 w 52"/>
                <a:gd name="T33" fmla="*/ 0 h 256"/>
                <a:gd name="T34" fmla="*/ 0 w 52"/>
                <a:gd name="T35" fmla="*/ 0 h 256"/>
                <a:gd name="T36" fmla="*/ 0 w 52"/>
                <a:gd name="T37" fmla="*/ 0 h 256"/>
                <a:gd name="T38" fmla="*/ 0 w 52"/>
                <a:gd name="T39" fmla="*/ 0 h 256"/>
                <a:gd name="T40" fmla="*/ 0 w 52"/>
                <a:gd name="T41" fmla="*/ 0 h 256"/>
                <a:gd name="T42" fmla="*/ 0 w 52"/>
                <a:gd name="T43" fmla="*/ 0 h 256"/>
                <a:gd name="T44" fmla="*/ 0 w 52"/>
                <a:gd name="T45" fmla="*/ 0 h 256"/>
                <a:gd name="T46" fmla="*/ 0 w 52"/>
                <a:gd name="T47" fmla="*/ 0 h 256"/>
                <a:gd name="T48" fmla="*/ 0 w 52"/>
                <a:gd name="T49" fmla="*/ 0 h 256"/>
                <a:gd name="T50" fmla="*/ 0 w 52"/>
                <a:gd name="T51" fmla="*/ 0 h 2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2"/>
                <a:gd name="T79" fmla="*/ 0 h 256"/>
                <a:gd name="T80" fmla="*/ 52 w 52"/>
                <a:gd name="T81" fmla="*/ 256 h 2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2" h="256">
                  <a:moveTo>
                    <a:pt x="16" y="5"/>
                  </a:moveTo>
                  <a:lnTo>
                    <a:pt x="15" y="10"/>
                  </a:lnTo>
                  <a:lnTo>
                    <a:pt x="11" y="24"/>
                  </a:lnTo>
                  <a:lnTo>
                    <a:pt x="6" y="47"/>
                  </a:lnTo>
                  <a:lnTo>
                    <a:pt x="2" y="77"/>
                  </a:lnTo>
                  <a:lnTo>
                    <a:pt x="0" y="115"/>
                  </a:lnTo>
                  <a:lnTo>
                    <a:pt x="0" y="157"/>
                  </a:lnTo>
                  <a:lnTo>
                    <a:pt x="4" y="205"/>
                  </a:lnTo>
                  <a:lnTo>
                    <a:pt x="14" y="256"/>
                  </a:lnTo>
                  <a:lnTo>
                    <a:pt x="50" y="254"/>
                  </a:lnTo>
                  <a:lnTo>
                    <a:pt x="49" y="247"/>
                  </a:lnTo>
                  <a:lnTo>
                    <a:pt x="45" y="226"/>
                  </a:lnTo>
                  <a:lnTo>
                    <a:pt x="41" y="195"/>
                  </a:lnTo>
                  <a:lnTo>
                    <a:pt x="37" y="157"/>
                  </a:lnTo>
                  <a:lnTo>
                    <a:pt x="35" y="116"/>
                  </a:lnTo>
                  <a:lnTo>
                    <a:pt x="36" y="74"/>
                  </a:lnTo>
                  <a:lnTo>
                    <a:pt x="41" y="3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39" y="0"/>
                  </a:lnTo>
                  <a:lnTo>
                    <a:pt x="29" y="2"/>
                  </a:lnTo>
                  <a:lnTo>
                    <a:pt x="16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49" name="Freeform 451"/>
            <p:cNvSpPr>
              <a:spLocks/>
            </p:cNvSpPr>
            <p:nvPr/>
          </p:nvSpPr>
          <p:spPr bwMode="auto">
            <a:xfrm>
              <a:off x="4046" y="3273"/>
              <a:ext cx="20" cy="77"/>
            </a:xfrm>
            <a:custGeom>
              <a:avLst/>
              <a:gdLst>
                <a:gd name="T0" fmla="*/ 0 w 176"/>
                <a:gd name="T1" fmla="*/ 0 h 693"/>
                <a:gd name="T2" fmla="*/ 0 w 176"/>
                <a:gd name="T3" fmla="*/ 0 h 693"/>
                <a:gd name="T4" fmla="*/ 0 w 176"/>
                <a:gd name="T5" fmla="*/ 0 h 693"/>
                <a:gd name="T6" fmla="*/ 0 w 176"/>
                <a:gd name="T7" fmla="*/ 0 h 693"/>
                <a:gd name="T8" fmla="*/ 0 w 176"/>
                <a:gd name="T9" fmla="*/ 0 h 693"/>
                <a:gd name="T10" fmla="*/ 0 w 176"/>
                <a:gd name="T11" fmla="*/ 0 h 693"/>
                <a:gd name="T12" fmla="*/ 0 w 176"/>
                <a:gd name="T13" fmla="*/ 0 h 693"/>
                <a:gd name="T14" fmla="*/ 0 w 176"/>
                <a:gd name="T15" fmla="*/ 0 h 693"/>
                <a:gd name="T16" fmla="*/ 0 w 176"/>
                <a:gd name="T17" fmla="*/ 0 h 693"/>
                <a:gd name="T18" fmla="*/ 0 w 176"/>
                <a:gd name="T19" fmla="*/ 0 h 693"/>
                <a:gd name="T20" fmla="*/ 0 w 176"/>
                <a:gd name="T21" fmla="*/ 0 h 693"/>
                <a:gd name="T22" fmla="*/ 0 w 176"/>
                <a:gd name="T23" fmla="*/ 0 h 693"/>
                <a:gd name="T24" fmla="*/ 0 w 176"/>
                <a:gd name="T25" fmla="*/ 0 h 693"/>
                <a:gd name="T26" fmla="*/ 0 w 176"/>
                <a:gd name="T27" fmla="*/ 0 h 693"/>
                <a:gd name="T28" fmla="*/ 0 w 176"/>
                <a:gd name="T29" fmla="*/ 0 h 693"/>
                <a:gd name="T30" fmla="*/ 0 w 176"/>
                <a:gd name="T31" fmla="*/ 0 h 693"/>
                <a:gd name="T32" fmla="*/ 0 w 176"/>
                <a:gd name="T33" fmla="*/ 0 h 693"/>
                <a:gd name="T34" fmla="*/ 0 w 176"/>
                <a:gd name="T35" fmla="*/ 0 h 693"/>
                <a:gd name="T36" fmla="*/ 0 w 176"/>
                <a:gd name="T37" fmla="*/ 0 h 6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6"/>
                <a:gd name="T58" fmla="*/ 0 h 693"/>
                <a:gd name="T59" fmla="*/ 176 w 176"/>
                <a:gd name="T60" fmla="*/ 693 h 6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6" h="693">
                  <a:moveTo>
                    <a:pt x="176" y="5"/>
                  </a:moveTo>
                  <a:lnTo>
                    <a:pt x="172" y="10"/>
                  </a:lnTo>
                  <a:lnTo>
                    <a:pt x="159" y="28"/>
                  </a:lnTo>
                  <a:lnTo>
                    <a:pt x="144" y="63"/>
                  </a:lnTo>
                  <a:lnTo>
                    <a:pt x="129" y="123"/>
                  </a:lnTo>
                  <a:lnTo>
                    <a:pt x="117" y="210"/>
                  </a:lnTo>
                  <a:lnTo>
                    <a:pt x="110" y="331"/>
                  </a:lnTo>
                  <a:lnTo>
                    <a:pt x="115" y="490"/>
                  </a:lnTo>
                  <a:lnTo>
                    <a:pt x="131" y="693"/>
                  </a:lnTo>
                  <a:lnTo>
                    <a:pt x="32" y="693"/>
                  </a:lnTo>
                  <a:lnTo>
                    <a:pt x="29" y="673"/>
                  </a:lnTo>
                  <a:lnTo>
                    <a:pt x="20" y="617"/>
                  </a:lnTo>
                  <a:lnTo>
                    <a:pt x="11" y="533"/>
                  </a:lnTo>
                  <a:lnTo>
                    <a:pt x="3" y="430"/>
                  </a:lnTo>
                  <a:lnTo>
                    <a:pt x="0" y="317"/>
                  </a:lnTo>
                  <a:lnTo>
                    <a:pt x="6" y="202"/>
                  </a:lnTo>
                  <a:lnTo>
                    <a:pt x="23" y="93"/>
                  </a:lnTo>
                  <a:lnTo>
                    <a:pt x="57" y="0"/>
                  </a:lnTo>
                  <a:lnTo>
                    <a:pt x="176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50" name="Freeform 452"/>
            <p:cNvSpPr>
              <a:spLocks/>
            </p:cNvSpPr>
            <p:nvPr/>
          </p:nvSpPr>
          <p:spPr bwMode="auto">
            <a:xfrm>
              <a:off x="4047" y="3279"/>
              <a:ext cx="16" cy="65"/>
            </a:xfrm>
            <a:custGeom>
              <a:avLst/>
              <a:gdLst>
                <a:gd name="T0" fmla="*/ 0 w 149"/>
                <a:gd name="T1" fmla="*/ 0 h 592"/>
                <a:gd name="T2" fmla="*/ 0 w 149"/>
                <a:gd name="T3" fmla="*/ 0 h 592"/>
                <a:gd name="T4" fmla="*/ 0 w 149"/>
                <a:gd name="T5" fmla="*/ 0 h 592"/>
                <a:gd name="T6" fmla="*/ 0 w 149"/>
                <a:gd name="T7" fmla="*/ 0 h 592"/>
                <a:gd name="T8" fmla="*/ 0 w 149"/>
                <a:gd name="T9" fmla="*/ 0 h 592"/>
                <a:gd name="T10" fmla="*/ 0 w 149"/>
                <a:gd name="T11" fmla="*/ 0 h 592"/>
                <a:gd name="T12" fmla="*/ 0 w 149"/>
                <a:gd name="T13" fmla="*/ 0 h 592"/>
                <a:gd name="T14" fmla="*/ 0 w 149"/>
                <a:gd name="T15" fmla="*/ 0 h 592"/>
                <a:gd name="T16" fmla="*/ 0 w 149"/>
                <a:gd name="T17" fmla="*/ 0 h 592"/>
                <a:gd name="T18" fmla="*/ 0 w 149"/>
                <a:gd name="T19" fmla="*/ 0 h 592"/>
                <a:gd name="T20" fmla="*/ 0 w 149"/>
                <a:gd name="T21" fmla="*/ 0 h 592"/>
                <a:gd name="T22" fmla="*/ 0 w 149"/>
                <a:gd name="T23" fmla="*/ 0 h 592"/>
                <a:gd name="T24" fmla="*/ 0 w 149"/>
                <a:gd name="T25" fmla="*/ 0 h 592"/>
                <a:gd name="T26" fmla="*/ 0 w 149"/>
                <a:gd name="T27" fmla="*/ 0 h 592"/>
                <a:gd name="T28" fmla="*/ 0 w 149"/>
                <a:gd name="T29" fmla="*/ 0 h 592"/>
                <a:gd name="T30" fmla="*/ 0 w 149"/>
                <a:gd name="T31" fmla="*/ 0 h 592"/>
                <a:gd name="T32" fmla="*/ 0 w 149"/>
                <a:gd name="T33" fmla="*/ 0 h 592"/>
                <a:gd name="T34" fmla="*/ 0 w 149"/>
                <a:gd name="T35" fmla="*/ 0 h 592"/>
                <a:gd name="T36" fmla="*/ 0 w 149"/>
                <a:gd name="T37" fmla="*/ 0 h 5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9"/>
                <a:gd name="T58" fmla="*/ 0 h 592"/>
                <a:gd name="T59" fmla="*/ 149 w 149"/>
                <a:gd name="T60" fmla="*/ 592 h 59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9" h="592">
                  <a:moveTo>
                    <a:pt x="149" y="4"/>
                  </a:moveTo>
                  <a:lnTo>
                    <a:pt x="145" y="8"/>
                  </a:lnTo>
                  <a:lnTo>
                    <a:pt x="136" y="24"/>
                  </a:lnTo>
                  <a:lnTo>
                    <a:pt x="123" y="54"/>
                  </a:lnTo>
                  <a:lnTo>
                    <a:pt x="110" y="104"/>
                  </a:lnTo>
                  <a:lnTo>
                    <a:pt x="99" y="179"/>
                  </a:lnTo>
                  <a:lnTo>
                    <a:pt x="94" y="282"/>
                  </a:lnTo>
                  <a:lnTo>
                    <a:pt x="97" y="418"/>
                  </a:lnTo>
                  <a:lnTo>
                    <a:pt x="112" y="592"/>
                  </a:lnTo>
                  <a:lnTo>
                    <a:pt x="27" y="592"/>
                  </a:lnTo>
                  <a:lnTo>
                    <a:pt x="24" y="575"/>
                  </a:lnTo>
                  <a:lnTo>
                    <a:pt x="17" y="527"/>
                  </a:lnTo>
                  <a:lnTo>
                    <a:pt x="9" y="455"/>
                  </a:lnTo>
                  <a:lnTo>
                    <a:pt x="2" y="367"/>
                  </a:lnTo>
                  <a:lnTo>
                    <a:pt x="0" y="271"/>
                  </a:lnTo>
                  <a:lnTo>
                    <a:pt x="5" y="173"/>
                  </a:lnTo>
                  <a:lnTo>
                    <a:pt x="20" y="80"/>
                  </a:lnTo>
                  <a:lnTo>
                    <a:pt x="48" y="0"/>
                  </a:lnTo>
                  <a:lnTo>
                    <a:pt x="149" y="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51" name="Freeform 453"/>
            <p:cNvSpPr>
              <a:spLocks/>
            </p:cNvSpPr>
            <p:nvPr/>
          </p:nvSpPr>
          <p:spPr bwMode="auto">
            <a:xfrm>
              <a:off x="4048" y="3284"/>
              <a:ext cx="13" cy="54"/>
            </a:xfrm>
            <a:custGeom>
              <a:avLst/>
              <a:gdLst>
                <a:gd name="T0" fmla="*/ 0 w 124"/>
                <a:gd name="T1" fmla="*/ 0 h 490"/>
                <a:gd name="T2" fmla="*/ 0 w 124"/>
                <a:gd name="T3" fmla="*/ 0 h 490"/>
                <a:gd name="T4" fmla="*/ 0 w 124"/>
                <a:gd name="T5" fmla="*/ 0 h 490"/>
                <a:gd name="T6" fmla="*/ 0 w 124"/>
                <a:gd name="T7" fmla="*/ 0 h 490"/>
                <a:gd name="T8" fmla="*/ 0 w 124"/>
                <a:gd name="T9" fmla="*/ 0 h 490"/>
                <a:gd name="T10" fmla="*/ 0 w 124"/>
                <a:gd name="T11" fmla="*/ 0 h 490"/>
                <a:gd name="T12" fmla="*/ 0 w 124"/>
                <a:gd name="T13" fmla="*/ 0 h 490"/>
                <a:gd name="T14" fmla="*/ 0 w 124"/>
                <a:gd name="T15" fmla="*/ 0 h 490"/>
                <a:gd name="T16" fmla="*/ 0 w 124"/>
                <a:gd name="T17" fmla="*/ 0 h 490"/>
                <a:gd name="T18" fmla="*/ 0 w 124"/>
                <a:gd name="T19" fmla="*/ 0 h 490"/>
                <a:gd name="T20" fmla="*/ 0 w 124"/>
                <a:gd name="T21" fmla="*/ 0 h 490"/>
                <a:gd name="T22" fmla="*/ 0 w 124"/>
                <a:gd name="T23" fmla="*/ 0 h 490"/>
                <a:gd name="T24" fmla="*/ 0 w 124"/>
                <a:gd name="T25" fmla="*/ 0 h 490"/>
                <a:gd name="T26" fmla="*/ 0 w 124"/>
                <a:gd name="T27" fmla="*/ 0 h 490"/>
                <a:gd name="T28" fmla="*/ 0 w 124"/>
                <a:gd name="T29" fmla="*/ 0 h 490"/>
                <a:gd name="T30" fmla="*/ 0 w 124"/>
                <a:gd name="T31" fmla="*/ 0 h 490"/>
                <a:gd name="T32" fmla="*/ 0 w 124"/>
                <a:gd name="T33" fmla="*/ 0 h 490"/>
                <a:gd name="T34" fmla="*/ 0 w 124"/>
                <a:gd name="T35" fmla="*/ 0 h 490"/>
                <a:gd name="T36" fmla="*/ 0 w 124"/>
                <a:gd name="T37" fmla="*/ 0 h 4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4"/>
                <a:gd name="T58" fmla="*/ 0 h 490"/>
                <a:gd name="T59" fmla="*/ 124 w 124"/>
                <a:gd name="T60" fmla="*/ 490 h 49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4" h="490">
                  <a:moveTo>
                    <a:pt x="124" y="4"/>
                  </a:moveTo>
                  <a:lnTo>
                    <a:pt x="121" y="7"/>
                  </a:lnTo>
                  <a:lnTo>
                    <a:pt x="113" y="21"/>
                  </a:lnTo>
                  <a:lnTo>
                    <a:pt x="103" y="45"/>
                  </a:lnTo>
                  <a:lnTo>
                    <a:pt x="91" y="87"/>
                  </a:lnTo>
                  <a:lnTo>
                    <a:pt x="83" y="148"/>
                  </a:lnTo>
                  <a:lnTo>
                    <a:pt x="79" y="234"/>
                  </a:lnTo>
                  <a:lnTo>
                    <a:pt x="81" y="347"/>
                  </a:lnTo>
                  <a:lnTo>
                    <a:pt x="93" y="490"/>
                  </a:lnTo>
                  <a:lnTo>
                    <a:pt x="23" y="490"/>
                  </a:lnTo>
                  <a:lnTo>
                    <a:pt x="21" y="476"/>
                  </a:lnTo>
                  <a:lnTo>
                    <a:pt x="15" y="436"/>
                  </a:lnTo>
                  <a:lnTo>
                    <a:pt x="8" y="377"/>
                  </a:lnTo>
                  <a:lnTo>
                    <a:pt x="2" y="304"/>
                  </a:lnTo>
                  <a:lnTo>
                    <a:pt x="0" y="224"/>
                  </a:lnTo>
                  <a:lnTo>
                    <a:pt x="4" y="143"/>
                  </a:lnTo>
                  <a:lnTo>
                    <a:pt x="17" y="67"/>
                  </a:lnTo>
                  <a:lnTo>
                    <a:pt x="40" y="0"/>
                  </a:lnTo>
                  <a:lnTo>
                    <a:pt x="124" y="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52" name="Freeform 454"/>
            <p:cNvSpPr>
              <a:spLocks/>
            </p:cNvSpPr>
            <p:nvPr/>
          </p:nvSpPr>
          <p:spPr bwMode="auto">
            <a:xfrm>
              <a:off x="4048" y="3289"/>
              <a:ext cx="11" cy="43"/>
            </a:xfrm>
            <a:custGeom>
              <a:avLst/>
              <a:gdLst>
                <a:gd name="T0" fmla="*/ 0 w 99"/>
                <a:gd name="T1" fmla="*/ 0 h 389"/>
                <a:gd name="T2" fmla="*/ 0 w 99"/>
                <a:gd name="T3" fmla="*/ 0 h 389"/>
                <a:gd name="T4" fmla="*/ 0 w 99"/>
                <a:gd name="T5" fmla="*/ 0 h 389"/>
                <a:gd name="T6" fmla="*/ 0 w 99"/>
                <a:gd name="T7" fmla="*/ 0 h 389"/>
                <a:gd name="T8" fmla="*/ 0 w 99"/>
                <a:gd name="T9" fmla="*/ 0 h 389"/>
                <a:gd name="T10" fmla="*/ 0 w 99"/>
                <a:gd name="T11" fmla="*/ 0 h 389"/>
                <a:gd name="T12" fmla="*/ 0 w 99"/>
                <a:gd name="T13" fmla="*/ 0 h 389"/>
                <a:gd name="T14" fmla="*/ 0 w 99"/>
                <a:gd name="T15" fmla="*/ 0 h 389"/>
                <a:gd name="T16" fmla="*/ 0 w 99"/>
                <a:gd name="T17" fmla="*/ 0 h 389"/>
                <a:gd name="T18" fmla="*/ 0 w 99"/>
                <a:gd name="T19" fmla="*/ 0 h 389"/>
                <a:gd name="T20" fmla="*/ 0 w 99"/>
                <a:gd name="T21" fmla="*/ 0 h 389"/>
                <a:gd name="T22" fmla="*/ 0 w 99"/>
                <a:gd name="T23" fmla="*/ 0 h 389"/>
                <a:gd name="T24" fmla="*/ 0 w 99"/>
                <a:gd name="T25" fmla="*/ 0 h 389"/>
                <a:gd name="T26" fmla="*/ 0 w 99"/>
                <a:gd name="T27" fmla="*/ 0 h 389"/>
                <a:gd name="T28" fmla="*/ 0 w 99"/>
                <a:gd name="T29" fmla="*/ 0 h 389"/>
                <a:gd name="T30" fmla="*/ 0 w 99"/>
                <a:gd name="T31" fmla="*/ 0 h 389"/>
                <a:gd name="T32" fmla="*/ 0 w 99"/>
                <a:gd name="T33" fmla="*/ 0 h 389"/>
                <a:gd name="T34" fmla="*/ 0 w 99"/>
                <a:gd name="T35" fmla="*/ 0 h 389"/>
                <a:gd name="T36" fmla="*/ 0 w 99"/>
                <a:gd name="T37" fmla="*/ 0 h 3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9"/>
                <a:gd name="T58" fmla="*/ 0 h 389"/>
                <a:gd name="T59" fmla="*/ 99 w 99"/>
                <a:gd name="T60" fmla="*/ 389 h 3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9" h="389">
                  <a:moveTo>
                    <a:pt x="99" y="3"/>
                  </a:moveTo>
                  <a:lnTo>
                    <a:pt x="96" y="6"/>
                  </a:lnTo>
                  <a:lnTo>
                    <a:pt x="89" y="16"/>
                  </a:lnTo>
                  <a:lnTo>
                    <a:pt x="81" y="36"/>
                  </a:lnTo>
                  <a:lnTo>
                    <a:pt x="72" y="69"/>
                  </a:lnTo>
                  <a:lnTo>
                    <a:pt x="66" y="118"/>
                  </a:lnTo>
                  <a:lnTo>
                    <a:pt x="62" y="185"/>
                  </a:lnTo>
                  <a:lnTo>
                    <a:pt x="64" y="275"/>
                  </a:lnTo>
                  <a:lnTo>
                    <a:pt x="73" y="389"/>
                  </a:lnTo>
                  <a:lnTo>
                    <a:pt x="18" y="389"/>
                  </a:lnTo>
                  <a:lnTo>
                    <a:pt x="16" y="378"/>
                  </a:lnTo>
                  <a:lnTo>
                    <a:pt x="11" y="346"/>
                  </a:lnTo>
                  <a:lnTo>
                    <a:pt x="6" y="299"/>
                  </a:lnTo>
                  <a:lnTo>
                    <a:pt x="2" y="242"/>
                  </a:lnTo>
                  <a:lnTo>
                    <a:pt x="0" y="178"/>
                  </a:lnTo>
                  <a:lnTo>
                    <a:pt x="4" y="114"/>
                  </a:lnTo>
                  <a:lnTo>
                    <a:pt x="14" y="52"/>
                  </a:lnTo>
                  <a:lnTo>
                    <a:pt x="32" y="0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53" name="Freeform 455"/>
            <p:cNvSpPr>
              <a:spLocks/>
            </p:cNvSpPr>
            <p:nvPr/>
          </p:nvSpPr>
          <p:spPr bwMode="auto">
            <a:xfrm>
              <a:off x="4049" y="3295"/>
              <a:ext cx="8" cy="31"/>
            </a:xfrm>
            <a:custGeom>
              <a:avLst/>
              <a:gdLst>
                <a:gd name="T0" fmla="*/ 0 w 72"/>
                <a:gd name="T1" fmla="*/ 0 h 287"/>
                <a:gd name="T2" fmla="*/ 0 w 72"/>
                <a:gd name="T3" fmla="*/ 0 h 287"/>
                <a:gd name="T4" fmla="*/ 0 w 72"/>
                <a:gd name="T5" fmla="*/ 0 h 287"/>
                <a:gd name="T6" fmla="*/ 0 w 72"/>
                <a:gd name="T7" fmla="*/ 0 h 287"/>
                <a:gd name="T8" fmla="*/ 0 w 72"/>
                <a:gd name="T9" fmla="*/ 0 h 287"/>
                <a:gd name="T10" fmla="*/ 0 w 72"/>
                <a:gd name="T11" fmla="*/ 0 h 287"/>
                <a:gd name="T12" fmla="*/ 0 w 72"/>
                <a:gd name="T13" fmla="*/ 0 h 287"/>
                <a:gd name="T14" fmla="*/ 0 w 72"/>
                <a:gd name="T15" fmla="*/ 0 h 287"/>
                <a:gd name="T16" fmla="*/ 0 w 72"/>
                <a:gd name="T17" fmla="*/ 0 h 287"/>
                <a:gd name="T18" fmla="*/ 0 w 72"/>
                <a:gd name="T19" fmla="*/ 0 h 287"/>
                <a:gd name="T20" fmla="*/ 0 w 72"/>
                <a:gd name="T21" fmla="*/ 0 h 287"/>
                <a:gd name="T22" fmla="*/ 0 w 72"/>
                <a:gd name="T23" fmla="*/ 0 h 287"/>
                <a:gd name="T24" fmla="*/ 0 w 72"/>
                <a:gd name="T25" fmla="*/ 0 h 287"/>
                <a:gd name="T26" fmla="*/ 0 w 72"/>
                <a:gd name="T27" fmla="*/ 0 h 287"/>
                <a:gd name="T28" fmla="*/ 0 w 72"/>
                <a:gd name="T29" fmla="*/ 0 h 287"/>
                <a:gd name="T30" fmla="*/ 0 w 72"/>
                <a:gd name="T31" fmla="*/ 0 h 287"/>
                <a:gd name="T32" fmla="*/ 0 w 72"/>
                <a:gd name="T33" fmla="*/ 0 h 287"/>
                <a:gd name="T34" fmla="*/ 0 w 72"/>
                <a:gd name="T35" fmla="*/ 0 h 287"/>
                <a:gd name="T36" fmla="*/ 0 w 72"/>
                <a:gd name="T37" fmla="*/ 0 h 2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87"/>
                <a:gd name="T59" fmla="*/ 72 w 72"/>
                <a:gd name="T60" fmla="*/ 287 h 28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87">
                  <a:moveTo>
                    <a:pt x="72" y="2"/>
                  </a:moveTo>
                  <a:lnTo>
                    <a:pt x="70" y="4"/>
                  </a:lnTo>
                  <a:lnTo>
                    <a:pt x="66" y="12"/>
                  </a:lnTo>
                  <a:lnTo>
                    <a:pt x="59" y="27"/>
                  </a:lnTo>
                  <a:lnTo>
                    <a:pt x="53" y="50"/>
                  </a:lnTo>
                  <a:lnTo>
                    <a:pt x="48" y="87"/>
                  </a:lnTo>
                  <a:lnTo>
                    <a:pt x="46" y="137"/>
                  </a:lnTo>
                  <a:lnTo>
                    <a:pt x="47" y="203"/>
                  </a:lnTo>
                  <a:lnTo>
                    <a:pt x="54" y="287"/>
                  </a:lnTo>
                  <a:lnTo>
                    <a:pt x="13" y="287"/>
                  </a:lnTo>
                  <a:lnTo>
                    <a:pt x="12" y="279"/>
                  </a:lnTo>
                  <a:lnTo>
                    <a:pt x="8" y="255"/>
                  </a:lnTo>
                  <a:lnTo>
                    <a:pt x="4" y="220"/>
                  </a:lnTo>
                  <a:lnTo>
                    <a:pt x="1" y="178"/>
                  </a:lnTo>
                  <a:lnTo>
                    <a:pt x="0" y="131"/>
                  </a:lnTo>
                  <a:lnTo>
                    <a:pt x="2" y="84"/>
                  </a:lnTo>
                  <a:lnTo>
                    <a:pt x="9" y="39"/>
                  </a:lnTo>
                  <a:lnTo>
                    <a:pt x="23" y="0"/>
                  </a:lnTo>
                  <a:lnTo>
                    <a:pt x="72" y="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54" name="Rectangle 456"/>
            <p:cNvSpPr>
              <a:spLocks noChangeArrowheads="1"/>
            </p:cNvSpPr>
            <p:nvPr/>
          </p:nvSpPr>
          <p:spPr bwMode="auto">
            <a:xfrm>
              <a:off x="3944" y="3287"/>
              <a:ext cx="3" cy="10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2955" name="Freeform 457"/>
            <p:cNvSpPr>
              <a:spLocks/>
            </p:cNvSpPr>
            <p:nvPr/>
          </p:nvSpPr>
          <p:spPr bwMode="auto">
            <a:xfrm>
              <a:off x="3980" y="3285"/>
              <a:ext cx="39" cy="47"/>
            </a:xfrm>
            <a:custGeom>
              <a:avLst/>
              <a:gdLst>
                <a:gd name="T0" fmla="*/ 0 w 354"/>
                <a:gd name="T1" fmla="*/ 0 h 418"/>
                <a:gd name="T2" fmla="*/ 0 w 354"/>
                <a:gd name="T3" fmla="*/ 0 h 418"/>
                <a:gd name="T4" fmla="*/ 0 w 354"/>
                <a:gd name="T5" fmla="*/ 0 h 418"/>
                <a:gd name="T6" fmla="*/ 0 w 354"/>
                <a:gd name="T7" fmla="*/ 0 h 418"/>
                <a:gd name="T8" fmla="*/ 0 w 354"/>
                <a:gd name="T9" fmla="*/ 0 h 418"/>
                <a:gd name="T10" fmla="*/ 0 w 354"/>
                <a:gd name="T11" fmla="*/ 0 h 418"/>
                <a:gd name="T12" fmla="*/ 0 w 354"/>
                <a:gd name="T13" fmla="*/ 0 h 418"/>
                <a:gd name="T14" fmla="*/ 0 w 354"/>
                <a:gd name="T15" fmla="*/ 0 h 418"/>
                <a:gd name="T16" fmla="*/ 0 w 354"/>
                <a:gd name="T17" fmla="*/ 0 h 418"/>
                <a:gd name="T18" fmla="*/ 0 w 354"/>
                <a:gd name="T19" fmla="*/ 0 h 418"/>
                <a:gd name="T20" fmla="*/ 0 w 354"/>
                <a:gd name="T21" fmla="*/ 0 h 418"/>
                <a:gd name="T22" fmla="*/ 0 w 354"/>
                <a:gd name="T23" fmla="*/ 0 h 418"/>
                <a:gd name="T24" fmla="*/ 0 w 354"/>
                <a:gd name="T25" fmla="*/ 0 h 418"/>
                <a:gd name="T26" fmla="*/ 0 w 354"/>
                <a:gd name="T27" fmla="*/ 0 h 418"/>
                <a:gd name="T28" fmla="*/ 0 w 354"/>
                <a:gd name="T29" fmla="*/ 0 h 418"/>
                <a:gd name="T30" fmla="*/ 0 w 354"/>
                <a:gd name="T31" fmla="*/ 0 h 418"/>
                <a:gd name="T32" fmla="*/ 0 w 354"/>
                <a:gd name="T33" fmla="*/ 0 h 418"/>
                <a:gd name="T34" fmla="*/ 0 w 354"/>
                <a:gd name="T35" fmla="*/ 0 h 418"/>
                <a:gd name="T36" fmla="*/ 0 w 354"/>
                <a:gd name="T37" fmla="*/ 0 h 418"/>
                <a:gd name="T38" fmla="*/ 0 w 354"/>
                <a:gd name="T39" fmla="*/ 0 h 418"/>
                <a:gd name="T40" fmla="*/ 0 w 354"/>
                <a:gd name="T41" fmla="*/ 0 h 418"/>
                <a:gd name="T42" fmla="*/ 0 w 354"/>
                <a:gd name="T43" fmla="*/ 0 h 418"/>
                <a:gd name="T44" fmla="*/ 0 w 354"/>
                <a:gd name="T45" fmla="*/ 0 h 418"/>
                <a:gd name="T46" fmla="*/ 0 w 354"/>
                <a:gd name="T47" fmla="*/ 0 h 418"/>
                <a:gd name="T48" fmla="*/ 0 w 354"/>
                <a:gd name="T49" fmla="*/ 0 h 418"/>
                <a:gd name="T50" fmla="*/ 0 w 354"/>
                <a:gd name="T51" fmla="*/ 0 h 418"/>
                <a:gd name="T52" fmla="*/ 0 w 354"/>
                <a:gd name="T53" fmla="*/ 0 h 418"/>
                <a:gd name="T54" fmla="*/ 0 w 354"/>
                <a:gd name="T55" fmla="*/ 0 h 418"/>
                <a:gd name="T56" fmla="*/ 0 w 354"/>
                <a:gd name="T57" fmla="*/ 0 h 418"/>
                <a:gd name="T58" fmla="*/ 0 w 354"/>
                <a:gd name="T59" fmla="*/ 0 h 418"/>
                <a:gd name="T60" fmla="*/ 0 w 354"/>
                <a:gd name="T61" fmla="*/ 0 h 418"/>
                <a:gd name="T62" fmla="*/ 0 w 354"/>
                <a:gd name="T63" fmla="*/ 0 h 418"/>
                <a:gd name="T64" fmla="*/ 0 w 354"/>
                <a:gd name="T65" fmla="*/ 0 h 418"/>
                <a:gd name="T66" fmla="*/ 0 w 354"/>
                <a:gd name="T67" fmla="*/ 0 h 418"/>
                <a:gd name="T68" fmla="*/ 0 w 354"/>
                <a:gd name="T69" fmla="*/ 0 h 418"/>
                <a:gd name="T70" fmla="*/ 0 w 354"/>
                <a:gd name="T71" fmla="*/ 0 h 418"/>
                <a:gd name="T72" fmla="*/ 0 w 354"/>
                <a:gd name="T73" fmla="*/ 0 h 418"/>
                <a:gd name="T74" fmla="*/ 0 w 354"/>
                <a:gd name="T75" fmla="*/ 0 h 418"/>
                <a:gd name="T76" fmla="*/ 0 w 354"/>
                <a:gd name="T77" fmla="*/ 0 h 418"/>
                <a:gd name="T78" fmla="*/ 0 w 354"/>
                <a:gd name="T79" fmla="*/ 0 h 418"/>
                <a:gd name="T80" fmla="*/ 0 w 354"/>
                <a:gd name="T81" fmla="*/ 0 h 418"/>
                <a:gd name="T82" fmla="*/ 0 w 354"/>
                <a:gd name="T83" fmla="*/ 0 h 418"/>
                <a:gd name="T84" fmla="*/ 0 w 354"/>
                <a:gd name="T85" fmla="*/ 0 h 418"/>
                <a:gd name="T86" fmla="*/ 0 w 354"/>
                <a:gd name="T87" fmla="*/ 0 h 418"/>
                <a:gd name="T88" fmla="*/ 0 w 354"/>
                <a:gd name="T89" fmla="*/ 0 h 418"/>
                <a:gd name="T90" fmla="*/ 0 w 354"/>
                <a:gd name="T91" fmla="*/ 0 h 418"/>
                <a:gd name="T92" fmla="*/ 0 w 354"/>
                <a:gd name="T93" fmla="*/ 0 h 418"/>
                <a:gd name="T94" fmla="*/ 0 w 354"/>
                <a:gd name="T95" fmla="*/ 0 h 418"/>
                <a:gd name="T96" fmla="*/ 0 w 354"/>
                <a:gd name="T97" fmla="*/ 0 h 4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4"/>
                <a:gd name="T148" fmla="*/ 0 h 418"/>
                <a:gd name="T149" fmla="*/ 354 w 354"/>
                <a:gd name="T150" fmla="*/ 418 h 4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4" h="418">
                  <a:moveTo>
                    <a:pt x="33" y="39"/>
                  </a:moveTo>
                  <a:lnTo>
                    <a:pt x="30" y="48"/>
                  </a:lnTo>
                  <a:lnTo>
                    <a:pt x="23" y="71"/>
                  </a:lnTo>
                  <a:lnTo>
                    <a:pt x="15" y="107"/>
                  </a:lnTo>
                  <a:lnTo>
                    <a:pt x="7" y="155"/>
                  </a:lnTo>
                  <a:lnTo>
                    <a:pt x="1" y="212"/>
                  </a:lnTo>
                  <a:lnTo>
                    <a:pt x="0" y="276"/>
                  </a:lnTo>
                  <a:lnTo>
                    <a:pt x="6" y="345"/>
                  </a:lnTo>
                  <a:lnTo>
                    <a:pt x="21" y="418"/>
                  </a:lnTo>
                  <a:lnTo>
                    <a:pt x="21" y="415"/>
                  </a:lnTo>
                  <a:lnTo>
                    <a:pt x="21" y="405"/>
                  </a:lnTo>
                  <a:lnTo>
                    <a:pt x="21" y="390"/>
                  </a:lnTo>
                  <a:lnTo>
                    <a:pt x="21" y="372"/>
                  </a:lnTo>
                  <a:lnTo>
                    <a:pt x="23" y="348"/>
                  </a:lnTo>
                  <a:lnTo>
                    <a:pt x="27" y="324"/>
                  </a:lnTo>
                  <a:lnTo>
                    <a:pt x="31" y="296"/>
                  </a:lnTo>
                  <a:lnTo>
                    <a:pt x="37" y="267"/>
                  </a:lnTo>
                  <a:lnTo>
                    <a:pt x="46" y="239"/>
                  </a:lnTo>
                  <a:lnTo>
                    <a:pt x="57" y="211"/>
                  </a:lnTo>
                  <a:lnTo>
                    <a:pt x="70" y="185"/>
                  </a:lnTo>
                  <a:lnTo>
                    <a:pt x="88" y="160"/>
                  </a:lnTo>
                  <a:lnTo>
                    <a:pt x="109" y="139"/>
                  </a:lnTo>
                  <a:lnTo>
                    <a:pt x="133" y="121"/>
                  </a:lnTo>
                  <a:lnTo>
                    <a:pt x="163" y="109"/>
                  </a:lnTo>
                  <a:lnTo>
                    <a:pt x="197" y="102"/>
                  </a:lnTo>
                  <a:lnTo>
                    <a:pt x="199" y="100"/>
                  </a:lnTo>
                  <a:lnTo>
                    <a:pt x="205" y="96"/>
                  </a:lnTo>
                  <a:lnTo>
                    <a:pt x="215" y="88"/>
                  </a:lnTo>
                  <a:lnTo>
                    <a:pt x="231" y="78"/>
                  </a:lnTo>
                  <a:lnTo>
                    <a:pt x="252" y="66"/>
                  </a:lnTo>
                  <a:lnTo>
                    <a:pt x="280" y="52"/>
                  </a:lnTo>
                  <a:lnTo>
                    <a:pt x="314" y="35"/>
                  </a:lnTo>
                  <a:lnTo>
                    <a:pt x="354" y="17"/>
                  </a:lnTo>
                  <a:lnTo>
                    <a:pt x="352" y="16"/>
                  </a:lnTo>
                  <a:lnTo>
                    <a:pt x="346" y="15"/>
                  </a:lnTo>
                  <a:lnTo>
                    <a:pt x="337" y="13"/>
                  </a:lnTo>
                  <a:lnTo>
                    <a:pt x="324" y="11"/>
                  </a:lnTo>
                  <a:lnTo>
                    <a:pt x="308" y="8"/>
                  </a:lnTo>
                  <a:lnTo>
                    <a:pt x="290" y="6"/>
                  </a:lnTo>
                  <a:lnTo>
                    <a:pt x="269" y="4"/>
                  </a:lnTo>
                  <a:lnTo>
                    <a:pt x="246" y="1"/>
                  </a:lnTo>
                  <a:lnTo>
                    <a:pt x="222" y="0"/>
                  </a:lnTo>
                  <a:lnTo>
                    <a:pt x="197" y="1"/>
                  </a:lnTo>
                  <a:lnTo>
                    <a:pt x="170" y="3"/>
                  </a:lnTo>
                  <a:lnTo>
                    <a:pt x="143" y="6"/>
                  </a:lnTo>
                  <a:lnTo>
                    <a:pt x="115" y="11"/>
                  </a:lnTo>
                  <a:lnTo>
                    <a:pt x="87" y="18"/>
                  </a:lnTo>
                  <a:lnTo>
                    <a:pt x="59" y="27"/>
                  </a:lnTo>
                  <a:lnTo>
                    <a:pt x="33" y="39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56" name="Freeform 458"/>
            <p:cNvSpPr>
              <a:spLocks/>
            </p:cNvSpPr>
            <p:nvPr/>
          </p:nvSpPr>
          <p:spPr bwMode="auto">
            <a:xfrm>
              <a:off x="3925" y="3320"/>
              <a:ext cx="32" cy="8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8"/>
                  </a:lnTo>
                  <a:lnTo>
                    <a:pt x="51" y="12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8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5"/>
                  </a:lnTo>
                  <a:lnTo>
                    <a:pt x="281" y="44"/>
                  </a:lnTo>
                  <a:lnTo>
                    <a:pt x="274" y="42"/>
                  </a:lnTo>
                  <a:lnTo>
                    <a:pt x="263" y="39"/>
                  </a:lnTo>
                  <a:lnTo>
                    <a:pt x="249" y="35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2"/>
                  </a:lnTo>
                  <a:lnTo>
                    <a:pt x="144" y="21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57" name="Freeform 459"/>
            <p:cNvSpPr>
              <a:spLocks/>
            </p:cNvSpPr>
            <p:nvPr/>
          </p:nvSpPr>
          <p:spPr bwMode="auto">
            <a:xfrm>
              <a:off x="3925" y="3299"/>
              <a:ext cx="32" cy="9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7"/>
                  </a:lnTo>
                  <a:lnTo>
                    <a:pt x="51" y="11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7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4"/>
                  </a:lnTo>
                  <a:lnTo>
                    <a:pt x="281" y="43"/>
                  </a:lnTo>
                  <a:lnTo>
                    <a:pt x="274" y="41"/>
                  </a:lnTo>
                  <a:lnTo>
                    <a:pt x="263" y="38"/>
                  </a:lnTo>
                  <a:lnTo>
                    <a:pt x="249" y="34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1"/>
                  </a:lnTo>
                  <a:lnTo>
                    <a:pt x="144" y="20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58" name="Freeform 460"/>
            <p:cNvSpPr>
              <a:spLocks/>
            </p:cNvSpPr>
            <p:nvPr/>
          </p:nvSpPr>
          <p:spPr bwMode="auto">
            <a:xfrm>
              <a:off x="3955" y="3289"/>
              <a:ext cx="52" cy="96"/>
            </a:xfrm>
            <a:custGeom>
              <a:avLst/>
              <a:gdLst>
                <a:gd name="T0" fmla="*/ 0 w 469"/>
                <a:gd name="T1" fmla="*/ 0 h 868"/>
                <a:gd name="T2" fmla="*/ 0 w 469"/>
                <a:gd name="T3" fmla="*/ 0 h 868"/>
                <a:gd name="T4" fmla="*/ 0 w 469"/>
                <a:gd name="T5" fmla="*/ 0 h 868"/>
                <a:gd name="T6" fmla="*/ 0 w 469"/>
                <a:gd name="T7" fmla="*/ 0 h 868"/>
                <a:gd name="T8" fmla="*/ 0 w 469"/>
                <a:gd name="T9" fmla="*/ 0 h 868"/>
                <a:gd name="T10" fmla="*/ 0 w 469"/>
                <a:gd name="T11" fmla="*/ 0 h 868"/>
                <a:gd name="T12" fmla="*/ 0 w 469"/>
                <a:gd name="T13" fmla="*/ 0 h 868"/>
                <a:gd name="T14" fmla="*/ 0 w 469"/>
                <a:gd name="T15" fmla="*/ 0 h 868"/>
                <a:gd name="T16" fmla="*/ 0 w 469"/>
                <a:gd name="T17" fmla="*/ 0 h 868"/>
                <a:gd name="T18" fmla="*/ 0 w 469"/>
                <a:gd name="T19" fmla="*/ 0 h 868"/>
                <a:gd name="T20" fmla="*/ 0 w 469"/>
                <a:gd name="T21" fmla="*/ 0 h 868"/>
                <a:gd name="T22" fmla="*/ 0 w 469"/>
                <a:gd name="T23" fmla="*/ 0 h 868"/>
                <a:gd name="T24" fmla="*/ 0 w 469"/>
                <a:gd name="T25" fmla="*/ 0 h 868"/>
                <a:gd name="T26" fmla="*/ 0 w 469"/>
                <a:gd name="T27" fmla="*/ 0 h 868"/>
                <a:gd name="T28" fmla="*/ 0 w 469"/>
                <a:gd name="T29" fmla="*/ 0 h 868"/>
                <a:gd name="T30" fmla="*/ 0 w 469"/>
                <a:gd name="T31" fmla="*/ 0 h 868"/>
                <a:gd name="T32" fmla="*/ 0 w 469"/>
                <a:gd name="T33" fmla="*/ 0 h 868"/>
                <a:gd name="T34" fmla="*/ 0 w 469"/>
                <a:gd name="T35" fmla="*/ 0 h 86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69"/>
                <a:gd name="T55" fmla="*/ 0 h 868"/>
                <a:gd name="T56" fmla="*/ 469 w 469"/>
                <a:gd name="T57" fmla="*/ 868 h 86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69" h="868">
                  <a:moveTo>
                    <a:pt x="0" y="0"/>
                  </a:moveTo>
                  <a:lnTo>
                    <a:pt x="0" y="840"/>
                  </a:lnTo>
                  <a:lnTo>
                    <a:pt x="142" y="868"/>
                  </a:lnTo>
                  <a:lnTo>
                    <a:pt x="136" y="755"/>
                  </a:lnTo>
                  <a:lnTo>
                    <a:pt x="469" y="806"/>
                  </a:lnTo>
                  <a:lnTo>
                    <a:pt x="463" y="761"/>
                  </a:lnTo>
                  <a:lnTo>
                    <a:pt x="232" y="732"/>
                  </a:lnTo>
                  <a:lnTo>
                    <a:pt x="226" y="635"/>
                  </a:lnTo>
                  <a:lnTo>
                    <a:pt x="68" y="635"/>
                  </a:lnTo>
                  <a:lnTo>
                    <a:pt x="64" y="623"/>
                  </a:lnTo>
                  <a:lnTo>
                    <a:pt x="53" y="587"/>
                  </a:lnTo>
                  <a:lnTo>
                    <a:pt x="39" y="530"/>
                  </a:lnTo>
                  <a:lnTo>
                    <a:pt x="25" y="455"/>
                  </a:lnTo>
                  <a:lnTo>
                    <a:pt x="14" y="365"/>
                  </a:lnTo>
                  <a:lnTo>
                    <a:pt x="10" y="262"/>
                  </a:lnTo>
                  <a:lnTo>
                    <a:pt x="19" y="149"/>
                  </a:lnTo>
                  <a:lnTo>
                    <a:pt x="4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59" name="Freeform 461"/>
            <p:cNvSpPr>
              <a:spLocks/>
            </p:cNvSpPr>
            <p:nvPr/>
          </p:nvSpPr>
          <p:spPr bwMode="auto">
            <a:xfrm>
              <a:off x="3981" y="3267"/>
              <a:ext cx="67" cy="13"/>
            </a:xfrm>
            <a:custGeom>
              <a:avLst/>
              <a:gdLst>
                <a:gd name="T0" fmla="*/ 0 w 604"/>
                <a:gd name="T1" fmla="*/ 0 h 118"/>
                <a:gd name="T2" fmla="*/ 0 w 604"/>
                <a:gd name="T3" fmla="*/ 0 h 118"/>
                <a:gd name="T4" fmla="*/ 0 w 604"/>
                <a:gd name="T5" fmla="*/ 0 h 118"/>
                <a:gd name="T6" fmla="*/ 0 w 604"/>
                <a:gd name="T7" fmla="*/ 0 h 118"/>
                <a:gd name="T8" fmla="*/ 0 w 604"/>
                <a:gd name="T9" fmla="*/ 0 h 118"/>
                <a:gd name="T10" fmla="*/ 0 w 604"/>
                <a:gd name="T11" fmla="*/ 0 h 118"/>
                <a:gd name="T12" fmla="*/ 0 w 604"/>
                <a:gd name="T13" fmla="*/ 0 h 118"/>
                <a:gd name="T14" fmla="*/ 0 w 604"/>
                <a:gd name="T15" fmla="*/ 0 h 118"/>
                <a:gd name="T16" fmla="*/ 0 w 604"/>
                <a:gd name="T17" fmla="*/ 0 h 118"/>
                <a:gd name="T18" fmla="*/ 0 w 604"/>
                <a:gd name="T19" fmla="*/ 0 h 118"/>
                <a:gd name="T20" fmla="*/ 0 w 604"/>
                <a:gd name="T21" fmla="*/ 0 h 118"/>
                <a:gd name="T22" fmla="*/ 0 w 604"/>
                <a:gd name="T23" fmla="*/ 0 h 118"/>
                <a:gd name="T24" fmla="*/ 0 w 604"/>
                <a:gd name="T25" fmla="*/ 0 h 118"/>
                <a:gd name="T26" fmla="*/ 0 w 604"/>
                <a:gd name="T27" fmla="*/ 0 h 118"/>
                <a:gd name="T28" fmla="*/ 0 w 604"/>
                <a:gd name="T29" fmla="*/ 0 h 118"/>
                <a:gd name="T30" fmla="*/ 0 w 604"/>
                <a:gd name="T31" fmla="*/ 0 h 118"/>
                <a:gd name="T32" fmla="*/ 0 w 604"/>
                <a:gd name="T33" fmla="*/ 0 h 118"/>
                <a:gd name="T34" fmla="*/ 0 w 604"/>
                <a:gd name="T35" fmla="*/ 0 h 118"/>
                <a:gd name="T36" fmla="*/ 0 w 604"/>
                <a:gd name="T37" fmla="*/ 0 h 118"/>
                <a:gd name="T38" fmla="*/ 0 w 604"/>
                <a:gd name="T39" fmla="*/ 0 h 118"/>
                <a:gd name="T40" fmla="*/ 0 w 604"/>
                <a:gd name="T41" fmla="*/ 0 h 118"/>
                <a:gd name="T42" fmla="*/ 0 w 604"/>
                <a:gd name="T43" fmla="*/ 0 h 118"/>
                <a:gd name="T44" fmla="*/ 0 w 604"/>
                <a:gd name="T45" fmla="*/ 0 h 118"/>
                <a:gd name="T46" fmla="*/ 0 w 604"/>
                <a:gd name="T47" fmla="*/ 0 h 118"/>
                <a:gd name="T48" fmla="*/ 0 w 604"/>
                <a:gd name="T49" fmla="*/ 0 h 118"/>
                <a:gd name="T50" fmla="*/ 0 w 604"/>
                <a:gd name="T51" fmla="*/ 0 h 118"/>
                <a:gd name="T52" fmla="*/ 0 w 604"/>
                <a:gd name="T53" fmla="*/ 0 h 118"/>
                <a:gd name="T54" fmla="*/ 0 w 604"/>
                <a:gd name="T55" fmla="*/ 0 h 118"/>
                <a:gd name="T56" fmla="*/ 0 w 604"/>
                <a:gd name="T57" fmla="*/ 0 h 118"/>
                <a:gd name="T58" fmla="*/ 0 w 604"/>
                <a:gd name="T59" fmla="*/ 0 h 118"/>
                <a:gd name="T60" fmla="*/ 0 w 604"/>
                <a:gd name="T61" fmla="*/ 0 h 118"/>
                <a:gd name="T62" fmla="*/ 0 w 604"/>
                <a:gd name="T63" fmla="*/ 0 h 118"/>
                <a:gd name="T64" fmla="*/ 0 w 604"/>
                <a:gd name="T65" fmla="*/ 0 h 118"/>
                <a:gd name="T66" fmla="*/ 0 w 604"/>
                <a:gd name="T67" fmla="*/ 0 h 118"/>
                <a:gd name="T68" fmla="*/ 0 w 604"/>
                <a:gd name="T69" fmla="*/ 0 h 1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04"/>
                <a:gd name="T106" fmla="*/ 0 h 118"/>
                <a:gd name="T107" fmla="*/ 604 w 604"/>
                <a:gd name="T108" fmla="*/ 118 h 1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04" h="118">
                  <a:moveTo>
                    <a:pt x="0" y="118"/>
                  </a:moveTo>
                  <a:lnTo>
                    <a:pt x="3" y="117"/>
                  </a:lnTo>
                  <a:lnTo>
                    <a:pt x="14" y="113"/>
                  </a:lnTo>
                  <a:lnTo>
                    <a:pt x="29" y="108"/>
                  </a:lnTo>
                  <a:lnTo>
                    <a:pt x="50" y="101"/>
                  </a:lnTo>
                  <a:lnTo>
                    <a:pt x="77" y="93"/>
                  </a:lnTo>
                  <a:lnTo>
                    <a:pt x="107" y="85"/>
                  </a:lnTo>
                  <a:lnTo>
                    <a:pt x="143" y="76"/>
                  </a:lnTo>
                  <a:lnTo>
                    <a:pt x="181" y="69"/>
                  </a:lnTo>
                  <a:lnTo>
                    <a:pt x="224" y="62"/>
                  </a:lnTo>
                  <a:lnTo>
                    <a:pt x="270" y="57"/>
                  </a:lnTo>
                  <a:lnTo>
                    <a:pt x="319" y="53"/>
                  </a:lnTo>
                  <a:lnTo>
                    <a:pt x="369" y="52"/>
                  </a:lnTo>
                  <a:lnTo>
                    <a:pt x="422" y="53"/>
                  </a:lnTo>
                  <a:lnTo>
                    <a:pt x="476" y="58"/>
                  </a:lnTo>
                  <a:lnTo>
                    <a:pt x="531" y="66"/>
                  </a:lnTo>
                  <a:lnTo>
                    <a:pt x="587" y="78"/>
                  </a:lnTo>
                  <a:lnTo>
                    <a:pt x="604" y="0"/>
                  </a:lnTo>
                  <a:lnTo>
                    <a:pt x="600" y="0"/>
                  </a:lnTo>
                  <a:lnTo>
                    <a:pt x="587" y="0"/>
                  </a:lnTo>
                  <a:lnTo>
                    <a:pt x="566" y="0"/>
                  </a:lnTo>
                  <a:lnTo>
                    <a:pt x="540" y="1"/>
                  </a:lnTo>
                  <a:lnTo>
                    <a:pt x="507" y="2"/>
                  </a:lnTo>
                  <a:lnTo>
                    <a:pt x="470" y="3"/>
                  </a:lnTo>
                  <a:lnTo>
                    <a:pt x="428" y="6"/>
                  </a:lnTo>
                  <a:lnTo>
                    <a:pt x="383" y="8"/>
                  </a:lnTo>
                  <a:lnTo>
                    <a:pt x="335" y="12"/>
                  </a:lnTo>
                  <a:lnTo>
                    <a:pt x="285" y="16"/>
                  </a:lnTo>
                  <a:lnTo>
                    <a:pt x="235" y="21"/>
                  </a:lnTo>
                  <a:lnTo>
                    <a:pt x="186" y="28"/>
                  </a:lnTo>
                  <a:lnTo>
                    <a:pt x="136" y="36"/>
                  </a:lnTo>
                  <a:lnTo>
                    <a:pt x="88" y="45"/>
                  </a:lnTo>
                  <a:lnTo>
                    <a:pt x="42" y="55"/>
                  </a:lnTo>
                  <a:lnTo>
                    <a:pt x="0" y="67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60" name="Freeform 462"/>
            <p:cNvSpPr>
              <a:spLocks/>
            </p:cNvSpPr>
            <p:nvPr/>
          </p:nvSpPr>
          <p:spPr bwMode="auto">
            <a:xfrm>
              <a:off x="3942" y="3387"/>
              <a:ext cx="113" cy="38"/>
            </a:xfrm>
            <a:custGeom>
              <a:avLst/>
              <a:gdLst>
                <a:gd name="T0" fmla="*/ 0 w 1017"/>
                <a:gd name="T1" fmla="*/ 0 h 337"/>
                <a:gd name="T2" fmla="*/ 0 w 1017"/>
                <a:gd name="T3" fmla="*/ 0 h 337"/>
                <a:gd name="T4" fmla="*/ 0 w 1017"/>
                <a:gd name="T5" fmla="*/ 0 h 337"/>
                <a:gd name="T6" fmla="*/ 0 w 1017"/>
                <a:gd name="T7" fmla="*/ 0 h 337"/>
                <a:gd name="T8" fmla="*/ 0 w 1017"/>
                <a:gd name="T9" fmla="*/ 0 h 337"/>
                <a:gd name="T10" fmla="*/ 0 w 1017"/>
                <a:gd name="T11" fmla="*/ 0 h 337"/>
                <a:gd name="T12" fmla="*/ 0 w 1017"/>
                <a:gd name="T13" fmla="*/ 0 h 337"/>
                <a:gd name="T14" fmla="*/ 0 w 1017"/>
                <a:gd name="T15" fmla="*/ 0 h 337"/>
                <a:gd name="T16" fmla="*/ 0 w 1017"/>
                <a:gd name="T17" fmla="*/ 0 h 337"/>
                <a:gd name="T18" fmla="*/ 0 w 1017"/>
                <a:gd name="T19" fmla="*/ 0 h 337"/>
                <a:gd name="T20" fmla="*/ 0 w 1017"/>
                <a:gd name="T21" fmla="*/ 0 h 337"/>
                <a:gd name="T22" fmla="*/ 0 w 1017"/>
                <a:gd name="T23" fmla="*/ 0 h 337"/>
                <a:gd name="T24" fmla="*/ 0 w 1017"/>
                <a:gd name="T25" fmla="*/ 0 h 337"/>
                <a:gd name="T26" fmla="*/ 0 w 1017"/>
                <a:gd name="T27" fmla="*/ 0 h 337"/>
                <a:gd name="T28" fmla="*/ 0 w 1017"/>
                <a:gd name="T29" fmla="*/ 0 h 337"/>
                <a:gd name="T30" fmla="*/ 0 w 1017"/>
                <a:gd name="T31" fmla="*/ 0 h 337"/>
                <a:gd name="T32" fmla="*/ 0 w 1017"/>
                <a:gd name="T33" fmla="*/ 0 h 337"/>
                <a:gd name="T34" fmla="*/ 0 w 1017"/>
                <a:gd name="T35" fmla="*/ 0 h 337"/>
                <a:gd name="T36" fmla="*/ 0 w 1017"/>
                <a:gd name="T37" fmla="*/ 0 h 337"/>
                <a:gd name="T38" fmla="*/ 0 w 1017"/>
                <a:gd name="T39" fmla="*/ 0 h 337"/>
                <a:gd name="T40" fmla="*/ 0 w 1017"/>
                <a:gd name="T41" fmla="*/ 0 h 337"/>
                <a:gd name="T42" fmla="*/ 0 w 1017"/>
                <a:gd name="T43" fmla="*/ 0 h 337"/>
                <a:gd name="T44" fmla="*/ 0 w 1017"/>
                <a:gd name="T45" fmla="*/ 0 h 337"/>
                <a:gd name="T46" fmla="*/ 0 w 1017"/>
                <a:gd name="T47" fmla="*/ 0 h 337"/>
                <a:gd name="T48" fmla="*/ 0 w 1017"/>
                <a:gd name="T49" fmla="*/ 0 h 337"/>
                <a:gd name="T50" fmla="*/ 0 w 1017"/>
                <a:gd name="T51" fmla="*/ 0 h 337"/>
                <a:gd name="T52" fmla="*/ 0 w 1017"/>
                <a:gd name="T53" fmla="*/ 0 h 337"/>
                <a:gd name="T54" fmla="*/ 0 w 1017"/>
                <a:gd name="T55" fmla="*/ 0 h 337"/>
                <a:gd name="T56" fmla="*/ 0 w 1017"/>
                <a:gd name="T57" fmla="*/ 0 h 337"/>
                <a:gd name="T58" fmla="*/ 0 w 1017"/>
                <a:gd name="T59" fmla="*/ 0 h 337"/>
                <a:gd name="T60" fmla="*/ 0 w 1017"/>
                <a:gd name="T61" fmla="*/ 0 h 337"/>
                <a:gd name="T62" fmla="*/ 0 w 1017"/>
                <a:gd name="T63" fmla="*/ 0 h 337"/>
                <a:gd name="T64" fmla="*/ 0 w 1017"/>
                <a:gd name="T65" fmla="*/ 0 h 337"/>
                <a:gd name="T66" fmla="*/ 0 w 1017"/>
                <a:gd name="T67" fmla="*/ 0 h 337"/>
                <a:gd name="T68" fmla="*/ 0 w 1017"/>
                <a:gd name="T69" fmla="*/ 0 h 337"/>
                <a:gd name="T70" fmla="*/ 0 w 1017"/>
                <a:gd name="T71" fmla="*/ 0 h 337"/>
                <a:gd name="T72" fmla="*/ 0 w 1017"/>
                <a:gd name="T73" fmla="*/ 0 h 337"/>
                <a:gd name="T74" fmla="*/ 0 w 1017"/>
                <a:gd name="T75" fmla="*/ 0 h 337"/>
                <a:gd name="T76" fmla="*/ 0 w 1017"/>
                <a:gd name="T77" fmla="*/ 0 h 3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17"/>
                <a:gd name="T118" fmla="*/ 0 h 337"/>
                <a:gd name="T119" fmla="*/ 1017 w 1017"/>
                <a:gd name="T120" fmla="*/ 337 h 3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17" h="337">
                  <a:moveTo>
                    <a:pt x="430" y="326"/>
                  </a:moveTo>
                  <a:lnTo>
                    <a:pt x="432" y="325"/>
                  </a:lnTo>
                  <a:lnTo>
                    <a:pt x="438" y="323"/>
                  </a:lnTo>
                  <a:lnTo>
                    <a:pt x="447" y="319"/>
                  </a:lnTo>
                  <a:lnTo>
                    <a:pt x="459" y="314"/>
                  </a:lnTo>
                  <a:lnTo>
                    <a:pt x="474" y="308"/>
                  </a:lnTo>
                  <a:lnTo>
                    <a:pt x="491" y="301"/>
                  </a:lnTo>
                  <a:lnTo>
                    <a:pt x="509" y="291"/>
                  </a:lnTo>
                  <a:lnTo>
                    <a:pt x="528" y="282"/>
                  </a:lnTo>
                  <a:lnTo>
                    <a:pt x="549" y="272"/>
                  </a:lnTo>
                  <a:lnTo>
                    <a:pt x="568" y="260"/>
                  </a:lnTo>
                  <a:lnTo>
                    <a:pt x="587" y="248"/>
                  </a:lnTo>
                  <a:lnTo>
                    <a:pt x="606" y="235"/>
                  </a:lnTo>
                  <a:lnTo>
                    <a:pt x="623" y="222"/>
                  </a:lnTo>
                  <a:lnTo>
                    <a:pt x="638" y="208"/>
                  </a:lnTo>
                  <a:lnTo>
                    <a:pt x="651" y="193"/>
                  </a:lnTo>
                  <a:lnTo>
                    <a:pt x="662" y="179"/>
                  </a:lnTo>
                  <a:lnTo>
                    <a:pt x="0" y="17"/>
                  </a:lnTo>
                  <a:lnTo>
                    <a:pt x="51" y="0"/>
                  </a:lnTo>
                  <a:lnTo>
                    <a:pt x="1017" y="237"/>
                  </a:lnTo>
                  <a:lnTo>
                    <a:pt x="977" y="260"/>
                  </a:lnTo>
                  <a:lnTo>
                    <a:pt x="698" y="188"/>
                  </a:lnTo>
                  <a:lnTo>
                    <a:pt x="697" y="189"/>
                  </a:lnTo>
                  <a:lnTo>
                    <a:pt x="695" y="192"/>
                  </a:lnTo>
                  <a:lnTo>
                    <a:pt x="691" y="196"/>
                  </a:lnTo>
                  <a:lnTo>
                    <a:pt x="685" y="202"/>
                  </a:lnTo>
                  <a:lnTo>
                    <a:pt x="678" y="211"/>
                  </a:lnTo>
                  <a:lnTo>
                    <a:pt x="668" y="219"/>
                  </a:lnTo>
                  <a:lnTo>
                    <a:pt x="657" y="229"/>
                  </a:lnTo>
                  <a:lnTo>
                    <a:pt x="642" y="239"/>
                  </a:lnTo>
                  <a:lnTo>
                    <a:pt x="626" y="250"/>
                  </a:lnTo>
                  <a:lnTo>
                    <a:pt x="609" y="263"/>
                  </a:lnTo>
                  <a:lnTo>
                    <a:pt x="587" y="275"/>
                  </a:lnTo>
                  <a:lnTo>
                    <a:pt x="565" y="287"/>
                  </a:lnTo>
                  <a:lnTo>
                    <a:pt x="540" y="301"/>
                  </a:lnTo>
                  <a:lnTo>
                    <a:pt x="511" y="313"/>
                  </a:lnTo>
                  <a:lnTo>
                    <a:pt x="480" y="325"/>
                  </a:lnTo>
                  <a:lnTo>
                    <a:pt x="447" y="337"/>
                  </a:lnTo>
                  <a:lnTo>
                    <a:pt x="430" y="32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61" name="Freeform 463"/>
            <p:cNvSpPr>
              <a:spLocks/>
            </p:cNvSpPr>
            <p:nvPr/>
          </p:nvSpPr>
          <p:spPr bwMode="auto">
            <a:xfrm>
              <a:off x="3918" y="3397"/>
              <a:ext cx="116" cy="34"/>
            </a:xfrm>
            <a:custGeom>
              <a:avLst/>
              <a:gdLst>
                <a:gd name="T0" fmla="*/ 0 w 1036"/>
                <a:gd name="T1" fmla="*/ 0 h 303"/>
                <a:gd name="T2" fmla="*/ 0 w 1036"/>
                <a:gd name="T3" fmla="*/ 0 h 303"/>
                <a:gd name="T4" fmla="*/ 0 w 1036"/>
                <a:gd name="T5" fmla="*/ 0 h 303"/>
                <a:gd name="T6" fmla="*/ 0 w 1036"/>
                <a:gd name="T7" fmla="*/ 0 h 303"/>
                <a:gd name="T8" fmla="*/ 0 w 1036"/>
                <a:gd name="T9" fmla="*/ 0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"/>
                <a:gd name="T16" fmla="*/ 0 h 303"/>
                <a:gd name="T17" fmla="*/ 1036 w 1036"/>
                <a:gd name="T18" fmla="*/ 303 h 3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" h="303">
                  <a:moveTo>
                    <a:pt x="0" y="0"/>
                  </a:moveTo>
                  <a:lnTo>
                    <a:pt x="1013" y="303"/>
                  </a:lnTo>
                  <a:lnTo>
                    <a:pt x="1036" y="303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62" name="Freeform 464"/>
            <p:cNvSpPr>
              <a:spLocks/>
            </p:cNvSpPr>
            <p:nvPr/>
          </p:nvSpPr>
          <p:spPr bwMode="auto">
            <a:xfrm>
              <a:off x="3938" y="3393"/>
              <a:ext cx="113" cy="30"/>
            </a:xfrm>
            <a:custGeom>
              <a:avLst/>
              <a:gdLst>
                <a:gd name="T0" fmla="*/ 0 w 1023"/>
                <a:gd name="T1" fmla="*/ 0 h 270"/>
                <a:gd name="T2" fmla="*/ 0 w 1023"/>
                <a:gd name="T3" fmla="*/ 0 h 270"/>
                <a:gd name="T4" fmla="*/ 0 w 1023"/>
                <a:gd name="T5" fmla="*/ 0 h 270"/>
                <a:gd name="T6" fmla="*/ 0 w 1023"/>
                <a:gd name="T7" fmla="*/ 0 h 270"/>
                <a:gd name="T8" fmla="*/ 0 w 1023"/>
                <a:gd name="T9" fmla="*/ 0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3"/>
                <a:gd name="T16" fmla="*/ 0 h 270"/>
                <a:gd name="T17" fmla="*/ 1023 w 1023"/>
                <a:gd name="T18" fmla="*/ 270 h 2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3" h="270">
                  <a:moveTo>
                    <a:pt x="0" y="1"/>
                  </a:moveTo>
                  <a:lnTo>
                    <a:pt x="1001" y="270"/>
                  </a:lnTo>
                  <a:lnTo>
                    <a:pt x="1023" y="269"/>
                  </a:lnTo>
                  <a:lnTo>
                    <a:pt x="3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63" name="Freeform 465"/>
            <p:cNvSpPr>
              <a:spLocks/>
            </p:cNvSpPr>
            <p:nvPr/>
          </p:nvSpPr>
          <p:spPr bwMode="auto">
            <a:xfrm>
              <a:off x="3929" y="3394"/>
              <a:ext cx="114" cy="33"/>
            </a:xfrm>
            <a:custGeom>
              <a:avLst/>
              <a:gdLst>
                <a:gd name="T0" fmla="*/ 0 w 1028"/>
                <a:gd name="T1" fmla="*/ 0 h 299"/>
                <a:gd name="T2" fmla="*/ 0 w 1028"/>
                <a:gd name="T3" fmla="*/ 0 h 299"/>
                <a:gd name="T4" fmla="*/ 0 w 1028"/>
                <a:gd name="T5" fmla="*/ 0 h 299"/>
                <a:gd name="T6" fmla="*/ 0 w 1028"/>
                <a:gd name="T7" fmla="*/ 0 h 299"/>
                <a:gd name="T8" fmla="*/ 0 w 1028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8"/>
                <a:gd name="T16" fmla="*/ 0 h 299"/>
                <a:gd name="T17" fmla="*/ 1028 w 1028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8" h="299">
                  <a:moveTo>
                    <a:pt x="0" y="0"/>
                  </a:moveTo>
                  <a:lnTo>
                    <a:pt x="1009" y="299"/>
                  </a:lnTo>
                  <a:lnTo>
                    <a:pt x="1028" y="292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723" name="Group 466"/>
          <p:cNvGrpSpPr>
            <a:grpSpLocks/>
          </p:cNvGrpSpPr>
          <p:nvPr/>
        </p:nvGrpSpPr>
        <p:grpSpPr bwMode="auto">
          <a:xfrm>
            <a:off x="7593014" y="4562476"/>
            <a:ext cx="338137" cy="282575"/>
            <a:chOff x="3899" y="3264"/>
            <a:chExt cx="213" cy="178"/>
          </a:xfrm>
        </p:grpSpPr>
        <p:sp>
          <p:nvSpPr>
            <p:cNvPr id="22886" name="Freeform 467"/>
            <p:cNvSpPr>
              <a:spLocks/>
            </p:cNvSpPr>
            <p:nvPr/>
          </p:nvSpPr>
          <p:spPr bwMode="auto">
            <a:xfrm>
              <a:off x="3899" y="3264"/>
              <a:ext cx="213" cy="178"/>
            </a:xfrm>
            <a:custGeom>
              <a:avLst/>
              <a:gdLst>
                <a:gd name="T0" fmla="*/ 0 w 1913"/>
                <a:gd name="T1" fmla="*/ 0 h 1606"/>
                <a:gd name="T2" fmla="*/ 0 w 1913"/>
                <a:gd name="T3" fmla="*/ 0 h 1606"/>
                <a:gd name="T4" fmla="*/ 0 w 1913"/>
                <a:gd name="T5" fmla="*/ 0 h 1606"/>
                <a:gd name="T6" fmla="*/ 0 w 1913"/>
                <a:gd name="T7" fmla="*/ 0 h 1606"/>
                <a:gd name="T8" fmla="*/ 0 w 1913"/>
                <a:gd name="T9" fmla="*/ 0 h 1606"/>
                <a:gd name="T10" fmla="*/ 0 w 1913"/>
                <a:gd name="T11" fmla="*/ 0 h 1606"/>
                <a:gd name="T12" fmla="*/ 0 w 1913"/>
                <a:gd name="T13" fmla="*/ 0 h 1606"/>
                <a:gd name="T14" fmla="*/ 0 w 1913"/>
                <a:gd name="T15" fmla="*/ 0 h 1606"/>
                <a:gd name="T16" fmla="*/ 0 w 1913"/>
                <a:gd name="T17" fmla="*/ 0 h 1606"/>
                <a:gd name="T18" fmla="*/ 0 w 1913"/>
                <a:gd name="T19" fmla="*/ 0 h 1606"/>
                <a:gd name="T20" fmla="*/ 0 w 1913"/>
                <a:gd name="T21" fmla="*/ 0 h 1606"/>
                <a:gd name="T22" fmla="*/ 0 w 1913"/>
                <a:gd name="T23" fmla="*/ 0 h 1606"/>
                <a:gd name="T24" fmla="*/ 0 w 1913"/>
                <a:gd name="T25" fmla="*/ 0 h 1606"/>
                <a:gd name="T26" fmla="*/ 0 w 1913"/>
                <a:gd name="T27" fmla="*/ 0 h 1606"/>
                <a:gd name="T28" fmla="*/ 0 w 1913"/>
                <a:gd name="T29" fmla="*/ 0 h 1606"/>
                <a:gd name="T30" fmla="*/ 0 w 1913"/>
                <a:gd name="T31" fmla="*/ 0 h 1606"/>
                <a:gd name="T32" fmla="*/ 0 w 1913"/>
                <a:gd name="T33" fmla="*/ 0 h 1606"/>
                <a:gd name="T34" fmla="*/ 0 w 1913"/>
                <a:gd name="T35" fmla="*/ 0 h 1606"/>
                <a:gd name="T36" fmla="*/ 0 w 1913"/>
                <a:gd name="T37" fmla="*/ 0 h 1606"/>
                <a:gd name="T38" fmla="*/ 0 w 1913"/>
                <a:gd name="T39" fmla="*/ 0 h 1606"/>
                <a:gd name="T40" fmla="*/ 0 w 1913"/>
                <a:gd name="T41" fmla="*/ 0 h 1606"/>
                <a:gd name="T42" fmla="*/ 0 w 1913"/>
                <a:gd name="T43" fmla="*/ 0 h 1606"/>
                <a:gd name="T44" fmla="*/ 0 w 1913"/>
                <a:gd name="T45" fmla="*/ 0 h 1606"/>
                <a:gd name="T46" fmla="*/ 0 w 1913"/>
                <a:gd name="T47" fmla="*/ 0 h 1606"/>
                <a:gd name="T48" fmla="*/ 0 w 1913"/>
                <a:gd name="T49" fmla="*/ 0 h 1606"/>
                <a:gd name="T50" fmla="*/ 0 w 1913"/>
                <a:gd name="T51" fmla="*/ 0 h 1606"/>
                <a:gd name="T52" fmla="*/ 0 w 1913"/>
                <a:gd name="T53" fmla="*/ 0 h 1606"/>
                <a:gd name="T54" fmla="*/ 0 w 1913"/>
                <a:gd name="T55" fmla="*/ 0 h 1606"/>
                <a:gd name="T56" fmla="*/ 0 w 1913"/>
                <a:gd name="T57" fmla="*/ 0 h 1606"/>
                <a:gd name="T58" fmla="*/ 0 w 1913"/>
                <a:gd name="T59" fmla="*/ 0 h 1606"/>
                <a:gd name="T60" fmla="*/ 0 w 1913"/>
                <a:gd name="T61" fmla="*/ 0 h 1606"/>
                <a:gd name="T62" fmla="*/ 0 w 1913"/>
                <a:gd name="T63" fmla="*/ 0 h 1606"/>
                <a:gd name="T64" fmla="*/ 0 w 1913"/>
                <a:gd name="T65" fmla="*/ 0 h 1606"/>
                <a:gd name="T66" fmla="*/ 0 w 1913"/>
                <a:gd name="T67" fmla="*/ 0 h 1606"/>
                <a:gd name="T68" fmla="*/ 0 w 1913"/>
                <a:gd name="T69" fmla="*/ 0 h 1606"/>
                <a:gd name="T70" fmla="*/ 0 w 1913"/>
                <a:gd name="T71" fmla="*/ 0 h 1606"/>
                <a:gd name="T72" fmla="*/ 0 w 1913"/>
                <a:gd name="T73" fmla="*/ 0 h 1606"/>
                <a:gd name="T74" fmla="*/ 0 w 1913"/>
                <a:gd name="T75" fmla="*/ 0 h 1606"/>
                <a:gd name="T76" fmla="*/ 0 w 1913"/>
                <a:gd name="T77" fmla="*/ 0 h 160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13"/>
                <a:gd name="T118" fmla="*/ 0 h 1606"/>
                <a:gd name="T119" fmla="*/ 1913 w 1913"/>
                <a:gd name="T120" fmla="*/ 1606 h 160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13" h="1606">
                  <a:moveTo>
                    <a:pt x="518" y="213"/>
                  </a:moveTo>
                  <a:lnTo>
                    <a:pt x="539" y="115"/>
                  </a:lnTo>
                  <a:lnTo>
                    <a:pt x="540" y="115"/>
                  </a:lnTo>
                  <a:lnTo>
                    <a:pt x="544" y="114"/>
                  </a:lnTo>
                  <a:lnTo>
                    <a:pt x="549" y="112"/>
                  </a:lnTo>
                  <a:lnTo>
                    <a:pt x="555" y="110"/>
                  </a:lnTo>
                  <a:lnTo>
                    <a:pt x="564" y="107"/>
                  </a:lnTo>
                  <a:lnTo>
                    <a:pt x="574" y="103"/>
                  </a:lnTo>
                  <a:lnTo>
                    <a:pt x="586" y="100"/>
                  </a:lnTo>
                  <a:lnTo>
                    <a:pt x="602" y="95"/>
                  </a:lnTo>
                  <a:lnTo>
                    <a:pt x="618" y="90"/>
                  </a:lnTo>
                  <a:lnTo>
                    <a:pt x="636" y="85"/>
                  </a:lnTo>
                  <a:lnTo>
                    <a:pt x="656" y="80"/>
                  </a:lnTo>
                  <a:lnTo>
                    <a:pt x="679" y="75"/>
                  </a:lnTo>
                  <a:lnTo>
                    <a:pt x="703" y="70"/>
                  </a:lnTo>
                  <a:lnTo>
                    <a:pt x="730" y="64"/>
                  </a:lnTo>
                  <a:lnTo>
                    <a:pt x="758" y="58"/>
                  </a:lnTo>
                  <a:lnTo>
                    <a:pt x="789" y="52"/>
                  </a:lnTo>
                  <a:lnTo>
                    <a:pt x="820" y="46"/>
                  </a:lnTo>
                  <a:lnTo>
                    <a:pt x="855" y="41"/>
                  </a:lnTo>
                  <a:lnTo>
                    <a:pt x="892" y="36"/>
                  </a:lnTo>
                  <a:lnTo>
                    <a:pt x="929" y="31"/>
                  </a:lnTo>
                  <a:lnTo>
                    <a:pt x="970" y="26"/>
                  </a:lnTo>
                  <a:lnTo>
                    <a:pt x="1013" y="21"/>
                  </a:lnTo>
                  <a:lnTo>
                    <a:pt x="1056" y="17"/>
                  </a:lnTo>
                  <a:lnTo>
                    <a:pt x="1103" y="13"/>
                  </a:lnTo>
                  <a:lnTo>
                    <a:pt x="1152" y="10"/>
                  </a:lnTo>
                  <a:lnTo>
                    <a:pt x="1202" y="6"/>
                  </a:lnTo>
                  <a:lnTo>
                    <a:pt x="1255" y="3"/>
                  </a:lnTo>
                  <a:lnTo>
                    <a:pt x="1309" y="1"/>
                  </a:lnTo>
                  <a:lnTo>
                    <a:pt x="1366" y="0"/>
                  </a:lnTo>
                  <a:lnTo>
                    <a:pt x="1425" y="0"/>
                  </a:lnTo>
                  <a:lnTo>
                    <a:pt x="1485" y="0"/>
                  </a:lnTo>
                  <a:lnTo>
                    <a:pt x="1548" y="1"/>
                  </a:lnTo>
                  <a:lnTo>
                    <a:pt x="1616" y="39"/>
                  </a:lnTo>
                  <a:lnTo>
                    <a:pt x="1601" y="221"/>
                  </a:lnTo>
                  <a:lnTo>
                    <a:pt x="1606" y="223"/>
                  </a:lnTo>
                  <a:lnTo>
                    <a:pt x="1620" y="230"/>
                  </a:lnTo>
                  <a:lnTo>
                    <a:pt x="1640" y="243"/>
                  </a:lnTo>
                  <a:lnTo>
                    <a:pt x="1663" y="260"/>
                  </a:lnTo>
                  <a:lnTo>
                    <a:pt x="1688" y="284"/>
                  </a:lnTo>
                  <a:lnTo>
                    <a:pt x="1709" y="312"/>
                  </a:lnTo>
                  <a:lnTo>
                    <a:pt x="1726" y="347"/>
                  </a:lnTo>
                  <a:lnTo>
                    <a:pt x="1736" y="388"/>
                  </a:lnTo>
                  <a:lnTo>
                    <a:pt x="1891" y="528"/>
                  </a:lnTo>
                  <a:lnTo>
                    <a:pt x="1849" y="898"/>
                  </a:lnTo>
                  <a:lnTo>
                    <a:pt x="1601" y="1023"/>
                  </a:lnTo>
                  <a:lnTo>
                    <a:pt x="1895" y="1110"/>
                  </a:lnTo>
                  <a:lnTo>
                    <a:pt x="1897" y="1114"/>
                  </a:lnTo>
                  <a:lnTo>
                    <a:pt x="1902" y="1125"/>
                  </a:lnTo>
                  <a:lnTo>
                    <a:pt x="1907" y="1143"/>
                  </a:lnTo>
                  <a:lnTo>
                    <a:pt x="1912" y="1166"/>
                  </a:lnTo>
                  <a:lnTo>
                    <a:pt x="1913" y="1195"/>
                  </a:lnTo>
                  <a:lnTo>
                    <a:pt x="1911" y="1229"/>
                  </a:lnTo>
                  <a:lnTo>
                    <a:pt x="1901" y="1266"/>
                  </a:lnTo>
                  <a:lnTo>
                    <a:pt x="1884" y="1307"/>
                  </a:lnTo>
                  <a:lnTo>
                    <a:pt x="1107" y="1606"/>
                  </a:lnTo>
                  <a:lnTo>
                    <a:pt x="0" y="1258"/>
                  </a:lnTo>
                  <a:lnTo>
                    <a:pt x="19" y="1217"/>
                  </a:lnTo>
                  <a:lnTo>
                    <a:pt x="188" y="1159"/>
                  </a:lnTo>
                  <a:lnTo>
                    <a:pt x="188" y="221"/>
                  </a:lnTo>
                  <a:lnTo>
                    <a:pt x="189" y="220"/>
                  </a:lnTo>
                  <a:lnTo>
                    <a:pt x="193" y="217"/>
                  </a:lnTo>
                  <a:lnTo>
                    <a:pt x="198" y="214"/>
                  </a:lnTo>
                  <a:lnTo>
                    <a:pt x="207" y="209"/>
                  </a:lnTo>
                  <a:lnTo>
                    <a:pt x="218" y="203"/>
                  </a:lnTo>
                  <a:lnTo>
                    <a:pt x="230" y="197"/>
                  </a:lnTo>
                  <a:lnTo>
                    <a:pt x="245" y="191"/>
                  </a:lnTo>
                  <a:lnTo>
                    <a:pt x="262" y="184"/>
                  </a:lnTo>
                  <a:lnTo>
                    <a:pt x="281" y="179"/>
                  </a:lnTo>
                  <a:lnTo>
                    <a:pt x="302" y="175"/>
                  </a:lnTo>
                  <a:lnTo>
                    <a:pt x="326" y="173"/>
                  </a:lnTo>
                  <a:lnTo>
                    <a:pt x="350" y="171"/>
                  </a:lnTo>
                  <a:lnTo>
                    <a:pt x="378" y="172"/>
                  </a:lnTo>
                  <a:lnTo>
                    <a:pt x="407" y="175"/>
                  </a:lnTo>
                  <a:lnTo>
                    <a:pt x="439" y="181"/>
                  </a:lnTo>
                  <a:lnTo>
                    <a:pt x="471" y="191"/>
                  </a:lnTo>
                  <a:lnTo>
                    <a:pt x="518" y="2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87" name="Freeform 468"/>
            <p:cNvSpPr>
              <a:spLocks/>
            </p:cNvSpPr>
            <p:nvPr/>
          </p:nvSpPr>
          <p:spPr bwMode="auto">
            <a:xfrm>
              <a:off x="3977" y="3278"/>
              <a:ext cx="68" cy="78"/>
            </a:xfrm>
            <a:custGeom>
              <a:avLst/>
              <a:gdLst>
                <a:gd name="T0" fmla="*/ 0 w 614"/>
                <a:gd name="T1" fmla="*/ 0 h 697"/>
                <a:gd name="T2" fmla="*/ 0 w 614"/>
                <a:gd name="T3" fmla="*/ 0 h 697"/>
                <a:gd name="T4" fmla="*/ 0 w 614"/>
                <a:gd name="T5" fmla="*/ 0 h 697"/>
                <a:gd name="T6" fmla="*/ 0 w 614"/>
                <a:gd name="T7" fmla="*/ 0 h 697"/>
                <a:gd name="T8" fmla="*/ 0 w 614"/>
                <a:gd name="T9" fmla="*/ 0 h 697"/>
                <a:gd name="T10" fmla="*/ 0 w 614"/>
                <a:gd name="T11" fmla="*/ 0 h 697"/>
                <a:gd name="T12" fmla="*/ 0 w 614"/>
                <a:gd name="T13" fmla="*/ 0 h 697"/>
                <a:gd name="T14" fmla="*/ 0 w 614"/>
                <a:gd name="T15" fmla="*/ 0 h 697"/>
                <a:gd name="T16" fmla="*/ 0 w 614"/>
                <a:gd name="T17" fmla="*/ 0 h 697"/>
                <a:gd name="T18" fmla="*/ 0 w 614"/>
                <a:gd name="T19" fmla="*/ 0 h 697"/>
                <a:gd name="T20" fmla="*/ 0 w 614"/>
                <a:gd name="T21" fmla="*/ 0 h 697"/>
                <a:gd name="T22" fmla="*/ 0 w 614"/>
                <a:gd name="T23" fmla="*/ 0 h 697"/>
                <a:gd name="T24" fmla="*/ 0 w 614"/>
                <a:gd name="T25" fmla="*/ 0 h 697"/>
                <a:gd name="T26" fmla="*/ 0 w 614"/>
                <a:gd name="T27" fmla="*/ 0 h 697"/>
                <a:gd name="T28" fmla="*/ 0 w 614"/>
                <a:gd name="T29" fmla="*/ 0 h 697"/>
                <a:gd name="T30" fmla="*/ 0 w 614"/>
                <a:gd name="T31" fmla="*/ 0 h 697"/>
                <a:gd name="T32" fmla="*/ 0 w 614"/>
                <a:gd name="T33" fmla="*/ 0 h 697"/>
                <a:gd name="T34" fmla="*/ 0 w 614"/>
                <a:gd name="T35" fmla="*/ 0 h 697"/>
                <a:gd name="T36" fmla="*/ 0 w 614"/>
                <a:gd name="T37" fmla="*/ 0 h 697"/>
                <a:gd name="T38" fmla="*/ 0 w 614"/>
                <a:gd name="T39" fmla="*/ 0 h 697"/>
                <a:gd name="T40" fmla="*/ 0 w 614"/>
                <a:gd name="T41" fmla="*/ 0 h 697"/>
                <a:gd name="T42" fmla="*/ 0 w 614"/>
                <a:gd name="T43" fmla="*/ 0 h 697"/>
                <a:gd name="T44" fmla="*/ 0 w 614"/>
                <a:gd name="T45" fmla="*/ 0 h 697"/>
                <a:gd name="T46" fmla="*/ 0 w 614"/>
                <a:gd name="T47" fmla="*/ 0 h 697"/>
                <a:gd name="T48" fmla="*/ 0 w 614"/>
                <a:gd name="T49" fmla="*/ 0 h 697"/>
                <a:gd name="T50" fmla="*/ 0 w 614"/>
                <a:gd name="T51" fmla="*/ 0 h 697"/>
                <a:gd name="T52" fmla="*/ 0 w 614"/>
                <a:gd name="T53" fmla="*/ 0 h 697"/>
                <a:gd name="T54" fmla="*/ 0 w 614"/>
                <a:gd name="T55" fmla="*/ 0 h 697"/>
                <a:gd name="T56" fmla="*/ 0 w 614"/>
                <a:gd name="T57" fmla="*/ 0 h 697"/>
                <a:gd name="T58" fmla="*/ 0 w 614"/>
                <a:gd name="T59" fmla="*/ 0 h 697"/>
                <a:gd name="T60" fmla="*/ 0 w 614"/>
                <a:gd name="T61" fmla="*/ 0 h 697"/>
                <a:gd name="T62" fmla="*/ 0 w 614"/>
                <a:gd name="T63" fmla="*/ 0 h 697"/>
                <a:gd name="T64" fmla="*/ 0 w 614"/>
                <a:gd name="T65" fmla="*/ 0 h 697"/>
                <a:gd name="T66" fmla="*/ 0 w 614"/>
                <a:gd name="T67" fmla="*/ 0 h 697"/>
                <a:gd name="T68" fmla="*/ 0 w 614"/>
                <a:gd name="T69" fmla="*/ 0 h 697"/>
                <a:gd name="T70" fmla="*/ 0 w 614"/>
                <a:gd name="T71" fmla="*/ 0 h 697"/>
                <a:gd name="T72" fmla="*/ 0 w 614"/>
                <a:gd name="T73" fmla="*/ 0 h 697"/>
                <a:gd name="T74" fmla="*/ 0 w 614"/>
                <a:gd name="T75" fmla="*/ 0 h 697"/>
                <a:gd name="T76" fmla="*/ 0 w 614"/>
                <a:gd name="T77" fmla="*/ 0 h 697"/>
                <a:gd name="T78" fmla="*/ 0 w 614"/>
                <a:gd name="T79" fmla="*/ 0 h 697"/>
                <a:gd name="T80" fmla="*/ 0 w 614"/>
                <a:gd name="T81" fmla="*/ 0 h 697"/>
                <a:gd name="T82" fmla="*/ 0 w 614"/>
                <a:gd name="T83" fmla="*/ 0 h 697"/>
                <a:gd name="T84" fmla="*/ 0 w 614"/>
                <a:gd name="T85" fmla="*/ 0 h 697"/>
                <a:gd name="T86" fmla="*/ 0 w 614"/>
                <a:gd name="T87" fmla="*/ 0 h 697"/>
                <a:gd name="T88" fmla="*/ 0 w 614"/>
                <a:gd name="T89" fmla="*/ 0 h 697"/>
                <a:gd name="T90" fmla="*/ 0 w 614"/>
                <a:gd name="T91" fmla="*/ 0 h 697"/>
                <a:gd name="T92" fmla="*/ 0 w 614"/>
                <a:gd name="T93" fmla="*/ 0 h 697"/>
                <a:gd name="T94" fmla="*/ 0 w 614"/>
                <a:gd name="T95" fmla="*/ 0 h 697"/>
                <a:gd name="T96" fmla="*/ 0 w 614"/>
                <a:gd name="T97" fmla="*/ 0 h 6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14"/>
                <a:gd name="T148" fmla="*/ 0 h 697"/>
                <a:gd name="T149" fmla="*/ 614 w 614"/>
                <a:gd name="T150" fmla="*/ 697 h 69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14" h="697">
                  <a:moveTo>
                    <a:pt x="609" y="26"/>
                  </a:moveTo>
                  <a:lnTo>
                    <a:pt x="606" y="25"/>
                  </a:lnTo>
                  <a:lnTo>
                    <a:pt x="596" y="23"/>
                  </a:lnTo>
                  <a:lnTo>
                    <a:pt x="581" y="18"/>
                  </a:lnTo>
                  <a:lnTo>
                    <a:pt x="559" y="14"/>
                  </a:lnTo>
                  <a:lnTo>
                    <a:pt x="534" y="10"/>
                  </a:lnTo>
                  <a:lnTo>
                    <a:pt x="503" y="6"/>
                  </a:lnTo>
                  <a:lnTo>
                    <a:pt x="469" y="3"/>
                  </a:lnTo>
                  <a:lnTo>
                    <a:pt x="430" y="1"/>
                  </a:lnTo>
                  <a:lnTo>
                    <a:pt x="388" y="0"/>
                  </a:lnTo>
                  <a:lnTo>
                    <a:pt x="344" y="2"/>
                  </a:lnTo>
                  <a:lnTo>
                    <a:pt x="297" y="6"/>
                  </a:lnTo>
                  <a:lnTo>
                    <a:pt x="247" y="14"/>
                  </a:lnTo>
                  <a:lnTo>
                    <a:pt x="197" y="25"/>
                  </a:lnTo>
                  <a:lnTo>
                    <a:pt x="145" y="40"/>
                  </a:lnTo>
                  <a:lnTo>
                    <a:pt x="92" y="58"/>
                  </a:lnTo>
                  <a:lnTo>
                    <a:pt x="39" y="83"/>
                  </a:lnTo>
                  <a:lnTo>
                    <a:pt x="35" y="96"/>
                  </a:lnTo>
                  <a:lnTo>
                    <a:pt x="26" y="134"/>
                  </a:lnTo>
                  <a:lnTo>
                    <a:pt x="15" y="192"/>
                  </a:lnTo>
                  <a:lnTo>
                    <a:pt x="5" y="268"/>
                  </a:lnTo>
                  <a:lnTo>
                    <a:pt x="0" y="358"/>
                  </a:lnTo>
                  <a:lnTo>
                    <a:pt x="4" y="459"/>
                  </a:lnTo>
                  <a:lnTo>
                    <a:pt x="19" y="568"/>
                  </a:lnTo>
                  <a:lnTo>
                    <a:pt x="50" y="679"/>
                  </a:lnTo>
                  <a:lnTo>
                    <a:pt x="54" y="679"/>
                  </a:lnTo>
                  <a:lnTo>
                    <a:pt x="62" y="678"/>
                  </a:lnTo>
                  <a:lnTo>
                    <a:pt x="75" y="676"/>
                  </a:lnTo>
                  <a:lnTo>
                    <a:pt x="93" y="675"/>
                  </a:lnTo>
                  <a:lnTo>
                    <a:pt x="117" y="673"/>
                  </a:lnTo>
                  <a:lnTo>
                    <a:pt x="144" y="671"/>
                  </a:lnTo>
                  <a:lnTo>
                    <a:pt x="177" y="670"/>
                  </a:lnTo>
                  <a:lnTo>
                    <a:pt x="212" y="669"/>
                  </a:lnTo>
                  <a:lnTo>
                    <a:pt x="252" y="668"/>
                  </a:lnTo>
                  <a:lnTo>
                    <a:pt x="295" y="669"/>
                  </a:lnTo>
                  <a:lnTo>
                    <a:pt x="342" y="670"/>
                  </a:lnTo>
                  <a:lnTo>
                    <a:pt x="391" y="672"/>
                  </a:lnTo>
                  <a:lnTo>
                    <a:pt x="443" y="676"/>
                  </a:lnTo>
                  <a:lnTo>
                    <a:pt x="498" y="681"/>
                  </a:lnTo>
                  <a:lnTo>
                    <a:pt x="555" y="688"/>
                  </a:lnTo>
                  <a:lnTo>
                    <a:pt x="614" y="697"/>
                  </a:lnTo>
                  <a:lnTo>
                    <a:pt x="611" y="676"/>
                  </a:lnTo>
                  <a:lnTo>
                    <a:pt x="605" y="621"/>
                  </a:lnTo>
                  <a:lnTo>
                    <a:pt x="596" y="538"/>
                  </a:lnTo>
                  <a:lnTo>
                    <a:pt x="589" y="438"/>
                  </a:lnTo>
                  <a:lnTo>
                    <a:pt x="584" y="327"/>
                  </a:lnTo>
                  <a:lnTo>
                    <a:pt x="584" y="217"/>
                  </a:lnTo>
                  <a:lnTo>
                    <a:pt x="592" y="114"/>
                  </a:lnTo>
                  <a:lnTo>
                    <a:pt x="609" y="2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88" name="Freeform 469"/>
            <p:cNvSpPr>
              <a:spLocks/>
            </p:cNvSpPr>
            <p:nvPr/>
          </p:nvSpPr>
          <p:spPr bwMode="auto">
            <a:xfrm>
              <a:off x="3984" y="3299"/>
              <a:ext cx="113" cy="77"/>
            </a:xfrm>
            <a:custGeom>
              <a:avLst/>
              <a:gdLst>
                <a:gd name="T0" fmla="*/ 0 w 1014"/>
                <a:gd name="T1" fmla="*/ 0 h 693"/>
                <a:gd name="T2" fmla="*/ 0 w 1014"/>
                <a:gd name="T3" fmla="*/ 0 h 693"/>
                <a:gd name="T4" fmla="*/ 0 w 1014"/>
                <a:gd name="T5" fmla="*/ 0 h 693"/>
                <a:gd name="T6" fmla="*/ 0 w 1014"/>
                <a:gd name="T7" fmla="*/ 0 h 693"/>
                <a:gd name="T8" fmla="*/ 0 w 1014"/>
                <a:gd name="T9" fmla="*/ 0 h 693"/>
                <a:gd name="T10" fmla="*/ 0 w 1014"/>
                <a:gd name="T11" fmla="*/ 0 h 693"/>
                <a:gd name="T12" fmla="*/ 0 w 1014"/>
                <a:gd name="T13" fmla="*/ 0 h 693"/>
                <a:gd name="T14" fmla="*/ 0 w 1014"/>
                <a:gd name="T15" fmla="*/ 0 h 693"/>
                <a:gd name="T16" fmla="*/ 0 w 1014"/>
                <a:gd name="T17" fmla="*/ 0 h 693"/>
                <a:gd name="T18" fmla="*/ 0 w 1014"/>
                <a:gd name="T19" fmla="*/ 0 h 693"/>
                <a:gd name="T20" fmla="*/ 0 w 1014"/>
                <a:gd name="T21" fmla="*/ 0 h 693"/>
                <a:gd name="T22" fmla="*/ 0 w 1014"/>
                <a:gd name="T23" fmla="*/ 0 h 693"/>
                <a:gd name="T24" fmla="*/ 0 w 1014"/>
                <a:gd name="T25" fmla="*/ 0 h 693"/>
                <a:gd name="T26" fmla="*/ 0 w 1014"/>
                <a:gd name="T27" fmla="*/ 0 h 693"/>
                <a:gd name="T28" fmla="*/ 0 w 1014"/>
                <a:gd name="T29" fmla="*/ 0 h 693"/>
                <a:gd name="T30" fmla="*/ 0 w 1014"/>
                <a:gd name="T31" fmla="*/ 0 h 693"/>
                <a:gd name="T32" fmla="*/ 0 w 1014"/>
                <a:gd name="T33" fmla="*/ 0 h 693"/>
                <a:gd name="T34" fmla="*/ 0 w 1014"/>
                <a:gd name="T35" fmla="*/ 0 h 693"/>
                <a:gd name="T36" fmla="*/ 0 w 1014"/>
                <a:gd name="T37" fmla="*/ 0 h 693"/>
                <a:gd name="T38" fmla="*/ 0 w 1014"/>
                <a:gd name="T39" fmla="*/ 0 h 693"/>
                <a:gd name="T40" fmla="*/ 0 w 1014"/>
                <a:gd name="T41" fmla="*/ 0 h 693"/>
                <a:gd name="T42" fmla="*/ 0 w 1014"/>
                <a:gd name="T43" fmla="*/ 0 h 693"/>
                <a:gd name="T44" fmla="*/ 0 w 1014"/>
                <a:gd name="T45" fmla="*/ 0 h 693"/>
                <a:gd name="T46" fmla="*/ 0 w 1014"/>
                <a:gd name="T47" fmla="*/ 0 h 693"/>
                <a:gd name="T48" fmla="*/ 0 w 1014"/>
                <a:gd name="T49" fmla="*/ 0 h 693"/>
                <a:gd name="T50" fmla="*/ 0 w 1014"/>
                <a:gd name="T51" fmla="*/ 0 h 693"/>
                <a:gd name="T52" fmla="*/ 0 w 1014"/>
                <a:gd name="T53" fmla="*/ 0 h 693"/>
                <a:gd name="T54" fmla="*/ 0 w 1014"/>
                <a:gd name="T55" fmla="*/ 0 h 693"/>
                <a:gd name="T56" fmla="*/ 0 w 1014"/>
                <a:gd name="T57" fmla="*/ 0 h 693"/>
                <a:gd name="T58" fmla="*/ 0 w 1014"/>
                <a:gd name="T59" fmla="*/ 0 h 693"/>
                <a:gd name="T60" fmla="*/ 0 w 1014"/>
                <a:gd name="T61" fmla="*/ 0 h 693"/>
                <a:gd name="T62" fmla="*/ 0 w 1014"/>
                <a:gd name="T63" fmla="*/ 0 h 693"/>
                <a:gd name="T64" fmla="*/ 0 w 1014"/>
                <a:gd name="T65" fmla="*/ 0 h 693"/>
                <a:gd name="T66" fmla="*/ 0 w 1014"/>
                <a:gd name="T67" fmla="*/ 0 h 693"/>
                <a:gd name="T68" fmla="*/ 0 w 1014"/>
                <a:gd name="T69" fmla="*/ 0 h 693"/>
                <a:gd name="T70" fmla="*/ 0 w 1014"/>
                <a:gd name="T71" fmla="*/ 0 h 693"/>
                <a:gd name="T72" fmla="*/ 0 w 1014"/>
                <a:gd name="T73" fmla="*/ 0 h 693"/>
                <a:gd name="T74" fmla="*/ 0 w 1014"/>
                <a:gd name="T75" fmla="*/ 0 h 693"/>
                <a:gd name="T76" fmla="*/ 0 w 1014"/>
                <a:gd name="T77" fmla="*/ 0 h 693"/>
                <a:gd name="T78" fmla="*/ 0 w 1014"/>
                <a:gd name="T79" fmla="*/ 0 h 693"/>
                <a:gd name="T80" fmla="*/ 0 w 1014"/>
                <a:gd name="T81" fmla="*/ 0 h 693"/>
                <a:gd name="T82" fmla="*/ 0 w 1014"/>
                <a:gd name="T83" fmla="*/ 0 h 693"/>
                <a:gd name="T84" fmla="*/ 0 w 1014"/>
                <a:gd name="T85" fmla="*/ 0 h 693"/>
                <a:gd name="T86" fmla="*/ 0 w 1014"/>
                <a:gd name="T87" fmla="*/ 0 h 693"/>
                <a:gd name="T88" fmla="*/ 0 w 1014"/>
                <a:gd name="T89" fmla="*/ 0 h 693"/>
                <a:gd name="T90" fmla="*/ 0 w 1014"/>
                <a:gd name="T91" fmla="*/ 0 h 693"/>
                <a:gd name="T92" fmla="*/ 0 w 1014"/>
                <a:gd name="T93" fmla="*/ 0 h 693"/>
                <a:gd name="T94" fmla="*/ 0 w 1014"/>
                <a:gd name="T95" fmla="*/ 0 h 693"/>
                <a:gd name="T96" fmla="*/ 0 w 1014"/>
                <a:gd name="T97" fmla="*/ 0 h 693"/>
                <a:gd name="T98" fmla="*/ 0 w 1014"/>
                <a:gd name="T99" fmla="*/ 0 h 693"/>
                <a:gd name="T100" fmla="*/ 0 w 1014"/>
                <a:gd name="T101" fmla="*/ 0 h 693"/>
                <a:gd name="T102" fmla="*/ 0 w 1014"/>
                <a:gd name="T103" fmla="*/ 0 h 693"/>
                <a:gd name="T104" fmla="*/ 0 w 1014"/>
                <a:gd name="T105" fmla="*/ 0 h 693"/>
                <a:gd name="T106" fmla="*/ 0 w 1014"/>
                <a:gd name="T107" fmla="*/ 0 h 69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14"/>
                <a:gd name="T163" fmla="*/ 0 h 693"/>
                <a:gd name="T164" fmla="*/ 1014 w 1014"/>
                <a:gd name="T165" fmla="*/ 693 h 69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14" h="693">
                  <a:moveTo>
                    <a:pt x="6" y="523"/>
                  </a:moveTo>
                  <a:lnTo>
                    <a:pt x="0" y="608"/>
                  </a:lnTo>
                  <a:lnTo>
                    <a:pt x="660" y="693"/>
                  </a:lnTo>
                  <a:lnTo>
                    <a:pt x="665" y="691"/>
                  </a:lnTo>
                  <a:lnTo>
                    <a:pt x="679" y="683"/>
                  </a:lnTo>
                  <a:lnTo>
                    <a:pt x="700" y="672"/>
                  </a:lnTo>
                  <a:lnTo>
                    <a:pt x="726" y="657"/>
                  </a:lnTo>
                  <a:lnTo>
                    <a:pt x="758" y="636"/>
                  </a:lnTo>
                  <a:lnTo>
                    <a:pt x="793" y="611"/>
                  </a:lnTo>
                  <a:lnTo>
                    <a:pt x="829" y="581"/>
                  </a:lnTo>
                  <a:lnTo>
                    <a:pt x="866" y="546"/>
                  </a:lnTo>
                  <a:lnTo>
                    <a:pt x="902" y="508"/>
                  </a:lnTo>
                  <a:lnTo>
                    <a:pt x="935" y="465"/>
                  </a:lnTo>
                  <a:lnTo>
                    <a:pt x="964" y="416"/>
                  </a:lnTo>
                  <a:lnTo>
                    <a:pt x="987" y="362"/>
                  </a:lnTo>
                  <a:lnTo>
                    <a:pt x="1004" y="305"/>
                  </a:lnTo>
                  <a:lnTo>
                    <a:pt x="1014" y="242"/>
                  </a:lnTo>
                  <a:lnTo>
                    <a:pt x="1012" y="175"/>
                  </a:lnTo>
                  <a:lnTo>
                    <a:pt x="1000" y="103"/>
                  </a:lnTo>
                  <a:lnTo>
                    <a:pt x="998" y="98"/>
                  </a:lnTo>
                  <a:lnTo>
                    <a:pt x="992" y="87"/>
                  </a:lnTo>
                  <a:lnTo>
                    <a:pt x="981" y="72"/>
                  </a:lnTo>
                  <a:lnTo>
                    <a:pt x="967" y="53"/>
                  </a:lnTo>
                  <a:lnTo>
                    <a:pt x="948" y="35"/>
                  </a:lnTo>
                  <a:lnTo>
                    <a:pt x="926" y="19"/>
                  </a:lnTo>
                  <a:lnTo>
                    <a:pt x="900" y="6"/>
                  </a:lnTo>
                  <a:lnTo>
                    <a:pt x="870" y="0"/>
                  </a:lnTo>
                  <a:lnTo>
                    <a:pt x="874" y="12"/>
                  </a:lnTo>
                  <a:lnTo>
                    <a:pt x="884" y="41"/>
                  </a:lnTo>
                  <a:lnTo>
                    <a:pt x="896" y="89"/>
                  </a:lnTo>
                  <a:lnTo>
                    <a:pt x="907" y="151"/>
                  </a:lnTo>
                  <a:lnTo>
                    <a:pt x="910" y="225"/>
                  </a:lnTo>
                  <a:lnTo>
                    <a:pt x="902" y="307"/>
                  </a:lnTo>
                  <a:lnTo>
                    <a:pt x="878" y="396"/>
                  </a:lnTo>
                  <a:lnTo>
                    <a:pt x="836" y="489"/>
                  </a:lnTo>
                  <a:lnTo>
                    <a:pt x="835" y="490"/>
                  </a:lnTo>
                  <a:lnTo>
                    <a:pt x="831" y="493"/>
                  </a:lnTo>
                  <a:lnTo>
                    <a:pt x="825" y="498"/>
                  </a:lnTo>
                  <a:lnTo>
                    <a:pt x="816" y="506"/>
                  </a:lnTo>
                  <a:lnTo>
                    <a:pt x="805" y="513"/>
                  </a:lnTo>
                  <a:lnTo>
                    <a:pt x="792" y="521"/>
                  </a:lnTo>
                  <a:lnTo>
                    <a:pt x="775" y="529"/>
                  </a:lnTo>
                  <a:lnTo>
                    <a:pt x="757" y="537"/>
                  </a:lnTo>
                  <a:lnTo>
                    <a:pt x="737" y="544"/>
                  </a:lnTo>
                  <a:lnTo>
                    <a:pt x="713" y="552"/>
                  </a:lnTo>
                  <a:lnTo>
                    <a:pt x="688" y="557"/>
                  </a:lnTo>
                  <a:lnTo>
                    <a:pt x="659" y="561"/>
                  </a:lnTo>
                  <a:lnTo>
                    <a:pt x="630" y="562"/>
                  </a:lnTo>
                  <a:lnTo>
                    <a:pt x="597" y="561"/>
                  </a:lnTo>
                  <a:lnTo>
                    <a:pt x="562" y="558"/>
                  </a:lnTo>
                  <a:lnTo>
                    <a:pt x="525" y="551"/>
                  </a:lnTo>
                  <a:lnTo>
                    <a:pt x="525" y="642"/>
                  </a:lnTo>
                  <a:lnTo>
                    <a:pt x="23" y="590"/>
                  </a:lnTo>
                  <a:lnTo>
                    <a:pt x="6" y="523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89" name="Freeform 470"/>
            <p:cNvSpPr>
              <a:spLocks/>
            </p:cNvSpPr>
            <p:nvPr/>
          </p:nvSpPr>
          <p:spPr bwMode="auto">
            <a:xfrm>
              <a:off x="3970" y="3375"/>
              <a:ext cx="83" cy="27"/>
            </a:xfrm>
            <a:custGeom>
              <a:avLst/>
              <a:gdLst>
                <a:gd name="T0" fmla="*/ 0 w 745"/>
                <a:gd name="T1" fmla="*/ 0 h 240"/>
                <a:gd name="T2" fmla="*/ 0 w 745"/>
                <a:gd name="T3" fmla="*/ 0 h 240"/>
                <a:gd name="T4" fmla="*/ 0 w 745"/>
                <a:gd name="T5" fmla="*/ 0 h 240"/>
                <a:gd name="T6" fmla="*/ 0 w 745"/>
                <a:gd name="T7" fmla="*/ 0 h 240"/>
                <a:gd name="T8" fmla="*/ 0 w 745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5"/>
                <a:gd name="T16" fmla="*/ 0 h 240"/>
                <a:gd name="T17" fmla="*/ 745 w 745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5" h="240">
                  <a:moveTo>
                    <a:pt x="745" y="86"/>
                  </a:moveTo>
                  <a:lnTo>
                    <a:pt x="11" y="0"/>
                  </a:lnTo>
                  <a:lnTo>
                    <a:pt x="0" y="86"/>
                  </a:lnTo>
                  <a:lnTo>
                    <a:pt x="722" y="240"/>
                  </a:lnTo>
                  <a:lnTo>
                    <a:pt x="745" y="8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90" name="Freeform 471"/>
            <p:cNvSpPr>
              <a:spLocks/>
            </p:cNvSpPr>
            <p:nvPr/>
          </p:nvSpPr>
          <p:spPr bwMode="auto">
            <a:xfrm>
              <a:off x="4011" y="3384"/>
              <a:ext cx="36" cy="12"/>
            </a:xfrm>
            <a:custGeom>
              <a:avLst/>
              <a:gdLst>
                <a:gd name="T0" fmla="*/ 0 w 319"/>
                <a:gd name="T1" fmla="*/ 0 h 109"/>
                <a:gd name="T2" fmla="*/ 0 w 319"/>
                <a:gd name="T3" fmla="*/ 0 h 109"/>
                <a:gd name="T4" fmla="*/ 0 w 319"/>
                <a:gd name="T5" fmla="*/ 0 h 109"/>
                <a:gd name="T6" fmla="*/ 0 w 319"/>
                <a:gd name="T7" fmla="*/ 0 h 109"/>
                <a:gd name="T8" fmla="*/ 0 w 319"/>
                <a:gd name="T9" fmla="*/ 0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9"/>
                <a:gd name="T16" fmla="*/ 0 h 109"/>
                <a:gd name="T17" fmla="*/ 319 w 319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9" h="109">
                  <a:moveTo>
                    <a:pt x="319" y="47"/>
                  </a:moveTo>
                  <a:lnTo>
                    <a:pt x="4" y="0"/>
                  </a:lnTo>
                  <a:lnTo>
                    <a:pt x="0" y="45"/>
                  </a:lnTo>
                  <a:lnTo>
                    <a:pt x="309" y="109"/>
                  </a:lnTo>
                  <a:lnTo>
                    <a:pt x="319" y="4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91" name="Freeform 472"/>
            <p:cNvSpPr>
              <a:spLocks/>
            </p:cNvSpPr>
            <p:nvPr/>
          </p:nvSpPr>
          <p:spPr bwMode="auto">
            <a:xfrm>
              <a:off x="3975" y="3378"/>
              <a:ext cx="24" cy="9"/>
            </a:xfrm>
            <a:custGeom>
              <a:avLst/>
              <a:gdLst>
                <a:gd name="T0" fmla="*/ 0 w 213"/>
                <a:gd name="T1" fmla="*/ 0 h 81"/>
                <a:gd name="T2" fmla="*/ 0 w 213"/>
                <a:gd name="T3" fmla="*/ 0 h 81"/>
                <a:gd name="T4" fmla="*/ 0 w 213"/>
                <a:gd name="T5" fmla="*/ 0 h 81"/>
                <a:gd name="T6" fmla="*/ 0 w 213"/>
                <a:gd name="T7" fmla="*/ 0 h 81"/>
                <a:gd name="T8" fmla="*/ 0 w 213"/>
                <a:gd name="T9" fmla="*/ 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3"/>
                <a:gd name="T16" fmla="*/ 0 h 81"/>
                <a:gd name="T17" fmla="*/ 213 w 213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3" h="81">
                  <a:moveTo>
                    <a:pt x="213" y="37"/>
                  </a:moveTo>
                  <a:lnTo>
                    <a:pt x="0" y="0"/>
                  </a:lnTo>
                  <a:lnTo>
                    <a:pt x="2" y="39"/>
                  </a:lnTo>
                  <a:lnTo>
                    <a:pt x="206" y="81"/>
                  </a:lnTo>
                  <a:lnTo>
                    <a:pt x="213" y="3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92" name="Freeform 473"/>
            <p:cNvSpPr>
              <a:spLocks/>
            </p:cNvSpPr>
            <p:nvPr/>
          </p:nvSpPr>
          <p:spPr bwMode="auto">
            <a:xfrm>
              <a:off x="3916" y="3386"/>
              <a:ext cx="139" cy="47"/>
            </a:xfrm>
            <a:custGeom>
              <a:avLst/>
              <a:gdLst>
                <a:gd name="T0" fmla="*/ 0 w 1254"/>
                <a:gd name="T1" fmla="*/ 0 h 415"/>
                <a:gd name="T2" fmla="*/ 0 w 1254"/>
                <a:gd name="T3" fmla="*/ 0 h 415"/>
                <a:gd name="T4" fmla="*/ 0 w 1254"/>
                <a:gd name="T5" fmla="*/ 0 h 415"/>
                <a:gd name="T6" fmla="*/ 0 w 1254"/>
                <a:gd name="T7" fmla="*/ 0 h 415"/>
                <a:gd name="T8" fmla="*/ 0 w 1254"/>
                <a:gd name="T9" fmla="*/ 0 h 415"/>
                <a:gd name="T10" fmla="*/ 0 w 1254"/>
                <a:gd name="T11" fmla="*/ 0 h 415"/>
                <a:gd name="T12" fmla="*/ 0 w 1254"/>
                <a:gd name="T13" fmla="*/ 0 h 415"/>
                <a:gd name="T14" fmla="*/ 0 w 1254"/>
                <a:gd name="T15" fmla="*/ 0 h 415"/>
                <a:gd name="T16" fmla="*/ 0 w 1254"/>
                <a:gd name="T17" fmla="*/ 0 h 415"/>
                <a:gd name="T18" fmla="*/ 0 w 1254"/>
                <a:gd name="T19" fmla="*/ 0 h 415"/>
                <a:gd name="T20" fmla="*/ 0 w 1254"/>
                <a:gd name="T21" fmla="*/ 0 h 415"/>
                <a:gd name="T22" fmla="*/ 0 w 1254"/>
                <a:gd name="T23" fmla="*/ 0 h 415"/>
                <a:gd name="T24" fmla="*/ 0 w 1254"/>
                <a:gd name="T25" fmla="*/ 0 h 415"/>
                <a:gd name="T26" fmla="*/ 0 w 1254"/>
                <a:gd name="T27" fmla="*/ 0 h 415"/>
                <a:gd name="T28" fmla="*/ 0 w 1254"/>
                <a:gd name="T29" fmla="*/ 0 h 415"/>
                <a:gd name="T30" fmla="*/ 0 w 1254"/>
                <a:gd name="T31" fmla="*/ 0 h 415"/>
                <a:gd name="T32" fmla="*/ 0 w 1254"/>
                <a:gd name="T33" fmla="*/ 0 h 415"/>
                <a:gd name="T34" fmla="*/ 0 w 1254"/>
                <a:gd name="T35" fmla="*/ 0 h 415"/>
                <a:gd name="T36" fmla="*/ 0 w 1254"/>
                <a:gd name="T37" fmla="*/ 0 h 415"/>
                <a:gd name="T38" fmla="*/ 0 w 1254"/>
                <a:gd name="T39" fmla="*/ 0 h 415"/>
                <a:gd name="T40" fmla="*/ 0 w 1254"/>
                <a:gd name="T41" fmla="*/ 0 h 415"/>
                <a:gd name="T42" fmla="*/ 0 w 1254"/>
                <a:gd name="T43" fmla="*/ 0 h 415"/>
                <a:gd name="T44" fmla="*/ 0 w 1254"/>
                <a:gd name="T45" fmla="*/ 0 h 415"/>
                <a:gd name="T46" fmla="*/ 0 w 1254"/>
                <a:gd name="T47" fmla="*/ 0 h 415"/>
                <a:gd name="T48" fmla="*/ 0 w 1254"/>
                <a:gd name="T49" fmla="*/ 0 h 415"/>
                <a:gd name="T50" fmla="*/ 0 w 1254"/>
                <a:gd name="T51" fmla="*/ 0 h 415"/>
                <a:gd name="T52" fmla="*/ 0 w 1254"/>
                <a:gd name="T53" fmla="*/ 0 h 415"/>
                <a:gd name="T54" fmla="*/ 0 w 1254"/>
                <a:gd name="T55" fmla="*/ 0 h 415"/>
                <a:gd name="T56" fmla="*/ 0 w 1254"/>
                <a:gd name="T57" fmla="*/ 0 h 415"/>
                <a:gd name="T58" fmla="*/ 0 w 1254"/>
                <a:gd name="T59" fmla="*/ 0 h 415"/>
                <a:gd name="T60" fmla="*/ 0 w 1254"/>
                <a:gd name="T61" fmla="*/ 0 h 415"/>
                <a:gd name="T62" fmla="*/ 0 w 1254"/>
                <a:gd name="T63" fmla="*/ 0 h 415"/>
                <a:gd name="T64" fmla="*/ 0 w 1254"/>
                <a:gd name="T65" fmla="*/ 0 h 415"/>
                <a:gd name="T66" fmla="*/ 0 w 1254"/>
                <a:gd name="T67" fmla="*/ 0 h 415"/>
                <a:gd name="T68" fmla="*/ 0 w 1254"/>
                <a:gd name="T69" fmla="*/ 0 h 4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54"/>
                <a:gd name="T106" fmla="*/ 0 h 415"/>
                <a:gd name="T107" fmla="*/ 1254 w 1254"/>
                <a:gd name="T108" fmla="*/ 415 h 4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54" h="415">
                  <a:moveTo>
                    <a:pt x="0" y="124"/>
                  </a:moveTo>
                  <a:lnTo>
                    <a:pt x="3" y="124"/>
                  </a:lnTo>
                  <a:lnTo>
                    <a:pt x="10" y="122"/>
                  </a:lnTo>
                  <a:lnTo>
                    <a:pt x="23" y="120"/>
                  </a:lnTo>
                  <a:lnTo>
                    <a:pt x="40" y="117"/>
                  </a:lnTo>
                  <a:lnTo>
                    <a:pt x="59" y="114"/>
                  </a:lnTo>
                  <a:lnTo>
                    <a:pt x="81" y="109"/>
                  </a:lnTo>
                  <a:lnTo>
                    <a:pt x="107" y="103"/>
                  </a:lnTo>
                  <a:lnTo>
                    <a:pt x="133" y="96"/>
                  </a:lnTo>
                  <a:lnTo>
                    <a:pt x="161" y="89"/>
                  </a:lnTo>
                  <a:lnTo>
                    <a:pt x="188" y="79"/>
                  </a:lnTo>
                  <a:lnTo>
                    <a:pt x="216" y="69"/>
                  </a:lnTo>
                  <a:lnTo>
                    <a:pt x="243" y="58"/>
                  </a:lnTo>
                  <a:lnTo>
                    <a:pt x="270" y="45"/>
                  </a:lnTo>
                  <a:lnTo>
                    <a:pt x="293" y="31"/>
                  </a:lnTo>
                  <a:lnTo>
                    <a:pt x="316" y="16"/>
                  </a:lnTo>
                  <a:lnTo>
                    <a:pt x="334" y="0"/>
                  </a:lnTo>
                  <a:lnTo>
                    <a:pt x="1254" y="210"/>
                  </a:lnTo>
                  <a:lnTo>
                    <a:pt x="1252" y="212"/>
                  </a:lnTo>
                  <a:lnTo>
                    <a:pt x="1247" y="218"/>
                  </a:lnTo>
                  <a:lnTo>
                    <a:pt x="1239" y="226"/>
                  </a:lnTo>
                  <a:lnTo>
                    <a:pt x="1227" y="236"/>
                  </a:lnTo>
                  <a:lnTo>
                    <a:pt x="1213" y="248"/>
                  </a:lnTo>
                  <a:lnTo>
                    <a:pt x="1197" y="263"/>
                  </a:lnTo>
                  <a:lnTo>
                    <a:pt x="1180" y="279"/>
                  </a:lnTo>
                  <a:lnTo>
                    <a:pt x="1159" y="295"/>
                  </a:lnTo>
                  <a:lnTo>
                    <a:pt x="1138" y="313"/>
                  </a:lnTo>
                  <a:lnTo>
                    <a:pt x="1116" y="330"/>
                  </a:lnTo>
                  <a:lnTo>
                    <a:pt x="1092" y="347"/>
                  </a:lnTo>
                  <a:lnTo>
                    <a:pt x="1068" y="364"/>
                  </a:lnTo>
                  <a:lnTo>
                    <a:pt x="1043" y="379"/>
                  </a:lnTo>
                  <a:lnTo>
                    <a:pt x="1019" y="392"/>
                  </a:lnTo>
                  <a:lnTo>
                    <a:pt x="994" y="405"/>
                  </a:lnTo>
                  <a:lnTo>
                    <a:pt x="971" y="415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93" name="Freeform 474"/>
            <p:cNvSpPr>
              <a:spLocks/>
            </p:cNvSpPr>
            <p:nvPr/>
          </p:nvSpPr>
          <p:spPr bwMode="auto">
            <a:xfrm>
              <a:off x="4055" y="3381"/>
              <a:ext cx="49" cy="22"/>
            </a:xfrm>
            <a:custGeom>
              <a:avLst/>
              <a:gdLst>
                <a:gd name="T0" fmla="*/ 0 w 447"/>
                <a:gd name="T1" fmla="*/ 0 h 198"/>
                <a:gd name="T2" fmla="*/ 0 w 447"/>
                <a:gd name="T3" fmla="*/ 0 h 198"/>
                <a:gd name="T4" fmla="*/ 0 w 447"/>
                <a:gd name="T5" fmla="*/ 0 h 198"/>
                <a:gd name="T6" fmla="*/ 0 w 447"/>
                <a:gd name="T7" fmla="*/ 0 h 198"/>
                <a:gd name="T8" fmla="*/ 0 w 447"/>
                <a:gd name="T9" fmla="*/ 0 h 198"/>
                <a:gd name="T10" fmla="*/ 0 w 447"/>
                <a:gd name="T11" fmla="*/ 0 h 1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7"/>
                <a:gd name="T19" fmla="*/ 0 h 198"/>
                <a:gd name="T20" fmla="*/ 447 w 447"/>
                <a:gd name="T21" fmla="*/ 198 h 19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7" h="198">
                  <a:moveTo>
                    <a:pt x="45" y="198"/>
                  </a:moveTo>
                  <a:lnTo>
                    <a:pt x="447" y="79"/>
                  </a:lnTo>
                  <a:lnTo>
                    <a:pt x="203" y="0"/>
                  </a:lnTo>
                  <a:lnTo>
                    <a:pt x="5" y="22"/>
                  </a:lnTo>
                  <a:lnTo>
                    <a:pt x="0" y="187"/>
                  </a:lnTo>
                  <a:lnTo>
                    <a:pt x="45" y="19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94" name="Freeform 475"/>
            <p:cNvSpPr>
              <a:spLocks/>
            </p:cNvSpPr>
            <p:nvPr/>
          </p:nvSpPr>
          <p:spPr bwMode="auto">
            <a:xfrm>
              <a:off x="3926" y="3287"/>
              <a:ext cx="27" cy="105"/>
            </a:xfrm>
            <a:custGeom>
              <a:avLst/>
              <a:gdLst>
                <a:gd name="T0" fmla="*/ 0 w 238"/>
                <a:gd name="T1" fmla="*/ 0 h 947"/>
                <a:gd name="T2" fmla="*/ 0 w 238"/>
                <a:gd name="T3" fmla="*/ 0 h 947"/>
                <a:gd name="T4" fmla="*/ 0 w 238"/>
                <a:gd name="T5" fmla="*/ 0 h 947"/>
                <a:gd name="T6" fmla="*/ 0 w 238"/>
                <a:gd name="T7" fmla="*/ 0 h 947"/>
                <a:gd name="T8" fmla="*/ 0 w 238"/>
                <a:gd name="T9" fmla="*/ 0 h 947"/>
                <a:gd name="T10" fmla="*/ 0 w 238"/>
                <a:gd name="T11" fmla="*/ 0 h 947"/>
                <a:gd name="T12" fmla="*/ 0 w 238"/>
                <a:gd name="T13" fmla="*/ 0 h 947"/>
                <a:gd name="T14" fmla="*/ 0 w 238"/>
                <a:gd name="T15" fmla="*/ 0 h 947"/>
                <a:gd name="T16" fmla="*/ 0 w 238"/>
                <a:gd name="T17" fmla="*/ 0 h 947"/>
                <a:gd name="T18" fmla="*/ 0 w 238"/>
                <a:gd name="T19" fmla="*/ 0 h 947"/>
                <a:gd name="T20" fmla="*/ 0 w 238"/>
                <a:gd name="T21" fmla="*/ 0 h 947"/>
                <a:gd name="T22" fmla="*/ 0 w 238"/>
                <a:gd name="T23" fmla="*/ 0 h 947"/>
                <a:gd name="T24" fmla="*/ 0 w 238"/>
                <a:gd name="T25" fmla="*/ 0 h 947"/>
                <a:gd name="T26" fmla="*/ 0 w 238"/>
                <a:gd name="T27" fmla="*/ 0 h 947"/>
                <a:gd name="T28" fmla="*/ 0 w 238"/>
                <a:gd name="T29" fmla="*/ 0 h 947"/>
                <a:gd name="T30" fmla="*/ 0 w 238"/>
                <a:gd name="T31" fmla="*/ 0 h 947"/>
                <a:gd name="T32" fmla="*/ 0 w 238"/>
                <a:gd name="T33" fmla="*/ 0 h 947"/>
                <a:gd name="T34" fmla="*/ 0 w 238"/>
                <a:gd name="T35" fmla="*/ 0 h 947"/>
                <a:gd name="T36" fmla="*/ 0 w 238"/>
                <a:gd name="T37" fmla="*/ 0 h 947"/>
                <a:gd name="T38" fmla="*/ 0 w 238"/>
                <a:gd name="T39" fmla="*/ 0 h 947"/>
                <a:gd name="T40" fmla="*/ 0 w 238"/>
                <a:gd name="T41" fmla="*/ 0 h 947"/>
                <a:gd name="T42" fmla="*/ 0 w 238"/>
                <a:gd name="T43" fmla="*/ 0 h 947"/>
                <a:gd name="T44" fmla="*/ 0 w 238"/>
                <a:gd name="T45" fmla="*/ 0 h 947"/>
                <a:gd name="T46" fmla="*/ 0 w 238"/>
                <a:gd name="T47" fmla="*/ 0 h 947"/>
                <a:gd name="T48" fmla="*/ 0 w 238"/>
                <a:gd name="T49" fmla="*/ 0 h 947"/>
                <a:gd name="T50" fmla="*/ 0 w 238"/>
                <a:gd name="T51" fmla="*/ 0 h 947"/>
                <a:gd name="T52" fmla="*/ 0 w 238"/>
                <a:gd name="T53" fmla="*/ 0 h 947"/>
                <a:gd name="T54" fmla="*/ 0 w 238"/>
                <a:gd name="T55" fmla="*/ 0 h 947"/>
                <a:gd name="T56" fmla="*/ 0 w 238"/>
                <a:gd name="T57" fmla="*/ 0 h 947"/>
                <a:gd name="T58" fmla="*/ 0 w 238"/>
                <a:gd name="T59" fmla="*/ 0 h 947"/>
                <a:gd name="T60" fmla="*/ 0 w 238"/>
                <a:gd name="T61" fmla="*/ 0 h 947"/>
                <a:gd name="T62" fmla="*/ 0 w 238"/>
                <a:gd name="T63" fmla="*/ 0 h 947"/>
                <a:gd name="T64" fmla="*/ 0 w 238"/>
                <a:gd name="T65" fmla="*/ 0 h 947"/>
                <a:gd name="T66" fmla="*/ 0 w 238"/>
                <a:gd name="T67" fmla="*/ 0 h 947"/>
                <a:gd name="T68" fmla="*/ 0 w 238"/>
                <a:gd name="T69" fmla="*/ 0 h 9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8"/>
                <a:gd name="T106" fmla="*/ 0 h 947"/>
                <a:gd name="T107" fmla="*/ 238 w 238"/>
                <a:gd name="T108" fmla="*/ 947 h 9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8" h="947">
                  <a:moveTo>
                    <a:pt x="238" y="22"/>
                  </a:moveTo>
                  <a:lnTo>
                    <a:pt x="237" y="21"/>
                  </a:lnTo>
                  <a:lnTo>
                    <a:pt x="233" y="19"/>
                  </a:lnTo>
                  <a:lnTo>
                    <a:pt x="226" y="17"/>
                  </a:lnTo>
                  <a:lnTo>
                    <a:pt x="217" y="14"/>
                  </a:lnTo>
                  <a:lnTo>
                    <a:pt x="206" y="10"/>
                  </a:lnTo>
                  <a:lnTo>
                    <a:pt x="194" y="7"/>
                  </a:lnTo>
                  <a:lnTo>
                    <a:pt x="180" y="4"/>
                  </a:lnTo>
                  <a:lnTo>
                    <a:pt x="164" y="1"/>
                  </a:lnTo>
                  <a:lnTo>
                    <a:pt x="146" y="0"/>
                  </a:lnTo>
                  <a:lnTo>
                    <a:pt x="127" y="0"/>
                  </a:lnTo>
                  <a:lnTo>
                    <a:pt x="108" y="2"/>
                  </a:lnTo>
                  <a:lnTo>
                    <a:pt x="87" y="5"/>
                  </a:lnTo>
                  <a:lnTo>
                    <a:pt x="66" y="11"/>
                  </a:lnTo>
                  <a:lnTo>
                    <a:pt x="44" y="19"/>
                  </a:lnTo>
                  <a:lnTo>
                    <a:pt x="22" y="30"/>
                  </a:lnTo>
                  <a:lnTo>
                    <a:pt x="0" y="45"/>
                  </a:lnTo>
                  <a:lnTo>
                    <a:pt x="0" y="947"/>
                  </a:lnTo>
                  <a:lnTo>
                    <a:pt x="1" y="947"/>
                  </a:lnTo>
                  <a:lnTo>
                    <a:pt x="6" y="947"/>
                  </a:lnTo>
                  <a:lnTo>
                    <a:pt x="13" y="946"/>
                  </a:lnTo>
                  <a:lnTo>
                    <a:pt x="22" y="945"/>
                  </a:lnTo>
                  <a:lnTo>
                    <a:pt x="33" y="943"/>
                  </a:lnTo>
                  <a:lnTo>
                    <a:pt x="47" y="941"/>
                  </a:lnTo>
                  <a:lnTo>
                    <a:pt x="62" y="938"/>
                  </a:lnTo>
                  <a:lnTo>
                    <a:pt x="78" y="934"/>
                  </a:lnTo>
                  <a:lnTo>
                    <a:pt x="96" y="928"/>
                  </a:lnTo>
                  <a:lnTo>
                    <a:pt x="115" y="922"/>
                  </a:lnTo>
                  <a:lnTo>
                    <a:pt x="135" y="915"/>
                  </a:lnTo>
                  <a:lnTo>
                    <a:pt x="155" y="906"/>
                  </a:lnTo>
                  <a:lnTo>
                    <a:pt x="176" y="896"/>
                  </a:lnTo>
                  <a:lnTo>
                    <a:pt x="197" y="884"/>
                  </a:lnTo>
                  <a:lnTo>
                    <a:pt x="217" y="871"/>
                  </a:lnTo>
                  <a:lnTo>
                    <a:pt x="238" y="856"/>
                  </a:lnTo>
                  <a:lnTo>
                    <a:pt x="238" y="2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95" name="Freeform 476"/>
            <p:cNvSpPr>
              <a:spLocks/>
            </p:cNvSpPr>
            <p:nvPr/>
          </p:nvSpPr>
          <p:spPr bwMode="auto">
            <a:xfrm>
              <a:off x="3927" y="3288"/>
              <a:ext cx="23" cy="89"/>
            </a:xfrm>
            <a:custGeom>
              <a:avLst/>
              <a:gdLst>
                <a:gd name="T0" fmla="*/ 0 w 203"/>
                <a:gd name="T1" fmla="*/ 0 h 799"/>
                <a:gd name="T2" fmla="*/ 0 w 203"/>
                <a:gd name="T3" fmla="*/ 0 h 799"/>
                <a:gd name="T4" fmla="*/ 0 w 203"/>
                <a:gd name="T5" fmla="*/ 0 h 799"/>
                <a:gd name="T6" fmla="*/ 0 w 203"/>
                <a:gd name="T7" fmla="*/ 0 h 799"/>
                <a:gd name="T8" fmla="*/ 0 w 203"/>
                <a:gd name="T9" fmla="*/ 0 h 799"/>
                <a:gd name="T10" fmla="*/ 0 w 203"/>
                <a:gd name="T11" fmla="*/ 0 h 799"/>
                <a:gd name="T12" fmla="*/ 0 w 203"/>
                <a:gd name="T13" fmla="*/ 0 h 799"/>
                <a:gd name="T14" fmla="*/ 0 w 203"/>
                <a:gd name="T15" fmla="*/ 0 h 799"/>
                <a:gd name="T16" fmla="*/ 0 w 203"/>
                <a:gd name="T17" fmla="*/ 0 h 799"/>
                <a:gd name="T18" fmla="*/ 0 w 203"/>
                <a:gd name="T19" fmla="*/ 0 h 799"/>
                <a:gd name="T20" fmla="*/ 0 w 203"/>
                <a:gd name="T21" fmla="*/ 0 h 799"/>
                <a:gd name="T22" fmla="*/ 0 w 203"/>
                <a:gd name="T23" fmla="*/ 0 h 799"/>
                <a:gd name="T24" fmla="*/ 0 w 203"/>
                <a:gd name="T25" fmla="*/ 0 h 799"/>
                <a:gd name="T26" fmla="*/ 0 w 203"/>
                <a:gd name="T27" fmla="*/ 0 h 799"/>
                <a:gd name="T28" fmla="*/ 0 w 203"/>
                <a:gd name="T29" fmla="*/ 0 h 799"/>
                <a:gd name="T30" fmla="*/ 0 w 203"/>
                <a:gd name="T31" fmla="*/ 0 h 799"/>
                <a:gd name="T32" fmla="*/ 0 w 203"/>
                <a:gd name="T33" fmla="*/ 0 h 799"/>
                <a:gd name="T34" fmla="*/ 0 w 203"/>
                <a:gd name="T35" fmla="*/ 0 h 799"/>
                <a:gd name="T36" fmla="*/ 0 w 203"/>
                <a:gd name="T37" fmla="*/ 0 h 799"/>
                <a:gd name="T38" fmla="*/ 0 w 203"/>
                <a:gd name="T39" fmla="*/ 0 h 799"/>
                <a:gd name="T40" fmla="*/ 0 w 203"/>
                <a:gd name="T41" fmla="*/ 0 h 799"/>
                <a:gd name="T42" fmla="*/ 0 w 203"/>
                <a:gd name="T43" fmla="*/ 0 h 799"/>
                <a:gd name="T44" fmla="*/ 0 w 203"/>
                <a:gd name="T45" fmla="*/ 0 h 799"/>
                <a:gd name="T46" fmla="*/ 0 w 203"/>
                <a:gd name="T47" fmla="*/ 0 h 799"/>
                <a:gd name="T48" fmla="*/ 0 w 203"/>
                <a:gd name="T49" fmla="*/ 0 h 799"/>
                <a:gd name="T50" fmla="*/ 0 w 203"/>
                <a:gd name="T51" fmla="*/ 0 h 799"/>
                <a:gd name="T52" fmla="*/ 0 w 203"/>
                <a:gd name="T53" fmla="*/ 0 h 799"/>
                <a:gd name="T54" fmla="*/ 0 w 203"/>
                <a:gd name="T55" fmla="*/ 0 h 799"/>
                <a:gd name="T56" fmla="*/ 0 w 203"/>
                <a:gd name="T57" fmla="*/ 0 h 799"/>
                <a:gd name="T58" fmla="*/ 0 w 203"/>
                <a:gd name="T59" fmla="*/ 0 h 799"/>
                <a:gd name="T60" fmla="*/ 0 w 203"/>
                <a:gd name="T61" fmla="*/ 0 h 799"/>
                <a:gd name="T62" fmla="*/ 0 w 203"/>
                <a:gd name="T63" fmla="*/ 0 h 799"/>
                <a:gd name="T64" fmla="*/ 0 w 203"/>
                <a:gd name="T65" fmla="*/ 0 h 799"/>
                <a:gd name="T66" fmla="*/ 0 w 203"/>
                <a:gd name="T67" fmla="*/ 0 h 799"/>
                <a:gd name="T68" fmla="*/ 0 w 203"/>
                <a:gd name="T69" fmla="*/ 0 h 7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3"/>
                <a:gd name="T106" fmla="*/ 0 h 799"/>
                <a:gd name="T107" fmla="*/ 203 w 203"/>
                <a:gd name="T108" fmla="*/ 799 h 7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3" h="799">
                  <a:moveTo>
                    <a:pt x="203" y="18"/>
                  </a:moveTo>
                  <a:lnTo>
                    <a:pt x="202" y="17"/>
                  </a:lnTo>
                  <a:lnTo>
                    <a:pt x="199" y="16"/>
                  </a:lnTo>
                  <a:lnTo>
                    <a:pt x="193" y="14"/>
                  </a:lnTo>
                  <a:lnTo>
                    <a:pt x="186" y="11"/>
                  </a:lnTo>
                  <a:lnTo>
                    <a:pt x="177" y="8"/>
                  </a:lnTo>
                  <a:lnTo>
                    <a:pt x="166" y="5"/>
                  </a:lnTo>
                  <a:lnTo>
                    <a:pt x="153" y="3"/>
                  </a:lnTo>
                  <a:lnTo>
                    <a:pt x="140" y="1"/>
                  </a:lnTo>
                  <a:lnTo>
                    <a:pt x="125" y="0"/>
                  </a:lnTo>
                  <a:lnTo>
                    <a:pt x="109" y="0"/>
                  </a:lnTo>
                  <a:lnTo>
                    <a:pt x="92" y="1"/>
                  </a:lnTo>
                  <a:lnTo>
                    <a:pt x="74" y="4"/>
                  </a:lnTo>
                  <a:lnTo>
                    <a:pt x="57" y="9"/>
                  </a:lnTo>
                  <a:lnTo>
                    <a:pt x="37" y="16"/>
                  </a:lnTo>
                  <a:lnTo>
                    <a:pt x="19" y="26"/>
                  </a:lnTo>
                  <a:lnTo>
                    <a:pt x="0" y="38"/>
                  </a:lnTo>
                  <a:lnTo>
                    <a:pt x="0" y="799"/>
                  </a:lnTo>
                  <a:lnTo>
                    <a:pt x="1" y="799"/>
                  </a:lnTo>
                  <a:lnTo>
                    <a:pt x="5" y="799"/>
                  </a:lnTo>
                  <a:lnTo>
                    <a:pt x="11" y="798"/>
                  </a:lnTo>
                  <a:lnTo>
                    <a:pt x="19" y="797"/>
                  </a:lnTo>
                  <a:lnTo>
                    <a:pt x="28" y="796"/>
                  </a:lnTo>
                  <a:lnTo>
                    <a:pt x="41" y="794"/>
                  </a:lnTo>
                  <a:lnTo>
                    <a:pt x="53" y="791"/>
                  </a:lnTo>
                  <a:lnTo>
                    <a:pt x="67" y="786"/>
                  </a:lnTo>
                  <a:lnTo>
                    <a:pt x="82" y="782"/>
                  </a:lnTo>
                  <a:lnTo>
                    <a:pt x="99" y="777"/>
                  </a:lnTo>
                  <a:lnTo>
                    <a:pt x="116" y="771"/>
                  </a:lnTo>
                  <a:lnTo>
                    <a:pt x="133" y="763"/>
                  </a:lnTo>
                  <a:lnTo>
                    <a:pt x="150" y="755"/>
                  </a:lnTo>
                  <a:lnTo>
                    <a:pt x="169" y="745"/>
                  </a:lnTo>
                  <a:lnTo>
                    <a:pt x="186" y="733"/>
                  </a:lnTo>
                  <a:lnTo>
                    <a:pt x="203" y="720"/>
                  </a:lnTo>
                  <a:lnTo>
                    <a:pt x="203" y="1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96" name="Freeform 477"/>
            <p:cNvSpPr>
              <a:spLocks/>
            </p:cNvSpPr>
            <p:nvPr/>
          </p:nvSpPr>
          <p:spPr bwMode="auto">
            <a:xfrm>
              <a:off x="3928" y="3289"/>
              <a:ext cx="19" cy="72"/>
            </a:xfrm>
            <a:custGeom>
              <a:avLst/>
              <a:gdLst>
                <a:gd name="T0" fmla="*/ 0 w 171"/>
                <a:gd name="T1" fmla="*/ 0 h 650"/>
                <a:gd name="T2" fmla="*/ 0 w 171"/>
                <a:gd name="T3" fmla="*/ 0 h 650"/>
                <a:gd name="T4" fmla="*/ 0 w 171"/>
                <a:gd name="T5" fmla="*/ 0 h 650"/>
                <a:gd name="T6" fmla="*/ 0 w 171"/>
                <a:gd name="T7" fmla="*/ 0 h 650"/>
                <a:gd name="T8" fmla="*/ 0 w 171"/>
                <a:gd name="T9" fmla="*/ 0 h 650"/>
                <a:gd name="T10" fmla="*/ 0 w 171"/>
                <a:gd name="T11" fmla="*/ 0 h 650"/>
                <a:gd name="T12" fmla="*/ 0 w 171"/>
                <a:gd name="T13" fmla="*/ 0 h 650"/>
                <a:gd name="T14" fmla="*/ 0 w 171"/>
                <a:gd name="T15" fmla="*/ 0 h 650"/>
                <a:gd name="T16" fmla="*/ 0 w 171"/>
                <a:gd name="T17" fmla="*/ 0 h 650"/>
                <a:gd name="T18" fmla="*/ 0 w 171"/>
                <a:gd name="T19" fmla="*/ 0 h 650"/>
                <a:gd name="T20" fmla="*/ 0 w 171"/>
                <a:gd name="T21" fmla="*/ 0 h 650"/>
                <a:gd name="T22" fmla="*/ 0 w 171"/>
                <a:gd name="T23" fmla="*/ 0 h 650"/>
                <a:gd name="T24" fmla="*/ 0 w 171"/>
                <a:gd name="T25" fmla="*/ 0 h 650"/>
                <a:gd name="T26" fmla="*/ 0 w 171"/>
                <a:gd name="T27" fmla="*/ 0 h 650"/>
                <a:gd name="T28" fmla="*/ 0 w 171"/>
                <a:gd name="T29" fmla="*/ 0 h 650"/>
                <a:gd name="T30" fmla="*/ 0 w 171"/>
                <a:gd name="T31" fmla="*/ 0 h 650"/>
                <a:gd name="T32" fmla="*/ 0 w 171"/>
                <a:gd name="T33" fmla="*/ 0 h 650"/>
                <a:gd name="T34" fmla="*/ 0 w 171"/>
                <a:gd name="T35" fmla="*/ 0 h 650"/>
                <a:gd name="T36" fmla="*/ 0 w 171"/>
                <a:gd name="T37" fmla="*/ 0 h 650"/>
                <a:gd name="T38" fmla="*/ 0 w 171"/>
                <a:gd name="T39" fmla="*/ 0 h 650"/>
                <a:gd name="T40" fmla="*/ 0 w 171"/>
                <a:gd name="T41" fmla="*/ 0 h 650"/>
                <a:gd name="T42" fmla="*/ 0 w 171"/>
                <a:gd name="T43" fmla="*/ 0 h 650"/>
                <a:gd name="T44" fmla="*/ 0 w 171"/>
                <a:gd name="T45" fmla="*/ 0 h 650"/>
                <a:gd name="T46" fmla="*/ 0 w 171"/>
                <a:gd name="T47" fmla="*/ 0 h 650"/>
                <a:gd name="T48" fmla="*/ 0 w 171"/>
                <a:gd name="T49" fmla="*/ 0 h 650"/>
                <a:gd name="T50" fmla="*/ 0 w 171"/>
                <a:gd name="T51" fmla="*/ 0 h 650"/>
                <a:gd name="T52" fmla="*/ 0 w 171"/>
                <a:gd name="T53" fmla="*/ 0 h 650"/>
                <a:gd name="T54" fmla="*/ 0 w 171"/>
                <a:gd name="T55" fmla="*/ 0 h 650"/>
                <a:gd name="T56" fmla="*/ 0 w 171"/>
                <a:gd name="T57" fmla="*/ 0 h 650"/>
                <a:gd name="T58" fmla="*/ 0 w 171"/>
                <a:gd name="T59" fmla="*/ 0 h 650"/>
                <a:gd name="T60" fmla="*/ 0 w 171"/>
                <a:gd name="T61" fmla="*/ 0 h 650"/>
                <a:gd name="T62" fmla="*/ 0 w 171"/>
                <a:gd name="T63" fmla="*/ 0 h 650"/>
                <a:gd name="T64" fmla="*/ 0 w 171"/>
                <a:gd name="T65" fmla="*/ 0 h 650"/>
                <a:gd name="T66" fmla="*/ 0 w 171"/>
                <a:gd name="T67" fmla="*/ 0 h 650"/>
                <a:gd name="T68" fmla="*/ 0 w 171"/>
                <a:gd name="T69" fmla="*/ 0 h 6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1"/>
                <a:gd name="T106" fmla="*/ 0 h 650"/>
                <a:gd name="T107" fmla="*/ 171 w 171"/>
                <a:gd name="T108" fmla="*/ 650 h 6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1" h="650">
                  <a:moveTo>
                    <a:pt x="171" y="15"/>
                  </a:moveTo>
                  <a:lnTo>
                    <a:pt x="170" y="15"/>
                  </a:lnTo>
                  <a:lnTo>
                    <a:pt x="167" y="13"/>
                  </a:lnTo>
                  <a:lnTo>
                    <a:pt x="163" y="11"/>
                  </a:lnTo>
                  <a:lnTo>
                    <a:pt x="157" y="9"/>
                  </a:lnTo>
                  <a:lnTo>
                    <a:pt x="149" y="7"/>
                  </a:lnTo>
                  <a:lnTo>
                    <a:pt x="139" y="4"/>
                  </a:lnTo>
                  <a:lnTo>
                    <a:pt x="129" y="2"/>
                  </a:lnTo>
                  <a:lnTo>
                    <a:pt x="118" y="0"/>
                  </a:lnTo>
                  <a:lnTo>
                    <a:pt x="105" y="0"/>
                  </a:lnTo>
                  <a:lnTo>
                    <a:pt x="92" y="0"/>
                  </a:lnTo>
                  <a:lnTo>
                    <a:pt x="77" y="1"/>
                  </a:lnTo>
                  <a:lnTo>
                    <a:pt x="63" y="3"/>
                  </a:lnTo>
                  <a:lnTo>
                    <a:pt x="48" y="7"/>
                  </a:lnTo>
                  <a:lnTo>
                    <a:pt x="31" y="13"/>
                  </a:lnTo>
                  <a:lnTo>
                    <a:pt x="16" y="22"/>
                  </a:lnTo>
                  <a:lnTo>
                    <a:pt x="0" y="32"/>
                  </a:lnTo>
                  <a:lnTo>
                    <a:pt x="0" y="650"/>
                  </a:lnTo>
                  <a:lnTo>
                    <a:pt x="1" y="650"/>
                  </a:lnTo>
                  <a:lnTo>
                    <a:pt x="4" y="650"/>
                  </a:lnTo>
                  <a:lnTo>
                    <a:pt x="9" y="649"/>
                  </a:lnTo>
                  <a:lnTo>
                    <a:pt x="16" y="648"/>
                  </a:lnTo>
                  <a:lnTo>
                    <a:pt x="24" y="647"/>
                  </a:lnTo>
                  <a:lnTo>
                    <a:pt x="34" y="645"/>
                  </a:lnTo>
                  <a:lnTo>
                    <a:pt x="45" y="642"/>
                  </a:lnTo>
                  <a:lnTo>
                    <a:pt x="57" y="640"/>
                  </a:lnTo>
                  <a:lnTo>
                    <a:pt x="69" y="636"/>
                  </a:lnTo>
                  <a:lnTo>
                    <a:pt x="82" y="632"/>
                  </a:lnTo>
                  <a:lnTo>
                    <a:pt x="97" y="627"/>
                  </a:lnTo>
                  <a:lnTo>
                    <a:pt x="112" y="621"/>
                  </a:lnTo>
                  <a:lnTo>
                    <a:pt x="126" y="614"/>
                  </a:lnTo>
                  <a:lnTo>
                    <a:pt x="141" y="606"/>
                  </a:lnTo>
                  <a:lnTo>
                    <a:pt x="157" y="595"/>
                  </a:lnTo>
                  <a:lnTo>
                    <a:pt x="171" y="585"/>
                  </a:lnTo>
                  <a:lnTo>
                    <a:pt x="171" y="1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97" name="Freeform 478"/>
            <p:cNvSpPr>
              <a:spLocks/>
            </p:cNvSpPr>
            <p:nvPr/>
          </p:nvSpPr>
          <p:spPr bwMode="auto">
            <a:xfrm>
              <a:off x="3929" y="3289"/>
              <a:ext cx="15" cy="56"/>
            </a:xfrm>
            <a:custGeom>
              <a:avLst/>
              <a:gdLst>
                <a:gd name="T0" fmla="*/ 0 w 138"/>
                <a:gd name="T1" fmla="*/ 0 h 502"/>
                <a:gd name="T2" fmla="*/ 0 w 138"/>
                <a:gd name="T3" fmla="*/ 0 h 502"/>
                <a:gd name="T4" fmla="*/ 0 w 138"/>
                <a:gd name="T5" fmla="*/ 0 h 502"/>
                <a:gd name="T6" fmla="*/ 0 w 138"/>
                <a:gd name="T7" fmla="*/ 0 h 502"/>
                <a:gd name="T8" fmla="*/ 0 w 138"/>
                <a:gd name="T9" fmla="*/ 0 h 502"/>
                <a:gd name="T10" fmla="*/ 0 w 138"/>
                <a:gd name="T11" fmla="*/ 0 h 502"/>
                <a:gd name="T12" fmla="*/ 0 w 138"/>
                <a:gd name="T13" fmla="*/ 0 h 502"/>
                <a:gd name="T14" fmla="*/ 0 w 138"/>
                <a:gd name="T15" fmla="*/ 0 h 502"/>
                <a:gd name="T16" fmla="*/ 0 w 138"/>
                <a:gd name="T17" fmla="*/ 0 h 502"/>
                <a:gd name="T18" fmla="*/ 0 w 138"/>
                <a:gd name="T19" fmla="*/ 0 h 502"/>
                <a:gd name="T20" fmla="*/ 0 w 138"/>
                <a:gd name="T21" fmla="*/ 0 h 502"/>
                <a:gd name="T22" fmla="*/ 0 w 138"/>
                <a:gd name="T23" fmla="*/ 0 h 502"/>
                <a:gd name="T24" fmla="*/ 0 w 138"/>
                <a:gd name="T25" fmla="*/ 0 h 502"/>
                <a:gd name="T26" fmla="*/ 0 w 138"/>
                <a:gd name="T27" fmla="*/ 0 h 502"/>
                <a:gd name="T28" fmla="*/ 0 w 138"/>
                <a:gd name="T29" fmla="*/ 0 h 502"/>
                <a:gd name="T30" fmla="*/ 0 w 138"/>
                <a:gd name="T31" fmla="*/ 0 h 502"/>
                <a:gd name="T32" fmla="*/ 0 w 138"/>
                <a:gd name="T33" fmla="*/ 0 h 502"/>
                <a:gd name="T34" fmla="*/ 0 w 138"/>
                <a:gd name="T35" fmla="*/ 0 h 502"/>
                <a:gd name="T36" fmla="*/ 0 w 138"/>
                <a:gd name="T37" fmla="*/ 0 h 5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8"/>
                <a:gd name="T58" fmla="*/ 0 h 502"/>
                <a:gd name="T59" fmla="*/ 138 w 138"/>
                <a:gd name="T60" fmla="*/ 502 h 5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8" h="502">
                  <a:moveTo>
                    <a:pt x="138" y="14"/>
                  </a:moveTo>
                  <a:lnTo>
                    <a:pt x="135" y="13"/>
                  </a:lnTo>
                  <a:lnTo>
                    <a:pt x="126" y="8"/>
                  </a:lnTo>
                  <a:lnTo>
                    <a:pt x="113" y="4"/>
                  </a:lnTo>
                  <a:lnTo>
                    <a:pt x="96" y="1"/>
                  </a:lnTo>
                  <a:lnTo>
                    <a:pt x="74" y="0"/>
                  </a:lnTo>
                  <a:lnTo>
                    <a:pt x="51" y="3"/>
                  </a:lnTo>
                  <a:lnTo>
                    <a:pt x="25" y="12"/>
                  </a:lnTo>
                  <a:lnTo>
                    <a:pt x="0" y="26"/>
                  </a:lnTo>
                  <a:lnTo>
                    <a:pt x="0" y="502"/>
                  </a:lnTo>
                  <a:lnTo>
                    <a:pt x="3" y="502"/>
                  </a:lnTo>
                  <a:lnTo>
                    <a:pt x="13" y="501"/>
                  </a:lnTo>
                  <a:lnTo>
                    <a:pt x="28" y="499"/>
                  </a:lnTo>
                  <a:lnTo>
                    <a:pt x="46" y="494"/>
                  </a:lnTo>
                  <a:lnTo>
                    <a:pt x="67" y="488"/>
                  </a:lnTo>
                  <a:lnTo>
                    <a:pt x="91" y="479"/>
                  </a:lnTo>
                  <a:lnTo>
                    <a:pt x="114" y="467"/>
                  </a:lnTo>
                  <a:lnTo>
                    <a:pt x="138" y="450"/>
                  </a:lnTo>
                  <a:lnTo>
                    <a:pt x="138" y="1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98" name="Freeform 479"/>
            <p:cNvSpPr>
              <a:spLocks/>
            </p:cNvSpPr>
            <p:nvPr/>
          </p:nvSpPr>
          <p:spPr bwMode="auto">
            <a:xfrm>
              <a:off x="3929" y="3290"/>
              <a:ext cx="12" cy="40"/>
            </a:xfrm>
            <a:custGeom>
              <a:avLst/>
              <a:gdLst>
                <a:gd name="T0" fmla="*/ 0 w 104"/>
                <a:gd name="T1" fmla="*/ 0 h 353"/>
                <a:gd name="T2" fmla="*/ 0 w 104"/>
                <a:gd name="T3" fmla="*/ 0 h 353"/>
                <a:gd name="T4" fmla="*/ 0 w 104"/>
                <a:gd name="T5" fmla="*/ 0 h 353"/>
                <a:gd name="T6" fmla="*/ 0 w 104"/>
                <a:gd name="T7" fmla="*/ 0 h 353"/>
                <a:gd name="T8" fmla="*/ 0 w 104"/>
                <a:gd name="T9" fmla="*/ 0 h 353"/>
                <a:gd name="T10" fmla="*/ 0 w 104"/>
                <a:gd name="T11" fmla="*/ 0 h 353"/>
                <a:gd name="T12" fmla="*/ 0 w 104"/>
                <a:gd name="T13" fmla="*/ 0 h 353"/>
                <a:gd name="T14" fmla="*/ 0 w 104"/>
                <a:gd name="T15" fmla="*/ 0 h 353"/>
                <a:gd name="T16" fmla="*/ 0 w 104"/>
                <a:gd name="T17" fmla="*/ 0 h 353"/>
                <a:gd name="T18" fmla="*/ 0 w 104"/>
                <a:gd name="T19" fmla="*/ 0 h 353"/>
                <a:gd name="T20" fmla="*/ 0 w 104"/>
                <a:gd name="T21" fmla="*/ 0 h 353"/>
                <a:gd name="T22" fmla="*/ 0 w 104"/>
                <a:gd name="T23" fmla="*/ 0 h 353"/>
                <a:gd name="T24" fmla="*/ 0 w 104"/>
                <a:gd name="T25" fmla="*/ 0 h 353"/>
                <a:gd name="T26" fmla="*/ 0 w 104"/>
                <a:gd name="T27" fmla="*/ 0 h 353"/>
                <a:gd name="T28" fmla="*/ 0 w 104"/>
                <a:gd name="T29" fmla="*/ 0 h 353"/>
                <a:gd name="T30" fmla="*/ 0 w 104"/>
                <a:gd name="T31" fmla="*/ 0 h 353"/>
                <a:gd name="T32" fmla="*/ 0 w 104"/>
                <a:gd name="T33" fmla="*/ 0 h 353"/>
                <a:gd name="T34" fmla="*/ 0 w 104"/>
                <a:gd name="T35" fmla="*/ 0 h 353"/>
                <a:gd name="T36" fmla="*/ 0 w 104"/>
                <a:gd name="T37" fmla="*/ 0 h 3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353"/>
                <a:gd name="T59" fmla="*/ 104 w 104"/>
                <a:gd name="T60" fmla="*/ 353 h 35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353">
                  <a:moveTo>
                    <a:pt x="104" y="10"/>
                  </a:moveTo>
                  <a:lnTo>
                    <a:pt x="102" y="9"/>
                  </a:lnTo>
                  <a:lnTo>
                    <a:pt x="95" y="6"/>
                  </a:lnTo>
                  <a:lnTo>
                    <a:pt x="85" y="3"/>
                  </a:lnTo>
                  <a:lnTo>
                    <a:pt x="71" y="0"/>
                  </a:lnTo>
                  <a:lnTo>
                    <a:pt x="56" y="0"/>
                  </a:lnTo>
                  <a:lnTo>
                    <a:pt x="38" y="3"/>
                  </a:lnTo>
                  <a:lnTo>
                    <a:pt x="19" y="9"/>
                  </a:lnTo>
                  <a:lnTo>
                    <a:pt x="0" y="20"/>
                  </a:lnTo>
                  <a:lnTo>
                    <a:pt x="0" y="353"/>
                  </a:lnTo>
                  <a:lnTo>
                    <a:pt x="2" y="353"/>
                  </a:lnTo>
                  <a:lnTo>
                    <a:pt x="9" y="352"/>
                  </a:lnTo>
                  <a:lnTo>
                    <a:pt x="21" y="350"/>
                  </a:lnTo>
                  <a:lnTo>
                    <a:pt x="35" y="347"/>
                  </a:lnTo>
                  <a:lnTo>
                    <a:pt x="51" y="343"/>
                  </a:lnTo>
                  <a:lnTo>
                    <a:pt x="68" y="336"/>
                  </a:lnTo>
                  <a:lnTo>
                    <a:pt x="86" y="326"/>
                  </a:lnTo>
                  <a:lnTo>
                    <a:pt x="104" y="313"/>
                  </a:lnTo>
                  <a:lnTo>
                    <a:pt x="104" y="1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99" name="Freeform 480"/>
            <p:cNvSpPr>
              <a:spLocks/>
            </p:cNvSpPr>
            <p:nvPr/>
          </p:nvSpPr>
          <p:spPr bwMode="auto">
            <a:xfrm>
              <a:off x="3930" y="3291"/>
              <a:ext cx="8" cy="23"/>
            </a:xfrm>
            <a:custGeom>
              <a:avLst/>
              <a:gdLst>
                <a:gd name="T0" fmla="*/ 0 w 72"/>
                <a:gd name="T1" fmla="*/ 0 h 204"/>
                <a:gd name="T2" fmla="*/ 0 w 72"/>
                <a:gd name="T3" fmla="*/ 0 h 204"/>
                <a:gd name="T4" fmla="*/ 0 w 72"/>
                <a:gd name="T5" fmla="*/ 0 h 204"/>
                <a:gd name="T6" fmla="*/ 0 w 72"/>
                <a:gd name="T7" fmla="*/ 0 h 204"/>
                <a:gd name="T8" fmla="*/ 0 w 72"/>
                <a:gd name="T9" fmla="*/ 0 h 204"/>
                <a:gd name="T10" fmla="*/ 0 w 72"/>
                <a:gd name="T11" fmla="*/ 0 h 204"/>
                <a:gd name="T12" fmla="*/ 0 w 72"/>
                <a:gd name="T13" fmla="*/ 0 h 204"/>
                <a:gd name="T14" fmla="*/ 0 w 72"/>
                <a:gd name="T15" fmla="*/ 0 h 204"/>
                <a:gd name="T16" fmla="*/ 0 w 72"/>
                <a:gd name="T17" fmla="*/ 0 h 204"/>
                <a:gd name="T18" fmla="*/ 0 w 72"/>
                <a:gd name="T19" fmla="*/ 0 h 204"/>
                <a:gd name="T20" fmla="*/ 0 w 72"/>
                <a:gd name="T21" fmla="*/ 0 h 204"/>
                <a:gd name="T22" fmla="*/ 0 w 72"/>
                <a:gd name="T23" fmla="*/ 0 h 204"/>
                <a:gd name="T24" fmla="*/ 0 w 72"/>
                <a:gd name="T25" fmla="*/ 0 h 204"/>
                <a:gd name="T26" fmla="*/ 0 w 72"/>
                <a:gd name="T27" fmla="*/ 0 h 204"/>
                <a:gd name="T28" fmla="*/ 0 w 72"/>
                <a:gd name="T29" fmla="*/ 0 h 204"/>
                <a:gd name="T30" fmla="*/ 0 w 72"/>
                <a:gd name="T31" fmla="*/ 0 h 204"/>
                <a:gd name="T32" fmla="*/ 0 w 72"/>
                <a:gd name="T33" fmla="*/ 0 h 204"/>
                <a:gd name="T34" fmla="*/ 0 w 72"/>
                <a:gd name="T35" fmla="*/ 0 h 204"/>
                <a:gd name="T36" fmla="*/ 0 w 72"/>
                <a:gd name="T37" fmla="*/ 0 h 20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04"/>
                <a:gd name="T59" fmla="*/ 72 w 72"/>
                <a:gd name="T60" fmla="*/ 204 h 20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04">
                  <a:moveTo>
                    <a:pt x="72" y="6"/>
                  </a:moveTo>
                  <a:lnTo>
                    <a:pt x="69" y="5"/>
                  </a:lnTo>
                  <a:lnTo>
                    <a:pt x="65" y="4"/>
                  </a:lnTo>
                  <a:lnTo>
                    <a:pt x="58" y="2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27" y="1"/>
                  </a:lnTo>
                  <a:lnTo>
                    <a:pt x="13" y="6"/>
                  </a:lnTo>
                  <a:lnTo>
                    <a:pt x="0" y="13"/>
                  </a:lnTo>
                  <a:lnTo>
                    <a:pt x="0" y="204"/>
                  </a:lnTo>
                  <a:lnTo>
                    <a:pt x="2" y="204"/>
                  </a:lnTo>
                  <a:lnTo>
                    <a:pt x="6" y="203"/>
                  </a:lnTo>
                  <a:lnTo>
                    <a:pt x="15" y="202"/>
                  </a:lnTo>
                  <a:lnTo>
                    <a:pt x="24" y="200"/>
                  </a:lnTo>
                  <a:lnTo>
                    <a:pt x="35" y="197"/>
                  </a:lnTo>
                  <a:lnTo>
                    <a:pt x="47" y="192"/>
                  </a:lnTo>
                  <a:lnTo>
                    <a:pt x="59" y="185"/>
                  </a:lnTo>
                  <a:lnTo>
                    <a:pt x="72" y="177"/>
                  </a:lnTo>
                  <a:lnTo>
                    <a:pt x="72" y="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00" name="Freeform 481"/>
            <p:cNvSpPr>
              <a:spLocks/>
            </p:cNvSpPr>
            <p:nvPr/>
          </p:nvSpPr>
          <p:spPr bwMode="auto">
            <a:xfrm>
              <a:off x="4025" y="3357"/>
              <a:ext cx="12" cy="11"/>
            </a:xfrm>
            <a:custGeom>
              <a:avLst/>
              <a:gdLst>
                <a:gd name="T0" fmla="*/ 0 w 104"/>
                <a:gd name="T1" fmla="*/ 0 h 104"/>
                <a:gd name="T2" fmla="*/ 0 w 104"/>
                <a:gd name="T3" fmla="*/ 0 h 104"/>
                <a:gd name="T4" fmla="*/ 0 w 104"/>
                <a:gd name="T5" fmla="*/ 0 h 104"/>
                <a:gd name="T6" fmla="*/ 0 w 104"/>
                <a:gd name="T7" fmla="*/ 0 h 104"/>
                <a:gd name="T8" fmla="*/ 0 w 104"/>
                <a:gd name="T9" fmla="*/ 0 h 104"/>
                <a:gd name="T10" fmla="*/ 0 w 104"/>
                <a:gd name="T11" fmla="*/ 0 h 104"/>
                <a:gd name="T12" fmla="*/ 0 w 104"/>
                <a:gd name="T13" fmla="*/ 0 h 104"/>
                <a:gd name="T14" fmla="*/ 0 w 104"/>
                <a:gd name="T15" fmla="*/ 0 h 104"/>
                <a:gd name="T16" fmla="*/ 0 w 104"/>
                <a:gd name="T17" fmla="*/ 0 h 104"/>
                <a:gd name="T18" fmla="*/ 0 w 104"/>
                <a:gd name="T19" fmla="*/ 0 h 104"/>
                <a:gd name="T20" fmla="*/ 0 w 104"/>
                <a:gd name="T21" fmla="*/ 0 h 104"/>
                <a:gd name="T22" fmla="*/ 0 w 104"/>
                <a:gd name="T23" fmla="*/ 0 h 104"/>
                <a:gd name="T24" fmla="*/ 0 w 104"/>
                <a:gd name="T25" fmla="*/ 0 h 104"/>
                <a:gd name="T26" fmla="*/ 0 w 104"/>
                <a:gd name="T27" fmla="*/ 0 h 104"/>
                <a:gd name="T28" fmla="*/ 0 w 104"/>
                <a:gd name="T29" fmla="*/ 0 h 104"/>
                <a:gd name="T30" fmla="*/ 0 w 104"/>
                <a:gd name="T31" fmla="*/ 0 h 104"/>
                <a:gd name="T32" fmla="*/ 0 w 104"/>
                <a:gd name="T33" fmla="*/ 0 h 104"/>
                <a:gd name="T34" fmla="*/ 0 w 104"/>
                <a:gd name="T35" fmla="*/ 0 h 104"/>
                <a:gd name="T36" fmla="*/ 0 w 104"/>
                <a:gd name="T37" fmla="*/ 0 h 104"/>
                <a:gd name="T38" fmla="*/ 0 w 104"/>
                <a:gd name="T39" fmla="*/ 0 h 104"/>
                <a:gd name="T40" fmla="*/ 0 w 104"/>
                <a:gd name="T41" fmla="*/ 0 h 104"/>
                <a:gd name="T42" fmla="*/ 0 w 104"/>
                <a:gd name="T43" fmla="*/ 0 h 104"/>
                <a:gd name="T44" fmla="*/ 0 w 104"/>
                <a:gd name="T45" fmla="*/ 0 h 104"/>
                <a:gd name="T46" fmla="*/ 0 w 104"/>
                <a:gd name="T47" fmla="*/ 0 h 104"/>
                <a:gd name="T48" fmla="*/ 0 w 104"/>
                <a:gd name="T49" fmla="*/ 0 h 104"/>
                <a:gd name="T50" fmla="*/ 0 w 104"/>
                <a:gd name="T51" fmla="*/ 0 h 104"/>
                <a:gd name="T52" fmla="*/ 0 w 104"/>
                <a:gd name="T53" fmla="*/ 0 h 104"/>
                <a:gd name="T54" fmla="*/ 0 w 104"/>
                <a:gd name="T55" fmla="*/ 0 h 104"/>
                <a:gd name="T56" fmla="*/ 0 w 104"/>
                <a:gd name="T57" fmla="*/ 0 h 104"/>
                <a:gd name="T58" fmla="*/ 0 w 104"/>
                <a:gd name="T59" fmla="*/ 0 h 104"/>
                <a:gd name="T60" fmla="*/ 0 w 104"/>
                <a:gd name="T61" fmla="*/ 0 h 104"/>
                <a:gd name="T62" fmla="*/ 0 w 104"/>
                <a:gd name="T63" fmla="*/ 0 h 104"/>
                <a:gd name="T64" fmla="*/ 0 w 104"/>
                <a:gd name="T65" fmla="*/ 0 h 1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4"/>
                <a:gd name="T100" fmla="*/ 0 h 104"/>
                <a:gd name="T101" fmla="*/ 104 w 104"/>
                <a:gd name="T102" fmla="*/ 104 h 1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4" h="104">
                  <a:moveTo>
                    <a:pt x="52" y="104"/>
                  </a:moveTo>
                  <a:lnTo>
                    <a:pt x="62" y="103"/>
                  </a:lnTo>
                  <a:lnTo>
                    <a:pt x="73" y="100"/>
                  </a:lnTo>
                  <a:lnTo>
                    <a:pt x="81" y="95"/>
                  </a:lnTo>
                  <a:lnTo>
                    <a:pt x="89" y="89"/>
                  </a:lnTo>
                  <a:lnTo>
                    <a:pt x="95" y="81"/>
                  </a:lnTo>
                  <a:lnTo>
                    <a:pt x="100" y="72"/>
                  </a:lnTo>
                  <a:lnTo>
                    <a:pt x="103" y="62"/>
                  </a:lnTo>
                  <a:lnTo>
                    <a:pt x="104" y="52"/>
                  </a:lnTo>
                  <a:lnTo>
                    <a:pt x="103" y="41"/>
                  </a:lnTo>
                  <a:lnTo>
                    <a:pt x="100" y="31"/>
                  </a:lnTo>
                  <a:lnTo>
                    <a:pt x="95" y="22"/>
                  </a:lnTo>
                  <a:lnTo>
                    <a:pt x="89" y="15"/>
                  </a:lnTo>
                  <a:lnTo>
                    <a:pt x="81" y="8"/>
                  </a:lnTo>
                  <a:lnTo>
                    <a:pt x="73" y="4"/>
                  </a:lnTo>
                  <a:lnTo>
                    <a:pt x="62" y="1"/>
                  </a:lnTo>
                  <a:lnTo>
                    <a:pt x="52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6" y="15"/>
                  </a:lnTo>
                  <a:lnTo>
                    <a:pt x="9" y="22"/>
                  </a:lnTo>
                  <a:lnTo>
                    <a:pt x="4" y="31"/>
                  </a:lnTo>
                  <a:lnTo>
                    <a:pt x="1" y="41"/>
                  </a:lnTo>
                  <a:lnTo>
                    <a:pt x="0" y="52"/>
                  </a:lnTo>
                  <a:lnTo>
                    <a:pt x="1" y="62"/>
                  </a:lnTo>
                  <a:lnTo>
                    <a:pt x="4" y="72"/>
                  </a:lnTo>
                  <a:lnTo>
                    <a:pt x="9" y="81"/>
                  </a:lnTo>
                  <a:lnTo>
                    <a:pt x="16" y="89"/>
                  </a:lnTo>
                  <a:lnTo>
                    <a:pt x="24" y="95"/>
                  </a:lnTo>
                  <a:lnTo>
                    <a:pt x="32" y="100"/>
                  </a:lnTo>
                  <a:lnTo>
                    <a:pt x="42" y="103"/>
                  </a:lnTo>
                  <a:lnTo>
                    <a:pt x="52" y="10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01" name="Freeform 482"/>
            <p:cNvSpPr>
              <a:spLocks/>
            </p:cNvSpPr>
            <p:nvPr/>
          </p:nvSpPr>
          <p:spPr bwMode="auto">
            <a:xfrm>
              <a:off x="3990" y="3357"/>
              <a:ext cx="6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5" y="52"/>
                  </a:moveTo>
                  <a:lnTo>
                    <a:pt x="35" y="50"/>
                  </a:lnTo>
                  <a:lnTo>
                    <a:pt x="44" y="44"/>
                  </a:lnTo>
                  <a:lnTo>
                    <a:pt x="50" y="36"/>
                  </a:lnTo>
                  <a:lnTo>
                    <a:pt x="52" y="25"/>
                  </a:lnTo>
                  <a:lnTo>
                    <a:pt x="50" y="15"/>
                  </a:lnTo>
                  <a:lnTo>
                    <a:pt x="44" y="7"/>
                  </a:lnTo>
                  <a:lnTo>
                    <a:pt x="35" y="2"/>
                  </a:lnTo>
                  <a:lnTo>
                    <a:pt x="25" y="0"/>
                  </a:lnTo>
                  <a:lnTo>
                    <a:pt x="15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6"/>
                  </a:lnTo>
                  <a:lnTo>
                    <a:pt x="7" y="44"/>
                  </a:lnTo>
                  <a:lnTo>
                    <a:pt x="15" y="50"/>
                  </a:lnTo>
                  <a:lnTo>
                    <a:pt x="25" y="5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02" name="Freeform 483"/>
            <p:cNvSpPr>
              <a:spLocks/>
            </p:cNvSpPr>
            <p:nvPr/>
          </p:nvSpPr>
          <p:spPr bwMode="auto">
            <a:xfrm>
              <a:off x="4000" y="3357"/>
              <a:ext cx="5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7" y="52"/>
                  </a:moveTo>
                  <a:lnTo>
                    <a:pt x="37" y="50"/>
                  </a:lnTo>
                  <a:lnTo>
                    <a:pt x="45" y="45"/>
                  </a:lnTo>
                  <a:lnTo>
                    <a:pt x="50" y="37"/>
                  </a:lnTo>
                  <a:lnTo>
                    <a:pt x="52" y="26"/>
                  </a:lnTo>
                  <a:lnTo>
                    <a:pt x="50" y="16"/>
                  </a:lnTo>
                  <a:lnTo>
                    <a:pt x="45" y="8"/>
                  </a:lnTo>
                  <a:lnTo>
                    <a:pt x="37" y="2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8" y="45"/>
                  </a:lnTo>
                  <a:lnTo>
                    <a:pt x="17" y="50"/>
                  </a:lnTo>
                  <a:lnTo>
                    <a:pt x="27" y="5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03" name="Freeform 484"/>
            <p:cNvSpPr>
              <a:spLocks/>
            </p:cNvSpPr>
            <p:nvPr/>
          </p:nvSpPr>
          <p:spPr bwMode="auto">
            <a:xfrm>
              <a:off x="3961" y="3278"/>
              <a:ext cx="16" cy="79"/>
            </a:xfrm>
            <a:custGeom>
              <a:avLst/>
              <a:gdLst>
                <a:gd name="T0" fmla="*/ 0 w 148"/>
                <a:gd name="T1" fmla="*/ 0 h 712"/>
                <a:gd name="T2" fmla="*/ 0 w 148"/>
                <a:gd name="T3" fmla="*/ 0 h 712"/>
                <a:gd name="T4" fmla="*/ 0 w 148"/>
                <a:gd name="T5" fmla="*/ 0 h 712"/>
                <a:gd name="T6" fmla="*/ 0 w 148"/>
                <a:gd name="T7" fmla="*/ 0 h 712"/>
                <a:gd name="T8" fmla="*/ 0 w 148"/>
                <a:gd name="T9" fmla="*/ 0 h 712"/>
                <a:gd name="T10" fmla="*/ 0 w 148"/>
                <a:gd name="T11" fmla="*/ 0 h 712"/>
                <a:gd name="T12" fmla="*/ 0 w 148"/>
                <a:gd name="T13" fmla="*/ 0 h 712"/>
                <a:gd name="T14" fmla="*/ 0 w 148"/>
                <a:gd name="T15" fmla="*/ 0 h 712"/>
                <a:gd name="T16" fmla="*/ 0 w 148"/>
                <a:gd name="T17" fmla="*/ 0 h 712"/>
                <a:gd name="T18" fmla="*/ 0 w 148"/>
                <a:gd name="T19" fmla="*/ 0 h 712"/>
                <a:gd name="T20" fmla="*/ 0 w 148"/>
                <a:gd name="T21" fmla="*/ 0 h 712"/>
                <a:gd name="T22" fmla="*/ 0 w 148"/>
                <a:gd name="T23" fmla="*/ 0 h 712"/>
                <a:gd name="T24" fmla="*/ 0 w 148"/>
                <a:gd name="T25" fmla="*/ 0 h 712"/>
                <a:gd name="T26" fmla="*/ 0 w 148"/>
                <a:gd name="T27" fmla="*/ 0 h 712"/>
                <a:gd name="T28" fmla="*/ 0 w 148"/>
                <a:gd name="T29" fmla="*/ 0 h 712"/>
                <a:gd name="T30" fmla="*/ 0 w 148"/>
                <a:gd name="T31" fmla="*/ 0 h 712"/>
                <a:gd name="T32" fmla="*/ 0 w 148"/>
                <a:gd name="T33" fmla="*/ 0 h 712"/>
                <a:gd name="T34" fmla="*/ 0 w 148"/>
                <a:gd name="T35" fmla="*/ 0 h 712"/>
                <a:gd name="T36" fmla="*/ 0 w 148"/>
                <a:gd name="T37" fmla="*/ 0 h 712"/>
                <a:gd name="T38" fmla="*/ 0 w 148"/>
                <a:gd name="T39" fmla="*/ 0 h 712"/>
                <a:gd name="T40" fmla="*/ 0 w 148"/>
                <a:gd name="T41" fmla="*/ 0 h 712"/>
                <a:gd name="T42" fmla="*/ 0 w 148"/>
                <a:gd name="T43" fmla="*/ 0 h 712"/>
                <a:gd name="T44" fmla="*/ 0 w 148"/>
                <a:gd name="T45" fmla="*/ 0 h 712"/>
                <a:gd name="T46" fmla="*/ 0 w 148"/>
                <a:gd name="T47" fmla="*/ 0 h 712"/>
                <a:gd name="T48" fmla="*/ 0 w 148"/>
                <a:gd name="T49" fmla="*/ 0 h 712"/>
                <a:gd name="T50" fmla="*/ 0 w 148"/>
                <a:gd name="T51" fmla="*/ 0 h 71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8"/>
                <a:gd name="T79" fmla="*/ 0 h 712"/>
                <a:gd name="T80" fmla="*/ 148 w 148"/>
                <a:gd name="T81" fmla="*/ 712 h 71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8" h="712">
                  <a:moveTo>
                    <a:pt x="46" y="14"/>
                  </a:moveTo>
                  <a:lnTo>
                    <a:pt x="42" y="29"/>
                  </a:lnTo>
                  <a:lnTo>
                    <a:pt x="32" y="68"/>
                  </a:lnTo>
                  <a:lnTo>
                    <a:pt x="18" y="132"/>
                  </a:lnTo>
                  <a:lnTo>
                    <a:pt x="7" y="217"/>
                  </a:lnTo>
                  <a:lnTo>
                    <a:pt x="0" y="319"/>
                  </a:lnTo>
                  <a:lnTo>
                    <a:pt x="1" y="438"/>
                  </a:lnTo>
                  <a:lnTo>
                    <a:pt x="13" y="570"/>
                  </a:lnTo>
                  <a:lnTo>
                    <a:pt x="41" y="712"/>
                  </a:lnTo>
                  <a:lnTo>
                    <a:pt x="143" y="707"/>
                  </a:lnTo>
                  <a:lnTo>
                    <a:pt x="139" y="685"/>
                  </a:lnTo>
                  <a:lnTo>
                    <a:pt x="128" y="628"/>
                  </a:lnTo>
                  <a:lnTo>
                    <a:pt x="116" y="543"/>
                  </a:lnTo>
                  <a:lnTo>
                    <a:pt x="105" y="439"/>
                  </a:lnTo>
                  <a:lnTo>
                    <a:pt x="99" y="324"/>
                  </a:lnTo>
                  <a:lnTo>
                    <a:pt x="102" y="209"/>
                  </a:lnTo>
                  <a:lnTo>
                    <a:pt x="117" y="100"/>
                  </a:lnTo>
                  <a:lnTo>
                    <a:pt x="148" y="8"/>
                  </a:lnTo>
                  <a:lnTo>
                    <a:pt x="148" y="7"/>
                  </a:lnTo>
                  <a:lnTo>
                    <a:pt x="148" y="5"/>
                  </a:lnTo>
                  <a:lnTo>
                    <a:pt x="146" y="3"/>
                  </a:lnTo>
                  <a:lnTo>
                    <a:pt x="140" y="0"/>
                  </a:lnTo>
                  <a:lnTo>
                    <a:pt x="127" y="0"/>
                  </a:lnTo>
                  <a:lnTo>
                    <a:pt x="109" y="1"/>
                  </a:lnTo>
                  <a:lnTo>
                    <a:pt x="83" y="6"/>
                  </a:lnTo>
                  <a:lnTo>
                    <a:pt x="46" y="1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04" name="Freeform 485"/>
            <p:cNvSpPr>
              <a:spLocks/>
            </p:cNvSpPr>
            <p:nvPr/>
          </p:nvSpPr>
          <p:spPr bwMode="auto">
            <a:xfrm>
              <a:off x="4045" y="3268"/>
              <a:ext cx="23" cy="88"/>
            </a:xfrm>
            <a:custGeom>
              <a:avLst/>
              <a:gdLst>
                <a:gd name="T0" fmla="*/ 0 w 201"/>
                <a:gd name="T1" fmla="*/ 0 h 795"/>
                <a:gd name="T2" fmla="*/ 0 w 201"/>
                <a:gd name="T3" fmla="*/ 0 h 795"/>
                <a:gd name="T4" fmla="*/ 0 w 201"/>
                <a:gd name="T5" fmla="*/ 0 h 795"/>
                <a:gd name="T6" fmla="*/ 0 w 201"/>
                <a:gd name="T7" fmla="*/ 0 h 795"/>
                <a:gd name="T8" fmla="*/ 0 w 201"/>
                <a:gd name="T9" fmla="*/ 0 h 795"/>
                <a:gd name="T10" fmla="*/ 0 w 201"/>
                <a:gd name="T11" fmla="*/ 0 h 795"/>
                <a:gd name="T12" fmla="*/ 0 w 201"/>
                <a:gd name="T13" fmla="*/ 0 h 795"/>
                <a:gd name="T14" fmla="*/ 0 w 201"/>
                <a:gd name="T15" fmla="*/ 0 h 795"/>
                <a:gd name="T16" fmla="*/ 0 w 201"/>
                <a:gd name="T17" fmla="*/ 0 h 795"/>
                <a:gd name="T18" fmla="*/ 0 w 201"/>
                <a:gd name="T19" fmla="*/ 0 h 795"/>
                <a:gd name="T20" fmla="*/ 0 w 201"/>
                <a:gd name="T21" fmla="*/ 0 h 795"/>
                <a:gd name="T22" fmla="*/ 0 w 201"/>
                <a:gd name="T23" fmla="*/ 0 h 795"/>
                <a:gd name="T24" fmla="*/ 0 w 201"/>
                <a:gd name="T25" fmla="*/ 0 h 795"/>
                <a:gd name="T26" fmla="*/ 0 w 201"/>
                <a:gd name="T27" fmla="*/ 0 h 795"/>
                <a:gd name="T28" fmla="*/ 0 w 201"/>
                <a:gd name="T29" fmla="*/ 0 h 795"/>
                <a:gd name="T30" fmla="*/ 0 w 201"/>
                <a:gd name="T31" fmla="*/ 0 h 795"/>
                <a:gd name="T32" fmla="*/ 0 w 201"/>
                <a:gd name="T33" fmla="*/ 0 h 795"/>
                <a:gd name="T34" fmla="*/ 0 w 201"/>
                <a:gd name="T35" fmla="*/ 0 h 795"/>
                <a:gd name="T36" fmla="*/ 0 w 201"/>
                <a:gd name="T37" fmla="*/ 0 h 79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01"/>
                <a:gd name="T58" fmla="*/ 0 h 795"/>
                <a:gd name="T59" fmla="*/ 201 w 201"/>
                <a:gd name="T60" fmla="*/ 795 h 79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01" h="795">
                  <a:moveTo>
                    <a:pt x="201" y="5"/>
                  </a:moveTo>
                  <a:lnTo>
                    <a:pt x="196" y="10"/>
                  </a:lnTo>
                  <a:lnTo>
                    <a:pt x="183" y="31"/>
                  </a:lnTo>
                  <a:lnTo>
                    <a:pt x="165" y="73"/>
                  </a:lnTo>
                  <a:lnTo>
                    <a:pt x="148" y="140"/>
                  </a:lnTo>
                  <a:lnTo>
                    <a:pt x="134" y="240"/>
                  </a:lnTo>
                  <a:lnTo>
                    <a:pt x="127" y="379"/>
                  </a:lnTo>
                  <a:lnTo>
                    <a:pt x="131" y="561"/>
                  </a:lnTo>
                  <a:lnTo>
                    <a:pt x="150" y="795"/>
                  </a:lnTo>
                  <a:lnTo>
                    <a:pt x="37" y="795"/>
                  </a:lnTo>
                  <a:lnTo>
                    <a:pt x="33" y="771"/>
                  </a:lnTo>
                  <a:lnTo>
                    <a:pt x="24" y="707"/>
                  </a:lnTo>
                  <a:lnTo>
                    <a:pt x="13" y="611"/>
                  </a:lnTo>
                  <a:lnTo>
                    <a:pt x="3" y="493"/>
                  </a:lnTo>
                  <a:lnTo>
                    <a:pt x="0" y="363"/>
                  </a:lnTo>
                  <a:lnTo>
                    <a:pt x="7" y="231"/>
                  </a:lnTo>
                  <a:lnTo>
                    <a:pt x="28" y="107"/>
                  </a:lnTo>
                  <a:lnTo>
                    <a:pt x="66" y="0"/>
                  </a:lnTo>
                  <a:lnTo>
                    <a:pt x="201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05" name="Freeform 486"/>
            <p:cNvSpPr>
              <a:spLocks/>
            </p:cNvSpPr>
            <p:nvPr/>
          </p:nvSpPr>
          <p:spPr bwMode="auto">
            <a:xfrm>
              <a:off x="3961" y="3282"/>
              <a:ext cx="15" cy="69"/>
            </a:xfrm>
            <a:custGeom>
              <a:avLst/>
              <a:gdLst>
                <a:gd name="T0" fmla="*/ 0 w 129"/>
                <a:gd name="T1" fmla="*/ 0 h 622"/>
                <a:gd name="T2" fmla="*/ 0 w 129"/>
                <a:gd name="T3" fmla="*/ 0 h 622"/>
                <a:gd name="T4" fmla="*/ 0 w 129"/>
                <a:gd name="T5" fmla="*/ 0 h 622"/>
                <a:gd name="T6" fmla="*/ 0 w 129"/>
                <a:gd name="T7" fmla="*/ 0 h 622"/>
                <a:gd name="T8" fmla="*/ 0 w 129"/>
                <a:gd name="T9" fmla="*/ 0 h 622"/>
                <a:gd name="T10" fmla="*/ 0 w 129"/>
                <a:gd name="T11" fmla="*/ 0 h 622"/>
                <a:gd name="T12" fmla="*/ 0 w 129"/>
                <a:gd name="T13" fmla="*/ 0 h 622"/>
                <a:gd name="T14" fmla="*/ 0 w 129"/>
                <a:gd name="T15" fmla="*/ 0 h 622"/>
                <a:gd name="T16" fmla="*/ 0 w 129"/>
                <a:gd name="T17" fmla="*/ 0 h 622"/>
                <a:gd name="T18" fmla="*/ 0 w 129"/>
                <a:gd name="T19" fmla="*/ 0 h 622"/>
                <a:gd name="T20" fmla="*/ 0 w 129"/>
                <a:gd name="T21" fmla="*/ 0 h 622"/>
                <a:gd name="T22" fmla="*/ 0 w 129"/>
                <a:gd name="T23" fmla="*/ 0 h 622"/>
                <a:gd name="T24" fmla="*/ 0 w 129"/>
                <a:gd name="T25" fmla="*/ 0 h 622"/>
                <a:gd name="T26" fmla="*/ 0 w 129"/>
                <a:gd name="T27" fmla="*/ 0 h 622"/>
                <a:gd name="T28" fmla="*/ 0 w 129"/>
                <a:gd name="T29" fmla="*/ 0 h 622"/>
                <a:gd name="T30" fmla="*/ 0 w 129"/>
                <a:gd name="T31" fmla="*/ 0 h 622"/>
                <a:gd name="T32" fmla="*/ 0 w 129"/>
                <a:gd name="T33" fmla="*/ 0 h 622"/>
                <a:gd name="T34" fmla="*/ 0 w 129"/>
                <a:gd name="T35" fmla="*/ 0 h 622"/>
                <a:gd name="T36" fmla="*/ 0 w 129"/>
                <a:gd name="T37" fmla="*/ 0 h 622"/>
                <a:gd name="T38" fmla="*/ 0 w 129"/>
                <a:gd name="T39" fmla="*/ 0 h 622"/>
                <a:gd name="T40" fmla="*/ 0 w 129"/>
                <a:gd name="T41" fmla="*/ 0 h 622"/>
                <a:gd name="T42" fmla="*/ 0 w 129"/>
                <a:gd name="T43" fmla="*/ 0 h 622"/>
                <a:gd name="T44" fmla="*/ 0 w 129"/>
                <a:gd name="T45" fmla="*/ 0 h 622"/>
                <a:gd name="T46" fmla="*/ 0 w 129"/>
                <a:gd name="T47" fmla="*/ 0 h 622"/>
                <a:gd name="T48" fmla="*/ 0 w 129"/>
                <a:gd name="T49" fmla="*/ 0 h 622"/>
                <a:gd name="T50" fmla="*/ 0 w 129"/>
                <a:gd name="T51" fmla="*/ 0 h 6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9"/>
                <a:gd name="T79" fmla="*/ 0 h 622"/>
                <a:gd name="T80" fmla="*/ 129 w 129"/>
                <a:gd name="T81" fmla="*/ 622 h 62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9" h="622">
                  <a:moveTo>
                    <a:pt x="41" y="12"/>
                  </a:moveTo>
                  <a:lnTo>
                    <a:pt x="37" y="24"/>
                  </a:lnTo>
                  <a:lnTo>
                    <a:pt x="29" y="59"/>
                  </a:lnTo>
                  <a:lnTo>
                    <a:pt x="18" y="115"/>
                  </a:lnTo>
                  <a:lnTo>
                    <a:pt x="6" y="189"/>
                  </a:lnTo>
                  <a:lnTo>
                    <a:pt x="0" y="279"/>
                  </a:lnTo>
                  <a:lnTo>
                    <a:pt x="1" y="382"/>
                  </a:lnTo>
                  <a:lnTo>
                    <a:pt x="11" y="497"/>
                  </a:lnTo>
                  <a:lnTo>
                    <a:pt x="36" y="622"/>
                  </a:lnTo>
                  <a:lnTo>
                    <a:pt x="124" y="617"/>
                  </a:lnTo>
                  <a:lnTo>
                    <a:pt x="120" y="598"/>
                  </a:lnTo>
                  <a:lnTo>
                    <a:pt x="112" y="548"/>
                  </a:lnTo>
                  <a:lnTo>
                    <a:pt x="101" y="473"/>
                  </a:lnTo>
                  <a:lnTo>
                    <a:pt x="92" y="382"/>
                  </a:lnTo>
                  <a:lnTo>
                    <a:pt x="87" y="282"/>
                  </a:lnTo>
                  <a:lnTo>
                    <a:pt x="89" y="182"/>
                  </a:lnTo>
                  <a:lnTo>
                    <a:pt x="102" y="87"/>
                  </a:lnTo>
                  <a:lnTo>
                    <a:pt x="129" y="7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7" y="2"/>
                  </a:lnTo>
                  <a:lnTo>
                    <a:pt x="122" y="0"/>
                  </a:lnTo>
                  <a:lnTo>
                    <a:pt x="112" y="0"/>
                  </a:lnTo>
                  <a:lnTo>
                    <a:pt x="96" y="1"/>
                  </a:lnTo>
                  <a:lnTo>
                    <a:pt x="72" y="5"/>
                  </a:lnTo>
                  <a:lnTo>
                    <a:pt x="41" y="1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06" name="Freeform 487"/>
            <p:cNvSpPr>
              <a:spLocks/>
            </p:cNvSpPr>
            <p:nvPr/>
          </p:nvSpPr>
          <p:spPr bwMode="auto">
            <a:xfrm>
              <a:off x="3962" y="3287"/>
              <a:ext cx="12" cy="59"/>
            </a:xfrm>
            <a:custGeom>
              <a:avLst/>
              <a:gdLst>
                <a:gd name="T0" fmla="*/ 0 w 110"/>
                <a:gd name="T1" fmla="*/ 0 h 531"/>
                <a:gd name="T2" fmla="*/ 0 w 110"/>
                <a:gd name="T3" fmla="*/ 0 h 531"/>
                <a:gd name="T4" fmla="*/ 0 w 110"/>
                <a:gd name="T5" fmla="*/ 0 h 531"/>
                <a:gd name="T6" fmla="*/ 0 w 110"/>
                <a:gd name="T7" fmla="*/ 0 h 531"/>
                <a:gd name="T8" fmla="*/ 0 w 110"/>
                <a:gd name="T9" fmla="*/ 0 h 531"/>
                <a:gd name="T10" fmla="*/ 0 w 110"/>
                <a:gd name="T11" fmla="*/ 0 h 531"/>
                <a:gd name="T12" fmla="*/ 0 w 110"/>
                <a:gd name="T13" fmla="*/ 0 h 531"/>
                <a:gd name="T14" fmla="*/ 0 w 110"/>
                <a:gd name="T15" fmla="*/ 0 h 531"/>
                <a:gd name="T16" fmla="*/ 0 w 110"/>
                <a:gd name="T17" fmla="*/ 0 h 531"/>
                <a:gd name="T18" fmla="*/ 0 w 110"/>
                <a:gd name="T19" fmla="*/ 0 h 531"/>
                <a:gd name="T20" fmla="*/ 0 w 110"/>
                <a:gd name="T21" fmla="*/ 0 h 531"/>
                <a:gd name="T22" fmla="*/ 0 w 110"/>
                <a:gd name="T23" fmla="*/ 0 h 531"/>
                <a:gd name="T24" fmla="*/ 0 w 110"/>
                <a:gd name="T25" fmla="*/ 0 h 531"/>
                <a:gd name="T26" fmla="*/ 0 w 110"/>
                <a:gd name="T27" fmla="*/ 0 h 531"/>
                <a:gd name="T28" fmla="*/ 0 w 110"/>
                <a:gd name="T29" fmla="*/ 0 h 531"/>
                <a:gd name="T30" fmla="*/ 0 w 110"/>
                <a:gd name="T31" fmla="*/ 0 h 531"/>
                <a:gd name="T32" fmla="*/ 0 w 110"/>
                <a:gd name="T33" fmla="*/ 0 h 531"/>
                <a:gd name="T34" fmla="*/ 0 w 110"/>
                <a:gd name="T35" fmla="*/ 0 h 531"/>
                <a:gd name="T36" fmla="*/ 0 w 110"/>
                <a:gd name="T37" fmla="*/ 0 h 531"/>
                <a:gd name="T38" fmla="*/ 0 w 110"/>
                <a:gd name="T39" fmla="*/ 0 h 531"/>
                <a:gd name="T40" fmla="*/ 0 w 110"/>
                <a:gd name="T41" fmla="*/ 0 h 531"/>
                <a:gd name="T42" fmla="*/ 0 w 110"/>
                <a:gd name="T43" fmla="*/ 0 h 531"/>
                <a:gd name="T44" fmla="*/ 0 w 110"/>
                <a:gd name="T45" fmla="*/ 0 h 531"/>
                <a:gd name="T46" fmla="*/ 0 w 110"/>
                <a:gd name="T47" fmla="*/ 0 h 531"/>
                <a:gd name="T48" fmla="*/ 0 w 110"/>
                <a:gd name="T49" fmla="*/ 0 h 531"/>
                <a:gd name="T50" fmla="*/ 0 w 110"/>
                <a:gd name="T51" fmla="*/ 0 h 5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0"/>
                <a:gd name="T79" fmla="*/ 0 h 531"/>
                <a:gd name="T80" fmla="*/ 110 w 110"/>
                <a:gd name="T81" fmla="*/ 531 h 5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0" h="531">
                  <a:moveTo>
                    <a:pt x="35" y="10"/>
                  </a:moveTo>
                  <a:lnTo>
                    <a:pt x="32" y="20"/>
                  </a:lnTo>
                  <a:lnTo>
                    <a:pt x="24" y="50"/>
                  </a:lnTo>
                  <a:lnTo>
                    <a:pt x="15" y="98"/>
                  </a:lnTo>
                  <a:lnTo>
                    <a:pt x="5" y="160"/>
                  </a:lnTo>
                  <a:lnTo>
                    <a:pt x="0" y="237"/>
                  </a:lnTo>
                  <a:lnTo>
                    <a:pt x="1" y="326"/>
                  </a:lnTo>
                  <a:lnTo>
                    <a:pt x="10" y="424"/>
                  </a:lnTo>
                  <a:lnTo>
                    <a:pt x="31" y="531"/>
                  </a:lnTo>
                  <a:lnTo>
                    <a:pt x="106" y="525"/>
                  </a:lnTo>
                  <a:lnTo>
                    <a:pt x="103" y="510"/>
                  </a:lnTo>
                  <a:lnTo>
                    <a:pt x="96" y="467"/>
                  </a:lnTo>
                  <a:lnTo>
                    <a:pt x="87" y="404"/>
                  </a:lnTo>
                  <a:lnTo>
                    <a:pt x="79" y="326"/>
                  </a:lnTo>
                  <a:lnTo>
                    <a:pt x="74" y="241"/>
                  </a:lnTo>
                  <a:lnTo>
                    <a:pt x="76" y="155"/>
                  </a:lnTo>
                  <a:lnTo>
                    <a:pt x="87" y="74"/>
                  </a:lnTo>
                  <a:lnTo>
                    <a:pt x="110" y="6"/>
                  </a:lnTo>
                  <a:lnTo>
                    <a:pt x="110" y="5"/>
                  </a:lnTo>
                  <a:lnTo>
                    <a:pt x="110" y="4"/>
                  </a:lnTo>
                  <a:lnTo>
                    <a:pt x="108" y="2"/>
                  </a:lnTo>
                  <a:lnTo>
                    <a:pt x="104" y="0"/>
                  </a:lnTo>
                  <a:lnTo>
                    <a:pt x="95" y="0"/>
                  </a:lnTo>
                  <a:lnTo>
                    <a:pt x="82" y="1"/>
                  </a:lnTo>
                  <a:lnTo>
                    <a:pt x="62" y="4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07" name="Freeform 488"/>
            <p:cNvSpPr>
              <a:spLocks/>
            </p:cNvSpPr>
            <p:nvPr/>
          </p:nvSpPr>
          <p:spPr bwMode="auto">
            <a:xfrm>
              <a:off x="3963" y="3292"/>
              <a:ext cx="10" cy="48"/>
            </a:xfrm>
            <a:custGeom>
              <a:avLst/>
              <a:gdLst>
                <a:gd name="T0" fmla="*/ 0 w 92"/>
                <a:gd name="T1" fmla="*/ 0 h 438"/>
                <a:gd name="T2" fmla="*/ 0 w 92"/>
                <a:gd name="T3" fmla="*/ 0 h 438"/>
                <a:gd name="T4" fmla="*/ 0 w 92"/>
                <a:gd name="T5" fmla="*/ 0 h 438"/>
                <a:gd name="T6" fmla="*/ 0 w 92"/>
                <a:gd name="T7" fmla="*/ 0 h 438"/>
                <a:gd name="T8" fmla="*/ 0 w 92"/>
                <a:gd name="T9" fmla="*/ 0 h 438"/>
                <a:gd name="T10" fmla="*/ 0 w 92"/>
                <a:gd name="T11" fmla="*/ 0 h 438"/>
                <a:gd name="T12" fmla="*/ 0 w 92"/>
                <a:gd name="T13" fmla="*/ 0 h 438"/>
                <a:gd name="T14" fmla="*/ 0 w 92"/>
                <a:gd name="T15" fmla="*/ 0 h 438"/>
                <a:gd name="T16" fmla="*/ 0 w 92"/>
                <a:gd name="T17" fmla="*/ 0 h 438"/>
                <a:gd name="T18" fmla="*/ 0 w 92"/>
                <a:gd name="T19" fmla="*/ 0 h 438"/>
                <a:gd name="T20" fmla="*/ 0 w 92"/>
                <a:gd name="T21" fmla="*/ 0 h 438"/>
                <a:gd name="T22" fmla="*/ 0 w 92"/>
                <a:gd name="T23" fmla="*/ 0 h 438"/>
                <a:gd name="T24" fmla="*/ 0 w 92"/>
                <a:gd name="T25" fmla="*/ 0 h 438"/>
                <a:gd name="T26" fmla="*/ 0 w 92"/>
                <a:gd name="T27" fmla="*/ 0 h 438"/>
                <a:gd name="T28" fmla="*/ 0 w 92"/>
                <a:gd name="T29" fmla="*/ 0 h 438"/>
                <a:gd name="T30" fmla="*/ 0 w 92"/>
                <a:gd name="T31" fmla="*/ 0 h 438"/>
                <a:gd name="T32" fmla="*/ 0 w 92"/>
                <a:gd name="T33" fmla="*/ 0 h 438"/>
                <a:gd name="T34" fmla="*/ 0 w 92"/>
                <a:gd name="T35" fmla="*/ 0 h 438"/>
                <a:gd name="T36" fmla="*/ 0 w 92"/>
                <a:gd name="T37" fmla="*/ 0 h 438"/>
                <a:gd name="T38" fmla="*/ 0 w 92"/>
                <a:gd name="T39" fmla="*/ 0 h 438"/>
                <a:gd name="T40" fmla="*/ 0 w 92"/>
                <a:gd name="T41" fmla="*/ 0 h 438"/>
                <a:gd name="T42" fmla="*/ 0 w 92"/>
                <a:gd name="T43" fmla="*/ 0 h 438"/>
                <a:gd name="T44" fmla="*/ 0 w 92"/>
                <a:gd name="T45" fmla="*/ 0 h 438"/>
                <a:gd name="T46" fmla="*/ 0 w 92"/>
                <a:gd name="T47" fmla="*/ 0 h 438"/>
                <a:gd name="T48" fmla="*/ 0 w 92"/>
                <a:gd name="T49" fmla="*/ 0 h 438"/>
                <a:gd name="T50" fmla="*/ 0 w 92"/>
                <a:gd name="T51" fmla="*/ 0 h 4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2"/>
                <a:gd name="T79" fmla="*/ 0 h 438"/>
                <a:gd name="T80" fmla="*/ 92 w 92"/>
                <a:gd name="T81" fmla="*/ 438 h 4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2" h="438">
                  <a:moveTo>
                    <a:pt x="29" y="8"/>
                  </a:moveTo>
                  <a:lnTo>
                    <a:pt x="26" y="16"/>
                  </a:lnTo>
                  <a:lnTo>
                    <a:pt x="20" y="42"/>
                  </a:lnTo>
                  <a:lnTo>
                    <a:pt x="12" y="81"/>
                  </a:lnTo>
                  <a:lnTo>
                    <a:pt x="4" y="133"/>
                  </a:lnTo>
                  <a:lnTo>
                    <a:pt x="0" y="196"/>
                  </a:lnTo>
                  <a:lnTo>
                    <a:pt x="0" y="270"/>
                  </a:lnTo>
                  <a:lnTo>
                    <a:pt x="9" y="351"/>
                  </a:lnTo>
                  <a:lnTo>
                    <a:pt x="25" y="438"/>
                  </a:lnTo>
                  <a:lnTo>
                    <a:pt x="88" y="435"/>
                  </a:lnTo>
                  <a:lnTo>
                    <a:pt x="85" y="422"/>
                  </a:lnTo>
                  <a:lnTo>
                    <a:pt x="79" y="386"/>
                  </a:lnTo>
                  <a:lnTo>
                    <a:pt x="72" y="334"/>
                  </a:lnTo>
                  <a:lnTo>
                    <a:pt x="65" y="270"/>
                  </a:lnTo>
                  <a:lnTo>
                    <a:pt x="61" y="199"/>
                  </a:lnTo>
                  <a:lnTo>
                    <a:pt x="63" y="129"/>
                  </a:lnTo>
                  <a:lnTo>
                    <a:pt x="73" y="61"/>
                  </a:lnTo>
                  <a:lnTo>
                    <a:pt x="92" y="5"/>
                  </a:lnTo>
                  <a:lnTo>
                    <a:pt x="92" y="4"/>
                  </a:lnTo>
                  <a:lnTo>
                    <a:pt x="92" y="3"/>
                  </a:lnTo>
                  <a:lnTo>
                    <a:pt x="90" y="1"/>
                  </a:lnTo>
                  <a:lnTo>
                    <a:pt x="87" y="0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51" y="3"/>
                  </a:lnTo>
                  <a:lnTo>
                    <a:pt x="29" y="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08" name="Freeform 489"/>
            <p:cNvSpPr>
              <a:spLocks/>
            </p:cNvSpPr>
            <p:nvPr/>
          </p:nvSpPr>
          <p:spPr bwMode="auto">
            <a:xfrm>
              <a:off x="3963" y="3296"/>
              <a:ext cx="8" cy="39"/>
            </a:xfrm>
            <a:custGeom>
              <a:avLst/>
              <a:gdLst>
                <a:gd name="T0" fmla="*/ 0 w 73"/>
                <a:gd name="T1" fmla="*/ 0 h 347"/>
                <a:gd name="T2" fmla="*/ 0 w 73"/>
                <a:gd name="T3" fmla="*/ 0 h 347"/>
                <a:gd name="T4" fmla="*/ 0 w 73"/>
                <a:gd name="T5" fmla="*/ 0 h 347"/>
                <a:gd name="T6" fmla="*/ 0 w 73"/>
                <a:gd name="T7" fmla="*/ 0 h 347"/>
                <a:gd name="T8" fmla="*/ 0 w 73"/>
                <a:gd name="T9" fmla="*/ 0 h 347"/>
                <a:gd name="T10" fmla="*/ 0 w 73"/>
                <a:gd name="T11" fmla="*/ 0 h 347"/>
                <a:gd name="T12" fmla="*/ 0 w 73"/>
                <a:gd name="T13" fmla="*/ 0 h 347"/>
                <a:gd name="T14" fmla="*/ 0 w 73"/>
                <a:gd name="T15" fmla="*/ 0 h 347"/>
                <a:gd name="T16" fmla="*/ 0 w 73"/>
                <a:gd name="T17" fmla="*/ 0 h 347"/>
                <a:gd name="T18" fmla="*/ 0 w 73"/>
                <a:gd name="T19" fmla="*/ 0 h 347"/>
                <a:gd name="T20" fmla="*/ 0 w 73"/>
                <a:gd name="T21" fmla="*/ 0 h 347"/>
                <a:gd name="T22" fmla="*/ 0 w 73"/>
                <a:gd name="T23" fmla="*/ 0 h 347"/>
                <a:gd name="T24" fmla="*/ 0 w 73"/>
                <a:gd name="T25" fmla="*/ 0 h 347"/>
                <a:gd name="T26" fmla="*/ 0 w 73"/>
                <a:gd name="T27" fmla="*/ 0 h 347"/>
                <a:gd name="T28" fmla="*/ 0 w 73"/>
                <a:gd name="T29" fmla="*/ 0 h 347"/>
                <a:gd name="T30" fmla="*/ 0 w 73"/>
                <a:gd name="T31" fmla="*/ 0 h 347"/>
                <a:gd name="T32" fmla="*/ 0 w 73"/>
                <a:gd name="T33" fmla="*/ 0 h 347"/>
                <a:gd name="T34" fmla="*/ 0 w 73"/>
                <a:gd name="T35" fmla="*/ 0 h 347"/>
                <a:gd name="T36" fmla="*/ 0 w 73"/>
                <a:gd name="T37" fmla="*/ 0 h 347"/>
                <a:gd name="T38" fmla="*/ 0 w 73"/>
                <a:gd name="T39" fmla="*/ 0 h 347"/>
                <a:gd name="T40" fmla="*/ 0 w 73"/>
                <a:gd name="T41" fmla="*/ 0 h 347"/>
                <a:gd name="T42" fmla="*/ 0 w 73"/>
                <a:gd name="T43" fmla="*/ 0 h 347"/>
                <a:gd name="T44" fmla="*/ 0 w 73"/>
                <a:gd name="T45" fmla="*/ 0 h 347"/>
                <a:gd name="T46" fmla="*/ 0 w 73"/>
                <a:gd name="T47" fmla="*/ 0 h 347"/>
                <a:gd name="T48" fmla="*/ 0 w 73"/>
                <a:gd name="T49" fmla="*/ 0 h 347"/>
                <a:gd name="T50" fmla="*/ 0 w 73"/>
                <a:gd name="T51" fmla="*/ 0 h 34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3"/>
                <a:gd name="T79" fmla="*/ 0 h 347"/>
                <a:gd name="T80" fmla="*/ 73 w 73"/>
                <a:gd name="T81" fmla="*/ 347 h 34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3" h="347">
                  <a:moveTo>
                    <a:pt x="23" y="7"/>
                  </a:moveTo>
                  <a:lnTo>
                    <a:pt x="21" y="14"/>
                  </a:lnTo>
                  <a:lnTo>
                    <a:pt x="16" y="33"/>
                  </a:lnTo>
                  <a:lnTo>
                    <a:pt x="10" y="64"/>
                  </a:lnTo>
                  <a:lnTo>
                    <a:pt x="4" y="105"/>
                  </a:lnTo>
                  <a:lnTo>
                    <a:pt x="0" y="155"/>
                  </a:lnTo>
                  <a:lnTo>
                    <a:pt x="0" y="213"/>
                  </a:lnTo>
                  <a:lnTo>
                    <a:pt x="7" y="278"/>
                  </a:lnTo>
                  <a:lnTo>
                    <a:pt x="20" y="347"/>
                  </a:lnTo>
                  <a:lnTo>
                    <a:pt x="70" y="344"/>
                  </a:lnTo>
                  <a:lnTo>
                    <a:pt x="68" y="334"/>
                  </a:lnTo>
                  <a:lnTo>
                    <a:pt x="63" y="305"/>
                  </a:lnTo>
                  <a:lnTo>
                    <a:pt x="56" y="265"/>
                  </a:lnTo>
                  <a:lnTo>
                    <a:pt x="51" y="213"/>
                  </a:lnTo>
                  <a:lnTo>
                    <a:pt x="48" y="158"/>
                  </a:lnTo>
                  <a:lnTo>
                    <a:pt x="50" y="101"/>
                  </a:lnTo>
                  <a:lnTo>
                    <a:pt x="57" y="49"/>
                  </a:lnTo>
                  <a:lnTo>
                    <a:pt x="73" y="4"/>
                  </a:lnTo>
                  <a:lnTo>
                    <a:pt x="73" y="2"/>
                  </a:lnTo>
                  <a:lnTo>
                    <a:pt x="72" y="1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53" y="1"/>
                  </a:lnTo>
                  <a:lnTo>
                    <a:pt x="41" y="3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09" name="Freeform 490"/>
            <p:cNvSpPr>
              <a:spLocks/>
            </p:cNvSpPr>
            <p:nvPr/>
          </p:nvSpPr>
          <p:spPr bwMode="auto">
            <a:xfrm>
              <a:off x="3964" y="3301"/>
              <a:ext cx="6" cy="28"/>
            </a:xfrm>
            <a:custGeom>
              <a:avLst/>
              <a:gdLst>
                <a:gd name="T0" fmla="*/ 0 w 52"/>
                <a:gd name="T1" fmla="*/ 0 h 256"/>
                <a:gd name="T2" fmla="*/ 0 w 52"/>
                <a:gd name="T3" fmla="*/ 0 h 256"/>
                <a:gd name="T4" fmla="*/ 0 w 52"/>
                <a:gd name="T5" fmla="*/ 0 h 256"/>
                <a:gd name="T6" fmla="*/ 0 w 52"/>
                <a:gd name="T7" fmla="*/ 0 h 256"/>
                <a:gd name="T8" fmla="*/ 0 w 52"/>
                <a:gd name="T9" fmla="*/ 0 h 256"/>
                <a:gd name="T10" fmla="*/ 0 w 52"/>
                <a:gd name="T11" fmla="*/ 0 h 256"/>
                <a:gd name="T12" fmla="*/ 0 w 52"/>
                <a:gd name="T13" fmla="*/ 0 h 256"/>
                <a:gd name="T14" fmla="*/ 0 w 52"/>
                <a:gd name="T15" fmla="*/ 0 h 256"/>
                <a:gd name="T16" fmla="*/ 0 w 52"/>
                <a:gd name="T17" fmla="*/ 0 h 256"/>
                <a:gd name="T18" fmla="*/ 0 w 52"/>
                <a:gd name="T19" fmla="*/ 0 h 256"/>
                <a:gd name="T20" fmla="*/ 0 w 52"/>
                <a:gd name="T21" fmla="*/ 0 h 256"/>
                <a:gd name="T22" fmla="*/ 0 w 52"/>
                <a:gd name="T23" fmla="*/ 0 h 256"/>
                <a:gd name="T24" fmla="*/ 0 w 52"/>
                <a:gd name="T25" fmla="*/ 0 h 256"/>
                <a:gd name="T26" fmla="*/ 0 w 52"/>
                <a:gd name="T27" fmla="*/ 0 h 256"/>
                <a:gd name="T28" fmla="*/ 0 w 52"/>
                <a:gd name="T29" fmla="*/ 0 h 256"/>
                <a:gd name="T30" fmla="*/ 0 w 52"/>
                <a:gd name="T31" fmla="*/ 0 h 256"/>
                <a:gd name="T32" fmla="*/ 0 w 52"/>
                <a:gd name="T33" fmla="*/ 0 h 256"/>
                <a:gd name="T34" fmla="*/ 0 w 52"/>
                <a:gd name="T35" fmla="*/ 0 h 256"/>
                <a:gd name="T36" fmla="*/ 0 w 52"/>
                <a:gd name="T37" fmla="*/ 0 h 256"/>
                <a:gd name="T38" fmla="*/ 0 w 52"/>
                <a:gd name="T39" fmla="*/ 0 h 256"/>
                <a:gd name="T40" fmla="*/ 0 w 52"/>
                <a:gd name="T41" fmla="*/ 0 h 256"/>
                <a:gd name="T42" fmla="*/ 0 w 52"/>
                <a:gd name="T43" fmla="*/ 0 h 256"/>
                <a:gd name="T44" fmla="*/ 0 w 52"/>
                <a:gd name="T45" fmla="*/ 0 h 256"/>
                <a:gd name="T46" fmla="*/ 0 w 52"/>
                <a:gd name="T47" fmla="*/ 0 h 256"/>
                <a:gd name="T48" fmla="*/ 0 w 52"/>
                <a:gd name="T49" fmla="*/ 0 h 256"/>
                <a:gd name="T50" fmla="*/ 0 w 52"/>
                <a:gd name="T51" fmla="*/ 0 h 2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2"/>
                <a:gd name="T79" fmla="*/ 0 h 256"/>
                <a:gd name="T80" fmla="*/ 52 w 52"/>
                <a:gd name="T81" fmla="*/ 256 h 2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2" h="256">
                  <a:moveTo>
                    <a:pt x="16" y="5"/>
                  </a:moveTo>
                  <a:lnTo>
                    <a:pt x="15" y="10"/>
                  </a:lnTo>
                  <a:lnTo>
                    <a:pt x="11" y="24"/>
                  </a:lnTo>
                  <a:lnTo>
                    <a:pt x="6" y="47"/>
                  </a:lnTo>
                  <a:lnTo>
                    <a:pt x="2" y="77"/>
                  </a:lnTo>
                  <a:lnTo>
                    <a:pt x="0" y="115"/>
                  </a:lnTo>
                  <a:lnTo>
                    <a:pt x="0" y="157"/>
                  </a:lnTo>
                  <a:lnTo>
                    <a:pt x="4" y="205"/>
                  </a:lnTo>
                  <a:lnTo>
                    <a:pt x="14" y="256"/>
                  </a:lnTo>
                  <a:lnTo>
                    <a:pt x="50" y="254"/>
                  </a:lnTo>
                  <a:lnTo>
                    <a:pt x="49" y="247"/>
                  </a:lnTo>
                  <a:lnTo>
                    <a:pt x="45" y="226"/>
                  </a:lnTo>
                  <a:lnTo>
                    <a:pt x="41" y="195"/>
                  </a:lnTo>
                  <a:lnTo>
                    <a:pt x="37" y="157"/>
                  </a:lnTo>
                  <a:lnTo>
                    <a:pt x="35" y="116"/>
                  </a:lnTo>
                  <a:lnTo>
                    <a:pt x="36" y="74"/>
                  </a:lnTo>
                  <a:lnTo>
                    <a:pt x="41" y="3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39" y="0"/>
                  </a:lnTo>
                  <a:lnTo>
                    <a:pt x="29" y="2"/>
                  </a:lnTo>
                  <a:lnTo>
                    <a:pt x="16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10" name="Freeform 491"/>
            <p:cNvSpPr>
              <a:spLocks/>
            </p:cNvSpPr>
            <p:nvPr/>
          </p:nvSpPr>
          <p:spPr bwMode="auto">
            <a:xfrm>
              <a:off x="4046" y="3273"/>
              <a:ext cx="20" cy="77"/>
            </a:xfrm>
            <a:custGeom>
              <a:avLst/>
              <a:gdLst>
                <a:gd name="T0" fmla="*/ 0 w 176"/>
                <a:gd name="T1" fmla="*/ 0 h 693"/>
                <a:gd name="T2" fmla="*/ 0 w 176"/>
                <a:gd name="T3" fmla="*/ 0 h 693"/>
                <a:gd name="T4" fmla="*/ 0 w 176"/>
                <a:gd name="T5" fmla="*/ 0 h 693"/>
                <a:gd name="T6" fmla="*/ 0 w 176"/>
                <a:gd name="T7" fmla="*/ 0 h 693"/>
                <a:gd name="T8" fmla="*/ 0 w 176"/>
                <a:gd name="T9" fmla="*/ 0 h 693"/>
                <a:gd name="T10" fmla="*/ 0 w 176"/>
                <a:gd name="T11" fmla="*/ 0 h 693"/>
                <a:gd name="T12" fmla="*/ 0 w 176"/>
                <a:gd name="T13" fmla="*/ 0 h 693"/>
                <a:gd name="T14" fmla="*/ 0 w 176"/>
                <a:gd name="T15" fmla="*/ 0 h 693"/>
                <a:gd name="T16" fmla="*/ 0 w 176"/>
                <a:gd name="T17" fmla="*/ 0 h 693"/>
                <a:gd name="T18" fmla="*/ 0 w 176"/>
                <a:gd name="T19" fmla="*/ 0 h 693"/>
                <a:gd name="T20" fmla="*/ 0 w 176"/>
                <a:gd name="T21" fmla="*/ 0 h 693"/>
                <a:gd name="T22" fmla="*/ 0 w 176"/>
                <a:gd name="T23" fmla="*/ 0 h 693"/>
                <a:gd name="T24" fmla="*/ 0 w 176"/>
                <a:gd name="T25" fmla="*/ 0 h 693"/>
                <a:gd name="T26" fmla="*/ 0 w 176"/>
                <a:gd name="T27" fmla="*/ 0 h 693"/>
                <a:gd name="T28" fmla="*/ 0 w 176"/>
                <a:gd name="T29" fmla="*/ 0 h 693"/>
                <a:gd name="T30" fmla="*/ 0 w 176"/>
                <a:gd name="T31" fmla="*/ 0 h 693"/>
                <a:gd name="T32" fmla="*/ 0 w 176"/>
                <a:gd name="T33" fmla="*/ 0 h 693"/>
                <a:gd name="T34" fmla="*/ 0 w 176"/>
                <a:gd name="T35" fmla="*/ 0 h 693"/>
                <a:gd name="T36" fmla="*/ 0 w 176"/>
                <a:gd name="T37" fmla="*/ 0 h 6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6"/>
                <a:gd name="T58" fmla="*/ 0 h 693"/>
                <a:gd name="T59" fmla="*/ 176 w 176"/>
                <a:gd name="T60" fmla="*/ 693 h 6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6" h="693">
                  <a:moveTo>
                    <a:pt x="176" y="5"/>
                  </a:moveTo>
                  <a:lnTo>
                    <a:pt x="172" y="10"/>
                  </a:lnTo>
                  <a:lnTo>
                    <a:pt x="159" y="28"/>
                  </a:lnTo>
                  <a:lnTo>
                    <a:pt x="144" y="63"/>
                  </a:lnTo>
                  <a:lnTo>
                    <a:pt x="129" y="123"/>
                  </a:lnTo>
                  <a:lnTo>
                    <a:pt x="117" y="210"/>
                  </a:lnTo>
                  <a:lnTo>
                    <a:pt x="110" y="331"/>
                  </a:lnTo>
                  <a:lnTo>
                    <a:pt x="115" y="490"/>
                  </a:lnTo>
                  <a:lnTo>
                    <a:pt x="131" y="693"/>
                  </a:lnTo>
                  <a:lnTo>
                    <a:pt x="32" y="693"/>
                  </a:lnTo>
                  <a:lnTo>
                    <a:pt x="29" y="673"/>
                  </a:lnTo>
                  <a:lnTo>
                    <a:pt x="20" y="617"/>
                  </a:lnTo>
                  <a:lnTo>
                    <a:pt x="11" y="533"/>
                  </a:lnTo>
                  <a:lnTo>
                    <a:pt x="3" y="430"/>
                  </a:lnTo>
                  <a:lnTo>
                    <a:pt x="0" y="317"/>
                  </a:lnTo>
                  <a:lnTo>
                    <a:pt x="6" y="202"/>
                  </a:lnTo>
                  <a:lnTo>
                    <a:pt x="23" y="93"/>
                  </a:lnTo>
                  <a:lnTo>
                    <a:pt x="57" y="0"/>
                  </a:lnTo>
                  <a:lnTo>
                    <a:pt x="176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11" name="Freeform 492"/>
            <p:cNvSpPr>
              <a:spLocks/>
            </p:cNvSpPr>
            <p:nvPr/>
          </p:nvSpPr>
          <p:spPr bwMode="auto">
            <a:xfrm>
              <a:off x="4047" y="3279"/>
              <a:ext cx="16" cy="65"/>
            </a:xfrm>
            <a:custGeom>
              <a:avLst/>
              <a:gdLst>
                <a:gd name="T0" fmla="*/ 0 w 149"/>
                <a:gd name="T1" fmla="*/ 0 h 592"/>
                <a:gd name="T2" fmla="*/ 0 w 149"/>
                <a:gd name="T3" fmla="*/ 0 h 592"/>
                <a:gd name="T4" fmla="*/ 0 w 149"/>
                <a:gd name="T5" fmla="*/ 0 h 592"/>
                <a:gd name="T6" fmla="*/ 0 w 149"/>
                <a:gd name="T7" fmla="*/ 0 h 592"/>
                <a:gd name="T8" fmla="*/ 0 w 149"/>
                <a:gd name="T9" fmla="*/ 0 h 592"/>
                <a:gd name="T10" fmla="*/ 0 w 149"/>
                <a:gd name="T11" fmla="*/ 0 h 592"/>
                <a:gd name="T12" fmla="*/ 0 w 149"/>
                <a:gd name="T13" fmla="*/ 0 h 592"/>
                <a:gd name="T14" fmla="*/ 0 w 149"/>
                <a:gd name="T15" fmla="*/ 0 h 592"/>
                <a:gd name="T16" fmla="*/ 0 w 149"/>
                <a:gd name="T17" fmla="*/ 0 h 592"/>
                <a:gd name="T18" fmla="*/ 0 w 149"/>
                <a:gd name="T19" fmla="*/ 0 h 592"/>
                <a:gd name="T20" fmla="*/ 0 w 149"/>
                <a:gd name="T21" fmla="*/ 0 h 592"/>
                <a:gd name="T22" fmla="*/ 0 w 149"/>
                <a:gd name="T23" fmla="*/ 0 h 592"/>
                <a:gd name="T24" fmla="*/ 0 w 149"/>
                <a:gd name="T25" fmla="*/ 0 h 592"/>
                <a:gd name="T26" fmla="*/ 0 w 149"/>
                <a:gd name="T27" fmla="*/ 0 h 592"/>
                <a:gd name="T28" fmla="*/ 0 w 149"/>
                <a:gd name="T29" fmla="*/ 0 h 592"/>
                <a:gd name="T30" fmla="*/ 0 w 149"/>
                <a:gd name="T31" fmla="*/ 0 h 592"/>
                <a:gd name="T32" fmla="*/ 0 w 149"/>
                <a:gd name="T33" fmla="*/ 0 h 592"/>
                <a:gd name="T34" fmla="*/ 0 w 149"/>
                <a:gd name="T35" fmla="*/ 0 h 592"/>
                <a:gd name="T36" fmla="*/ 0 w 149"/>
                <a:gd name="T37" fmla="*/ 0 h 5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9"/>
                <a:gd name="T58" fmla="*/ 0 h 592"/>
                <a:gd name="T59" fmla="*/ 149 w 149"/>
                <a:gd name="T60" fmla="*/ 592 h 59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9" h="592">
                  <a:moveTo>
                    <a:pt x="149" y="4"/>
                  </a:moveTo>
                  <a:lnTo>
                    <a:pt x="145" y="8"/>
                  </a:lnTo>
                  <a:lnTo>
                    <a:pt x="136" y="24"/>
                  </a:lnTo>
                  <a:lnTo>
                    <a:pt x="123" y="54"/>
                  </a:lnTo>
                  <a:lnTo>
                    <a:pt x="110" y="104"/>
                  </a:lnTo>
                  <a:lnTo>
                    <a:pt x="99" y="179"/>
                  </a:lnTo>
                  <a:lnTo>
                    <a:pt x="94" y="282"/>
                  </a:lnTo>
                  <a:lnTo>
                    <a:pt x="97" y="418"/>
                  </a:lnTo>
                  <a:lnTo>
                    <a:pt x="112" y="592"/>
                  </a:lnTo>
                  <a:lnTo>
                    <a:pt x="27" y="592"/>
                  </a:lnTo>
                  <a:lnTo>
                    <a:pt x="24" y="575"/>
                  </a:lnTo>
                  <a:lnTo>
                    <a:pt x="17" y="527"/>
                  </a:lnTo>
                  <a:lnTo>
                    <a:pt x="9" y="455"/>
                  </a:lnTo>
                  <a:lnTo>
                    <a:pt x="2" y="367"/>
                  </a:lnTo>
                  <a:lnTo>
                    <a:pt x="0" y="271"/>
                  </a:lnTo>
                  <a:lnTo>
                    <a:pt x="5" y="173"/>
                  </a:lnTo>
                  <a:lnTo>
                    <a:pt x="20" y="80"/>
                  </a:lnTo>
                  <a:lnTo>
                    <a:pt x="48" y="0"/>
                  </a:lnTo>
                  <a:lnTo>
                    <a:pt x="149" y="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12" name="Freeform 493"/>
            <p:cNvSpPr>
              <a:spLocks/>
            </p:cNvSpPr>
            <p:nvPr/>
          </p:nvSpPr>
          <p:spPr bwMode="auto">
            <a:xfrm>
              <a:off x="4048" y="3284"/>
              <a:ext cx="13" cy="54"/>
            </a:xfrm>
            <a:custGeom>
              <a:avLst/>
              <a:gdLst>
                <a:gd name="T0" fmla="*/ 0 w 124"/>
                <a:gd name="T1" fmla="*/ 0 h 490"/>
                <a:gd name="T2" fmla="*/ 0 w 124"/>
                <a:gd name="T3" fmla="*/ 0 h 490"/>
                <a:gd name="T4" fmla="*/ 0 w 124"/>
                <a:gd name="T5" fmla="*/ 0 h 490"/>
                <a:gd name="T6" fmla="*/ 0 w 124"/>
                <a:gd name="T7" fmla="*/ 0 h 490"/>
                <a:gd name="T8" fmla="*/ 0 w 124"/>
                <a:gd name="T9" fmla="*/ 0 h 490"/>
                <a:gd name="T10" fmla="*/ 0 w 124"/>
                <a:gd name="T11" fmla="*/ 0 h 490"/>
                <a:gd name="T12" fmla="*/ 0 w 124"/>
                <a:gd name="T13" fmla="*/ 0 h 490"/>
                <a:gd name="T14" fmla="*/ 0 w 124"/>
                <a:gd name="T15" fmla="*/ 0 h 490"/>
                <a:gd name="T16" fmla="*/ 0 w 124"/>
                <a:gd name="T17" fmla="*/ 0 h 490"/>
                <a:gd name="T18" fmla="*/ 0 w 124"/>
                <a:gd name="T19" fmla="*/ 0 h 490"/>
                <a:gd name="T20" fmla="*/ 0 w 124"/>
                <a:gd name="T21" fmla="*/ 0 h 490"/>
                <a:gd name="T22" fmla="*/ 0 w 124"/>
                <a:gd name="T23" fmla="*/ 0 h 490"/>
                <a:gd name="T24" fmla="*/ 0 w 124"/>
                <a:gd name="T25" fmla="*/ 0 h 490"/>
                <a:gd name="T26" fmla="*/ 0 w 124"/>
                <a:gd name="T27" fmla="*/ 0 h 490"/>
                <a:gd name="T28" fmla="*/ 0 w 124"/>
                <a:gd name="T29" fmla="*/ 0 h 490"/>
                <a:gd name="T30" fmla="*/ 0 w 124"/>
                <a:gd name="T31" fmla="*/ 0 h 490"/>
                <a:gd name="T32" fmla="*/ 0 w 124"/>
                <a:gd name="T33" fmla="*/ 0 h 490"/>
                <a:gd name="T34" fmla="*/ 0 w 124"/>
                <a:gd name="T35" fmla="*/ 0 h 490"/>
                <a:gd name="T36" fmla="*/ 0 w 124"/>
                <a:gd name="T37" fmla="*/ 0 h 4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4"/>
                <a:gd name="T58" fmla="*/ 0 h 490"/>
                <a:gd name="T59" fmla="*/ 124 w 124"/>
                <a:gd name="T60" fmla="*/ 490 h 49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4" h="490">
                  <a:moveTo>
                    <a:pt x="124" y="4"/>
                  </a:moveTo>
                  <a:lnTo>
                    <a:pt x="121" y="7"/>
                  </a:lnTo>
                  <a:lnTo>
                    <a:pt x="113" y="21"/>
                  </a:lnTo>
                  <a:lnTo>
                    <a:pt x="103" y="45"/>
                  </a:lnTo>
                  <a:lnTo>
                    <a:pt x="91" y="87"/>
                  </a:lnTo>
                  <a:lnTo>
                    <a:pt x="83" y="148"/>
                  </a:lnTo>
                  <a:lnTo>
                    <a:pt x="79" y="234"/>
                  </a:lnTo>
                  <a:lnTo>
                    <a:pt x="81" y="347"/>
                  </a:lnTo>
                  <a:lnTo>
                    <a:pt x="93" y="490"/>
                  </a:lnTo>
                  <a:lnTo>
                    <a:pt x="23" y="490"/>
                  </a:lnTo>
                  <a:lnTo>
                    <a:pt x="21" y="476"/>
                  </a:lnTo>
                  <a:lnTo>
                    <a:pt x="15" y="436"/>
                  </a:lnTo>
                  <a:lnTo>
                    <a:pt x="8" y="377"/>
                  </a:lnTo>
                  <a:lnTo>
                    <a:pt x="2" y="304"/>
                  </a:lnTo>
                  <a:lnTo>
                    <a:pt x="0" y="224"/>
                  </a:lnTo>
                  <a:lnTo>
                    <a:pt x="4" y="143"/>
                  </a:lnTo>
                  <a:lnTo>
                    <a:pt x="17" y="67"/>
                  </a:lnTo>
                  <a:lnTo>
                    <a:pt x="40" y="0"/>
                  </a:lnTo>
                  <a:lnTo>
                    <a:pt x="124" y="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13" name="Freeform 494"/>
            <p:cNvSpPr>
              <a:spLocks/>
            </p:cNvSpPr>
            <p:nvPr/>
          </p:nvSpPr>
          <p:spPr bwMode="auto">
            <a:xfrm>
              <a:off x="4048" y="3289"/>
              <a:ext cx="11" cy="43"/>
            </a:xfrm>
            <a:custGeom>
              <a:avLst/>
              <a:gdLst>
                <a:gd name="T0" fmla="*/ 0 w 99"/>
                <a:gd name="T1" fmla="*/ 0 h 389"/>
                <a:gd name="T2" fmla="*/ 0 w 99"/>
                <a:gd name="T3" fmla="*/ 0 h 389"/>
                <a:gd name="T4" fmla="*/ 0 w 99"/>
                <a:gd name="T5" fmla="*/ 0 h 389"/>
                <a:gd name="T6" fmla="*/ 0 w 99"/>
                <a:gd name="T7" fmla="*/ 0 h 389"/>
                <a:gd name="T8" fmla="*/ 0 w 99"/>
                <a:gd name="T9" fmla="*/ 0 h 389"/>
                <a:gd name="T10" fmla="*/ 0 w 99"/>
                <a:gd name="T11" fmla="*/ 0 h 389"/>
                <a:gd name="T12" fmla="*/ 0 w 99"/>
                <a:gd name="T13" fmla="*/ 0 h 389"/>
                <a:gd name="T14" fmla="*/ 0 w 99"/>
                <a:gd name="T15" fmla="*/ 0 h 389"/>
                <a:gd name="T16" fmla="*/ 0 w 99"/>
                <a:gd name="T17" fmla="*/ 0 h 389"/>
                <a:gd name="T18" fmla="*/ 0 w 99"/>
                <a:gd name="T19" fmla="*/ 0 h 389"/>
                <a:gd name="T20" fmla="*/ 0 w 99"/>
                <a:gd name="T21" fmla="*/ 0 h 389"/>
                <a:gd name="T22" fmla="*/ 0 w 99"/>
                <a:gd name="T23" fmla="*/ 0 h 389"/>
                <a:gd name="T24" fmla="*/ 0 w 99"/>
                <a:gd name="T25" fmla="*/ 0 h 389"/>
                <a:gd name="T26" fmla="*/ 0 w 99"/>
                <a:gd name="T27" fmla="*/ 0 h 389"/>
                <a:gd name="T28" fmla="*/ 0 w 99"/>
                <a:gd name="T29" fmla="*/ 0 h 389"/>
                <a:gd name="T30" fmla="*/ 0 w 99"/>
                <a:gd name="T31" fmla="*/ 0 h 389"/>
                <a:gd name="T32" fmla="*/ 0 w 99"/>
                <a:gd name="T33" fmla="*/ 0 h 389"/>
                <a:gd name="T34" fmla="*/ 0 w 99"/>
                <a:gd name="T35" fmla="*/ 0 h 389"/>
                <a:gd name="T36" fmla="*/ 0 w 99"/>
                <a:gd name="T37" fmla="*/ 0 h 3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9"/>
                <a:gd name="T58" fmla="*/ 0 h 389"/>
                <a:gd name="T59" fmla="*/ 99 w 99"/>
                <a:gd name="T60" fmla="*/ 389 h 3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9" h="389">
                  <a:moveTo>
                    <a:pt x="99" y="3"/>
                  </a:moveTo>
                  <a:lnTo>
                    <a:pt x="96" y="6"/>
                  </a:lnTo>
                  <a:lnTo>
                    <a:pt x="89" y="16"/>
                  </a:lnTo>
                  <a:lnTo>
                    <a:pt x="81" y="36"/>
                  </a:lnTo>
                  <a:lnTo>
                    <a:pt x="72" y="69"/>
                  </a:lnTo>
                  <a:lnTo>
                    <a:pt x="66" y="118"/>
                  </a:lnTo>
                  <a:lnTo>
                    <a:pt x="62" y="185"/>
                  </a:lnTo>
                  <a:lnTo>
                    <a:pt x="64" y="275"/>
                  </a:lnTo>
                  <a:lnTo>
                    <a:pt x="73" y="389"/>
                  </a:lnTo>
                  <a:lnTo>
                    <a:pt x="18" y="389"/>
                  </a:lnTo>
                  <a:lnTo>
                    <a:pt x="16" y="378"/>
                  </a:lnTo>
                  <a:lnTo>
                    <a:pt x="11" y="346"/>
                  </a:lnTo>
                  <a:lnTo>
                    <a:pt x="6" y="299"/>
                  </a:lnTo>
                  <a:lnTo>
                    <a:pt x="2" y="242"/>
                  </a:lnTo>
                  <a:lnTo>
                    <a:pt x="0" y="178"/>
                  </a:lnTo>
                  <a:lnTo>
                    <a:pt x="4" y="114"/>
                  </a:lnTo>
                  <a:lnTo>
                    <a:pt x="14" y="52"/>
                  </a:lnTo>
                  <a:lnTo>
                    <a:pt x="32" y="0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14" name="Freeform 495"/>
            <p:cNvSpPr>
              <a:spLocks/>
            </p:cNvSpPr>
            <p:nvPr/>
          </p:nvSpPr>
          <p:spPr bwMode="auto">
            <a:xfrm>
              <a:off x="4049" y="3295"/>
              <a:ext cx="8" cy="31"/>
            </a:xfrm>
            <a:custGeom>
              <a:avLst/>
              <a:gdLst>
                <a:gd name="T0" fmla="*/ 0 w 72"/>
                <a:gd name="T1" fmla="*/ 0 h 287"/>
                <a:gd name="T2" fmla="*/ 0 w 72"/>
                <a:gd name="T3" fmla="*/ 0 h 287"/>
                <a:gd name="T4" fmla="*/ 0 w 72"/>
                <a:gd name="T5" fmla="*/ 0 h 287"/>
                <a:gd name="T6" fmla="*/ 0 w 72"/>
                <a:gd name="T7" fmla="*/ 0 h 287"/>
                <a:gd name="T8" fmla="*/ 0 w 72"/>
                <a:gd name="T9" fmla="*/ 0 h 287"/>
                <a:gd name="T10" fmla="*/ 0 w 72"/>
                <a:gd name="T11" fmla="*/ 0 h 287"/>
                <a:gd name="T12" fmla="*/ 0 w 72"/>
                <a:gd name="T13" fmla="*/ 0 h 287"/>
                <a:gd name="T14" fmla="*/ 0 w 72"/>
                <a:gd name="T15" fmla="*/ 0 h 287"/>
                <a:gd name="T16" fmla="*/ 0 w 72"/>
                <a:gd name="T17" fmla="*/ 0 h 287"/>
                <a:gd name="T18" fmla="*/ 0 w 72"/>
                <a:gd name="T19" fmla="*/ 0 h 287"/>
                <a:gd name="T20" fmla="*/ 0 w 72"/>
                <a:gd name="T21" fmla="*/ 0 h 287"/>
                <a:gd name="T22" fmla="*/ 0 w 72"/>
                <a:gd name="T23" fmla="*/ 0 h 287"/>
                <a:gd name="T24" fmla="*/ 0 w 72"/>
                <a:gd name="T25" fmla="*/ 0 h 287"/>
                <a:gd name="T26" fmla="*/ 0 w 72"/>
                <a:gd name="T27" fmla="*/ 0 h 287"/>
                <a:gd name="T28" fmla="*/ 0 w 72"/>
                <a:gd name="T29" fmla="*/ 0 h 287"/>
                <a:gd name="T30" fmla="*/ 0 w 72"/>
                <a:gd name="T31" fmla="*/ 0 h 287"/>
                <a:gd name="T32" fmla="*/ 0 w 72"/>
                <a:gd name="T33" fmla="*/ 0 h 287"/>
                <a:gd name="T34" fmla="*/ 0 w 72"/>
                <a:gd name="T35" fmla="*/ 0 h 287"/>
                <a:gd name="T36" fmla="*/ 0 w 72"/>
                <a:gd name="T37" fmla="*/ 0 h 2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87"/>
                <a:gd name="T59" fmla="*/ 72 w 72"/>
                <a:gd name="T60" fmla="*/ 287 h 28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87">
                  <a:moveTo>
                    <a:pt x="72" y="2"/>
                  </a:moveTo>
                  <a:lnTo>
                    <a:pt x="70" y="4"/>
                  </a:lnTo>
                  <a:lnTo>
                    <a:pt x="66" y="12"/>
                  </a:lnTo>
                  <a:lnTo>
                    <a:pt x="59" y="27"/>
                  </a:lnTo>
                  <a:lnTo>
                    <a:pt x="53" y="50"/>
                  </a:lnTo>
                  <a:lnTo>
                    <a:pt x="48" y="87"/>
                  </a:lnTo>
                  <a:lnTo>
                    <a:pt x="46" y="137"/>
                  </a:lnTo>
                  <a:lnTo>
                    <a:pt x="47" y="203"/>
                  </a:lnTo>
                  <a:lnTo>
                    <a:pt x="54" y="287"/>
                  </a:lnTo>
                  <a:lnTo>
                    <a:pt x="13" y="287"/>
                  </a:lnTo>
                  <a:lnTo>
                    <a:pt x="12" y="279"/>
                  </a:lnTo>
                  <a:lnTo>
                    <a:pt x="8" y="255"/>
                  </a:lnTo>
                  <a:lnTo>
                    <a:pt x="4" y="220"/>
                  </a:lnTo>
                  <a:lnTo>
                    <a:pt x="1" y="178"/>
                  </a:lnTo>
                  <a:lnTo>
                    <a:pt x="0" y="131"/>
                  </a:lnTo>
                  <a:lnTo>
                    <a:pt x="2" y="84"/>
                  </a:lnTo>
                  <a:lnTo>
                    <a:pt x="9" y="39"/>
                  </a:lnTo>
                  <a:lnTo>
                    <a:pt x="23" y="0"/>
                  </a:lnTo>
                  <a:lnTo>
                    <a:pt x="72" y="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15" name="Rectangle 496"/>
            <p:cNvSpPr>
              <a:spLocks noChangeArrowheads="1"/>
            </p:cNvSpPr>
            <p:nvPr/>
          </p:nvSpPr>
          <p:spPr bwMode="auto">
            <a:xfrm>
              <a:off x="3944" y="3287"/>
              <a:ext cx="3" cy="10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2916" name="Freeform 497"/>
            <p:cNvSpPr>
              <a:spLocks/>
            </p:cNvSpPr>
            <p:nvPr/>
          </p:nvSpPr>
          <p:spPr bwMode="auto">
            <a:xfrm>
              <a:off x="3980" y="3285"/>
              <a:ext cx="39" cy="47"/>
            </a:xfrm>
            <a:custGeom>
              <a:avLst/>
              <a:gdLst>
                <a:gd name="T0" fmla="*/ 0 w 354"/>
                <a:gd name="T1" fmla="*/ 0 h 418"/>
                <a:gd name="T2" fmla="*/ 0 w 354"/>
                <a:gd name="T3" fmla="*/ 0 h 418"/>
                <a:gd name="T4" fmla="*/ 0 w 354"/>
                <a:gd name="T5" fmla="*/ 0 h 418"/>
                <a:gd name="T6" fmla="*/ 0 w 354"/>
                <a:gd name="T7" fmla="*/ 0 h 418"/>
                <a:gd name="T8" fmla="*/ 0 w 354"/>
                <a:gd name="T9" fmla="*/ 0 h 418"/>
                <a:gd name="T10" fmla="*/ 0 w 354"/>
                <a:gd name="T11" fmla="*/ 0 h 418"/>
                <a:gd name="T12" fmla="*/ 0 w 354"/>
                <a:gd name="T13" fmla="*/ 0 h 418"/>
                <a:gd name="T14" fmla="*/ 0 w 354"/>
                <a:gd name="T15" fmla="*/ 0 h 418"/>
                <a:gd name="T16" fmla="*/ 0 w 354"/>
                <a:gd name="T17" fmla="*/ 0 h 418"/>
                <a:gd name="T18" fmla="*/ 0 w 354"/>
                <a:gd name="T19" fmla="*/ 0 h 418"/>
                <a:gd name="T20" fmla="*/ 0 w 354"/>
                <a:gd name="T21" fmla="*/ 0 h 418"/>
                <a:gd name="T22" fmla="*/ 0 w 354"/>
                <a:gd name="T23" fmla="*/ 0 h 418"/>
                <a:gd name="T24" fmla="*/ 0 w 354"/>
                <a:gd name="T25" fmla="*/ 0 h 418"/>
                <a:gd name="T26" fmla="*/ 0 w 354"/>
                <a:gd name="T27" fmla="*/ 0 h 418"/>
                <a:gd name="T28" fmla="*/ 0 w 354"/>
                <a:gd name="T29" fmla="*/ 0 h 418"/>
                <a:gd name="T30" fmla="*/ 0 w 354"/>
                <a:gd name="T31" fmla="*/ 0 h 418"/>
                <a:gd name="T32" fmla="*/ 0 w 354"/>
                <a:gd name="T33" fmla="*/ 0 h 418"/>
                <a:gd name="T34" fmla="*/ 0 w 354"/>
                <a:gd name="T35" fmla="*/ 0 h 418"/>
                <a:gd name="T36" fmla="*/ 0 w 354"/>
                <a:gd name="T37" fmla="*/ 0 h 418"/>
                <a:gd name="T38" fmla="*/ 0 w 354"/>
                <a:gd name="T39" fmla="*/ 0 h 418"/>
                <a:gd name="T40" fmla="*/ 0 w 354"/>
                <a:gd name="T41" fmla="*/ 0 h 418"/>
                <a:gd name="T42" fmla="*/ 0 w 354"/>
                <a:gd name="T43" fmla="*/ 0 h 418"/>
                <a:gd name="T44" fmla="*/ 0 w 354"/>
                <a:gd name="T45" fmla="*/ 0 h 418"/>
                <a:gd name="T46" fmla="*/ 0 w 354"/>
                <a:gd name="T47" fmla="*/ 0 h 418"/>
                <a:gd name="T48" fmla="*/ 0 w 354"/>
                <a:gd name="T49" fmla="*/ 0 h 418"/>
                <a:gd name="T50" fmla="*/ 0 w 354"/>
                <a:gd name="T51" fmla="*/ 0 h 418"/>
                <a:gd name="T52" fmla="*/ 0 w 354"/>
                <a:gd name="T53" fmla="*/ 0 h 418"/>
                <a:gd name="T54" fmla="*/ 0 w 354"/>
                <a:gd name="T55" fmla="*/ 0 h 418"/>
                <a:gd name="T56" fmla="*/ 0 w 354"/>
                <a:gd name="T57" fmla="*/ 0 h 418"/>
                <a:gd name="T58" fmla="*/ 0 w 354"/>
                <a:gd name="T59" fmla="*/ 0 h 418"/>
                <a:gd name="T60" fmla="*/ 0 w 354"/>
                <a:gd name="T61" fmla="*/ 0 h 418"/>
                <a:gd name="T62" fmla="*/ 0 w 354"/>
                <a:gd name="T63" fmla="*/ 0 h 418"/>
                <a:gd name="T64" fmla="*/ 0 w 354"/>
                <a:gd name="T65" fmla="*/ 0 h 418"/>
                <a:gd name="T66" fmla="*/ 0 w 354"/>
                <a:gd name="T67" fmla="*/ 0 h 418"/>
                <a:gd name="T68" fmla="*/ 0 w 354"/>
                <a:gd name="T69" fmla="*/ 0 h 418"/>
                <a:gd name="T70" fmla="*/ 0 w 354"/>
                <a:gd name="T71" fmla="*/ 0 h 418"/>
                <a:gd name="T72" fmla="*/ 0 w 354"/>
                <a:gd name="T73" fmla="*/ 0 h 418"/>
                <a:gd name="T74" fmla="*/ 0 w 354"/>
                <a:gd name="T75" fmla="*/ 0 h 418"/>
                <a:gd name="T76" fmla="*/ 0 w 354"/>
                <a:gd name="T77" fmla="*/ 0 h 418"/>
                <a:gd name="T78" fmla="*/ 0 w 354"/>
                <a:gd name="T79" fmla="*/ 0 h 418"/>
                <a:gd name="T80" fmla="*/ 0 w 354"/>
                <a:gd name="T81" fmla="*/ 0 h 418"/>
                <a:gd name="T82" fmla="*/ 0 w 354"/>
                <a:gd name="T83" fmla="*/ 0 h 418"/>
                <a:gd name="T84" fmla="*/ 0 w 354"/>
                <a:gd name="T85" fmla="*/ 0 h 418"/>
                <a:gd name="T86" fmla="*/ 0 w 354"/>
                <a:gd name="T87" fmla="*/ 0 h 418"/>
                <a:gd name="T88" fmla="*/ 0 w 354"/>
                <a:gd name="T89" fmla="*/ 0 h 418"/>
                <a:gd name="T90" fmla="*/ 0 w 354"/>
                <a:gd name="T91" fmla="*/ 0 h 418"/>
                <a:gd name="T92" fmla="*/ 0 w 354"/>
                <a:gd name="T93" fmla="*/ 0 h 418"/>
                <a:gd name="T94" fmla="*/ 0 w 354"/>
                <a:gd name="T95" fmla="*/ 0 h 418"/>
                <a:gd name="T96" fmla="*/ 0 w 354"/>
                <a:gd name="T97" fmla="*/ 0 h 4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4"/>
                <a:gd name="T148" fmla="*/ 0 h 418"/>
                <a:gd name="T149" fmla="*/ 354 w 354"/>
                <a:gd name="T150" fmla="*/ 418 h 4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4" h="418">
                  <a:moveTo>
                    <a:pt x="33" y="39"/>
                  </a:moveTo>
                  <a:lnTo>
                    <a:pt x="30" y="48"/>
                  </a:lnTo>
                  <a:lnTo>
                    <a:pt x="23" y="71"/>
                  </a:lnTo>
                  <a:lnTo>
                    <a:pt x="15" y="107"/>
                  </a:lnTo>
                  <a:lnTo>
                    <a:pt x="7" y="155"/>
                  </a:lnTo>
                  <a:lnTo>
                    <a:pt x="1" y="212"/>
                  </a:lnTo>
                  <a:lnTo>
                    <a:pt x="0" y="276"/>
                  </a:lnTo>
                  <a:lnTo>
                    <a:pt x="6" y="345"/>
                  </a:lnTo>
                  <a:lnTo>
                    <a:pt x="21" y="418"/>
                  </a:lnTo>
                  <a:lnTo>
                    <a:pt x="21" y="415"/>
                  </a:lnTo>
                  <a:lnTo>
                    <a:pt x="21" y="405"/>
                  </a:lnTo>
                  <a:lnTo>
                    <a:pt x="21" y="390"/>
                  </a:lnTo>
                  <a:lnTo>
                    <a:pt x="21" y="372"/>
                  </a:lnTo>
                  <a:lnTo>
                    <a:pt x="23" y="348"/>
                  </a:lnTo>
                  <a:lnTo>
                    <a:pt x="27" y="324"/>
                  </a:lnTo>
                  <a:lnTo>
                    <a:pt x="31" y="296"/>
                  </a:lnTo>
                  <a:lnTo>
                    <a:pt x="37" y="267"/>
                  </a:lnTo>
                  <a:lnTo>
                    <a:pt x="46" y="239"/>
                  </a:lnTo>
                  <a:lnTo>
                    <a:pt x="57" y="211"/>
                  </a:lnTo>
                  <a:lnTo>
                    <a:pt x="70" y="185"/>
                  </a:lnTo>
                  <a:lnTo>
                    <a:pt x="88" y="160"/>
                  </a:lnTo>
                  <a:lnTo>
                    <a:pt x="109" y="139"/>
                  </a:lnTo>
                  <a:lnTo>
                    <a:pt x="133" y="121"/>
                  </a:lnTo>
                  <a:lnTo>
                    <a:pt x="163" y="109"/>
                  </a:lnTo>
                  <a:lnTo>
                    <a:pt x="197" y="102"/>
                  </a:lnTo>
                  <a:lnTo>
                    <a:pt x="199" y="100"/>
                  </a:lnTo>
                  <a:lnTo>
                    <a:pt x="205" y="96"/>
                  </a:lnTo>
                  <a:lnTo>
                    <a:pt x="215" y="88"/>
                  </a:lnTo>
                  <a:lnTo>
                    <a:pt x="231" y="78"/>
                  </a:lnTo>
                  <a:lnTo>
                    <a:pt x="252" y="66"/>
                  </a:lnTo>
                  <a:lnTo>
                    <a:pt x="280" y="52"/>
                  </a:lnTo>
                  <a:lnTo>
                    <a:pt x="314" y="35"/>
                  </a:lnTo>
                  <a:lnTo>
                    <a:pt x="354" y="17"/>
                  </a:lnTo>
                  <a:lnTo>
                    <a:pt x="352" y="16"/>
                  </a:lnTo>
                  <a:lnTo>
                    <a:pt x="346" y="15"/>
                  </a:lnTo>
                  <a:lnTo>
                    <a:pt x="337" y="13"/>
                  </a:lnTo>
                  <a:lnTo>
                    <a:pt x="324" y="11"/>
                  </a:lnTo>
                  <a:lnTo>
                    <a:pt x="308" y="8"/>
                  </a:lnTo>
                  <a:lnTo>
                    <a:pt x="290" y="6"/>
                  </a:lnTo>
                  <a:lnTo>
                    <a:pt x="269" y="4"/>
                  </a:lnTo>
                  <a:lnTo>
                    <a:pt x="246" y="1"/>
                  </a:lnTo>
                  <a:lnTo>
                    <a:pt x="222" y="0"/>
                  </a:lnTo>
                  <a:lnTo>
                    <a:pt x="197" y="1"/>
                  </a:lnTo>
                  <a:lnTo>
                    <a:pt x="170" y="3"/>
                  </a:lnTo>
                  <a:lnTo>
                    <a:pt x="143" y="6"/>
                  </a:lnTo>
                  <a:lnTo>
                    <a:pt x="115" y="11"/>
                  </a:lnTo>
                  <a:lnTo>
                    <a:pt x="87" y="18"/>
                  </a:lnTo>
                  <a:lnTo>
                    <a:pt x="59" y="27"/>
                  </a:lnTo>
                  <a:lnTo>
                    <a:pt x="33" y="39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17" name="Freeform 498"/>
            <p:cNvSpPr>
              <a:spLocks/>
            </p:cNvSpPr>
            <p:nvPr/>
          </p:nvSpPr>
          <p:spPr bwMode="auto">
            <a:xfrm>
              <a:off x="3925" y="3320"/>
              <a:ext cx="32" cy="8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8"/>
                  </a:lnTo>
                  <a:lnTo>
                    <a:pt x="51" y="12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8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5"/>
                  </a:lnTo>
                  <a:lnTo>
                    <a:pt x="281" y="44"/>
                  </a:lnTo>
                  <a:lnTo>
                    <a:pt x="274" y="42"/>
                  </a:lnTo>
                  <a:lnTo>
                    <a:pt x="263" y="39"/>
                  </a:lnTo>
                  <a:lnTo>
                    <a:pt x="249" y="35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2"/>
                  </a:lnTo>
                  <a:lnTo>
                    <a:pt x="144" y="21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18" name="Freeform 499"/>
            <p:cNvSpPr>
              <a:spLocks/>
            </p:cNvSpPr>
            <p:nvPr/>
          </p:nvSpPr>
          <p:spPr bwMode="auto">
            <a:xfrm>
              <a:off x="3925" y="3299"/>
              <a:ext cx="32" cy="9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7"/>
                  </a:lnTo>
                  <a:lnTo>
                    <a:pt x="51" y="11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7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4"/>
                  </a:lnTo>
                  <a:lnTo>
                    <a:pt x="281" y="43"/>
                  </a:lnTo>
                  <a:lnTo>
                    <a:pt x="274" y="41"/>
                  </a:lnTo>
                  <a:lnTo>
                    <a:pt x="263" y="38"/>
                  </a:lnTo>
                  <a:lnTo>
                    <a:pt x="249" y="34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1"/>
                  </a:lnTo>
                  <a:lnTo>
                    <a:pt x="144" y="20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19" name="Freeform 500"/>
            <p:cNvSpPr>
              <a:spLocks/>
            </p:cNvSpPr>
            <p:nvPr/>
          </p:nvSpPr>
          <p:spPr bwMode="auto">
            <a:xfrm>
              <a:off x="3955" y="3289"/>
              <a:ext cx="52" cy="96"/>
            </a:xfrm>
            <a:custGeom>
              <a:avLst/>
              <a:gdLst>
                <a:gd name="T0" fmla="*/ 0 w 469"/>
                <a:gd name="T1" fmla="*/ 0 h 868"/>
                <a:gd name="T2" fmla="*/ 0 w 469"/>
                <a:gd name="T3" fmla="*/ 0 h 868"/>
                <a:gd name="T4" fmla="*/ 0 w 469"/>
                <a:gd name="T5" fmla="*/ 0 h 868"/>
                <a:gd name="T6" fmla="*/ 0 w 469"/>
                <a:gd name="T7" fmla="*/ 0 h 868"/>
                <a:gd name="T8" fmla="*/ 0 w 469"/>
                <a:gd name="T9" fmla="*/ 0 h 868"/>
                <a:gd name="T10" fmla="*/ 0 w 469"/>
                <a:gd name="T11" fmla="*/ 0 h 868"/>
                <a:gd name="T12" fmla="*/ 0 w 469"/>
                <a:gd name="T13" fmla="*/ 0 h 868"/>
                <a:gd name="T14" fmla="*/ 0 w 469"/>
                <a:gd name="T15" fmla="*/ 0 h 868"/>
                <a:gd name="T16" fmla="*/ 0 w 469"/>
                <a:gd name="T17" fmla="*/ 0 h 868"/>
                <a:gd name="T18" fmla="*/ 0 w 469"/>
                <a:gd name="T19" fmla="*/ 0 h 868"/>
                <a:gd name="T20" fmla="*/ 0 w 469"/>
                <a:gd name="T21" fmla="*/ 0 h 868"/>
                <a:gd name="T22" fmla="*/ 0 w 469"/>
                <a:gd name="T23" fmla="*/ 0 h 868"/>
                <a:gd name="T24" fmla="*/ 0 w 469"/>
                <a:gd name="T25" fmla="*/ 0 h 868"/>
                <a:gd name="T26" fmla="*/ 0 w 469"/>
                <a:gd name="T27" fmla="*/ 0 h 868"/>
                <a:gd name="T28" fmla="*/ 0 w 469"/>
                <a:gd name="T29" fmla="*/ 0 h 868"/>
                <a:gd name="T30" fmla="*/ 0 w 469"/>
                <a:gd name="T31" fmla="*/ 0 h 868"/>
                <a:gd name="T32" fmla="*/ 0 w 469"/>
                <a:gd name="T33" fmla="*/ 0 h 868"/>
                <a:gd name="T34" fmla="*/ 0 w 469"/>
                <a:gd name="T35" fmla="*/ 0 h 86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69"/>
                <a:gd name="T55" fmla="*/ 0 h 868"/>
                <a:gd name="T56" fmla="*/ 469 w 469"/>
                <a:gd name="T57" fmla="*/ 868 h 86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69" h="868">
                  <a:moveTo>
                    <a:pt x="0" y="0"/>
                  </a:moveTo>
                  <a:lnTo>
                    <a:pt x="0" y="840"/>
                  </a:lnTo>
                  <a:lnTo>
                    <a:pt x="142" y="868"/>
                  </a:lnTo>
                  <a:lnTo>
                    <a:pt x="136" y="755"/>
                  </a:lnTo>
                  <a:lnTo>
                    <a:pt x="469" y="806"/>
                  </a:lnTo>
                  <a:lnTo>
                    <a:pt x="463" y="761"/>
                  </a:lnTo>
                  <a:lnTo>
                    <a:pt x="232" y="732"/>
                  </a:lnTo>
                  <a:lnTo>
                    <a:pt x="226" y="635"/>
                  </a:lnTo>
                  <a:lnTo>
                    <a:pt x="68" y="635"/>
                  </a:lnTo>
                  <a:lnTo>
                    <a:pt x="64" y="623"/>
                  </a:lnTo>
                  <a:lnTo>
                    <a:pt x="53" y="587"/>
                  </a:lnTo>
                  <a:lnTo>
                    <a:pt x="39" y="530"/>
                  </a:lnTo>
                  <a:lnTo>
                    <a:pt x="25" y="455"/>
                  </a:lnTo>
                  <a:lnTo>
                    <a:pt x="14" y="365"/>
                  </a:lnTo>
                  <a:lnTo>
                    <a:pt x="10" y="262"/>
                  </a:lnTo>
                  <a:lnTo>
                    <a:pt x="19" y="149"/>
                  </a:lnTo>
                  <a:lnTo>
                    <a:pt x="4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20" name="Freeform 501"/>
            <p:cNvSpPr>
              <a:spLocks/>
            </p:cNvSpPr>
            <p:nvPr/>
          </p:nvSpPr>
          <p:spPr bwMode="auto">
            <a:xfrm>
              <a:off x="3981" y="3267"/>
              <a:ext cx="67" cy="13"/>
            </a:xfrm>
            <a:custGeom>
              <a:avLst/>
              <a:gdLst>
                <a:gd name="T0" fmla="*/ 0 w 604"/>
                <a:gd name="T1" fmla="*/ 0 h 118"/>
                <a:gd name="T2" fmla="*/ 0 w 604"/>
                <a:gd name="T3" fmla="*/ 0 h 118"/>
                <a:gd name="T4" fmla="*/ 0 w 604"/>
                <a:gd name="T5" fmla="*/ 0 h 118"/>
                <a:gd name="T6" fmla="*/ 0 w 604"/>
                <a:gd name="T7" fmla="*/ 0 h 118"/>
                <a:gd name="T8" fmla="*/ 0 w 604"/>
                <a:gd name="T9" fmla="*/ 0 h 118"/>
                <a:gd name="T10" fmla="*/ 0 w 604"/>
                <a:gd name="T11" fmla="*/ 0 h 118"/>
                <a:gd name="T12" fmla="*/ 0 w 604"/>
                <a:gd name="T13" fmla="*/ 0 h 118"/>
                <a:gd name="T14" fmla="*/ 0 w 604"/>
                <a:gd name="T15" fmla="*/ 0 h 118"/>
                <a:gd name="T16" fmla="*/ 0 w 604"/>
                <a:gd name="T17" fmla="*/ 0 h 118"/>
                <a:gd name="T18" fmla="*/ 0 w 604"/>
                <a:gd name="T19" fmla="*/ 0 h 118"/>
                <a:gd name="T20" fmla="*/ 0 w 604"/>
                <a:gd name="T21" fmla="*/ 0 h 118"/>
                <a:gd name="T22" fmla="*/ 0 w 604"/>
                <a:gd name="T23" fmla="*/ 0 h 118"/>
                <a:gd name="T24" fmla="*/ 0 w 604"/>
                <a:gd name="T25" fmla="*/ 0 h 118"/>
                <a:gd name="T26" fmla="*/ 0 w 604"/>
                <a:gd name="T27" fmla="*/ 0 h 118"/>
                <a:gd name="T28" fmla="*/ 0 w 604"/>
                <a:gd name="T29" fmla="*/ 0 h 118"/>
                <a:gd name="T30" fmla="*/ 0 w 604"/>
                <a:gd name="T31" fmla="*/ 0 h 118"/>
                <a:gd name="T32" fmla="*/ 0 w 604"/>
                <a:gd name="T33" fmla="*/ 0 h 118"/>
                <a:gd name="T34" fmla="*/ 0 w 604"/>
                <a:gd name="T35" fmla="*/ 0 h 118"/>
                <a:gd name="T36" fmla="*/ 0 w 604"/>
                <a:gd name="T37" fmla="*/ 0 h 118"/>
                <a:gd name="T38" fmla="*/ 0 w 604"/>
                <a:gd name="T39" fmla="*/ 0 h 118"/>
                <a:gd name="T40" fmla="*/ 0 w 604"/>
                <a:gd name="T41" fmla="*/ 0 h 118"/>
                <a:gd name="T42" fmla="*/ 0 w 604"/>
                <a:gd name="T43" fmla="*/ 0 h 118"/>
                <a:gd name="T44" fmla="*/ 0 w 604"/>
                <a:gd name="T45" fmla="*/ 0 h 118"/>
                <a:gd name="T46" fmla="*/ 0 w 604"/>
                <a:gd name="T47" fmla="*/ 0 h 118"/>
                <a:gd name="T48" fmla="*/ 0 w 604"/>
                <a:gd name="T49" fmla="*/ 0 h 118"/>
                <a:gd name="T50" fmla="*/ 0 w 604"/>
                <a:gd name="T51" fmla="*/ 0 h 118"/>
                <a:gd name="T52" fmla="*/ 0 w 604"/>
                <a:gd name="T53" fmla="*/ 0 h 118"/>
                <a:gd name="T54" fmla="*/ 0 w 604"/>
                <a:gd name="T55" fmla="*/ 0 h 118"/>
                <a:gd name="T56" fmla="*/ 0 w 604"/>
                <a:gd name="T57" fmla="*/ 0 h 118"/>
                <a:gd name="T58" fmla="*/ 0 w 604"/>
                <a:gd name="T59" fmla="*/ 0 h 118"/>
                <a:gd name="T60" fmla="*/ 0 w 604"/>
                <a:gd name="T61" fmla="*/ 0 h 118"/>
                <a:gd name="T62" fmla="*/ 0 w 604"/>
                <a:gd name="T63" fmla="*/ 0 h 118"/>
                <a:gd name="T64" fmla="*/ 0 w 604"/>
                <a:gd name="T65" fmla="*/ 0 h 118"/>
                <a:gd name="T66" fmla="*/ 0 w 604"/>
                <a:gd name="T67" fmla="*/ 0 h 118"/>
                <a:gd name="T68" fmla="*/ 0 w 604"/>
                <a:gd name="T69" fmla="*/ 0 h 1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04"/>
                <a:gd name="T106" fmla="*/ 0 h 118"/>
                <a:gd name="T107" fmla="*/ 604 w 604"/>
                <a:gd name="T108" fmla="*/ 118 h 1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04" h="118">
                  <a:moveTo>
                    <a:pt x="0" y="118"/>
                  </a:moveTo>
                  <a:lnTo>
                    <a:pt x="3" y="117"/>
                  </a:lnTo>
                  <a:lnTo>
                    <a:pt x="14" y="113"/>
                  </a:lnTo>
                  <a:lnTo>
                    <a:pt x="29" y="108"/>
                  </a:lnTo>
                  <a:lnTo>
                    <a:pt x="50" y="101"/>
                  </a:lnTo>
                  <a:lnTo>
                    <a:pt x="77" y="93"/>
                  </a:lnTo>
                  <a:lnTo>
                    <a:pt x="107" y="85"/>
                  </a:lnTo>
                  <a:lnTo>
                    <a:pt x="143" y="76"/>
                  </a:lnTo>
                  <a:lnTo>
                    <a:pt x="181" y="69"/>
                  </a:lnTo>
                  <a:lnTo>
                    <a:pt x="224" y="62"/>
                  </a:lnTo>
                  <a:lnTo>
                    <a:pt x="270" y="57"/>
                  </a:lnTo>
                  <a:lnTo>
                    <a:pt x="319" y="53"/>
                  </a:lnTo>
                  <a:lnTo>
                    <a:pt x="369" y="52"/>
                  </a:lnTo>
                  <a:lnTo>
                    <a:pt x="422" y="53"/>
                  </a:lnTo>
                  <a:lnTo>
                    <a:pt x="476" y="58"/>
                  </a:lnTo>
                  <a:lnTo>
                    <a:pt x="531" y="66"/>
                  </a:lnTo>
                  <a:lnTo>
                    <a:pt x="587" y="78"/>
                  </a:lnTo>
                  <a:lnTo>
                    <a:pt x="604" y="0"/>
                  </a:lnTo>
                  <a:lnTo>
                    <a:pt x="600" y="0"/>
                  </a:lnTo>
                  <a:lnTo>
                    <a:pt x="587" y="0"/>
                  </a:lnTo>
                  <a:lnTo>
                    <a:pt x="566" y="0"/>
                  </a:lnTo>
                  <a:lnTo>
                    <a:pt x="540" y="1"/>
                  </a:lnTo>
                  <a:lnTo>
                    <a:pt x="507" y="2"/>
                  </a:lnTo>
                  <a:lnTo>
                    <a:pt x="470" y="3"/>
                  </a:lnTo>
                  <a:lnTo>
                    <a:pt x="428" y="6"/>
                  </a:lnTo>
                  <a:lnTo>
                    <a:pt x="383" y="8"/>
                  </a:lnTo>
                  <a:lnTo>
                    <a:pt x="335" y="12"/>
                  </a:lnTo>
                  <a:lnTo>
                    <a:pt x="285" y="16"/>
                  </a:lnTo>
                  <a:lnTo>
                    <a:pt x="235" y="21"/>
                  </a:lnTo>
                  <a:lnTo>
                    <a:pt x="186" y="28"/>
                  </a:lnTo>
                  <a:lnTo>
                    <a:pt x="136" y="36"/>
                  </a:lnTo>
                  <a:lnTo>
                    <a:pt x="88" y="45"/>
                  </a:lnTo>
                  <a:lnTo>
                    <a:pt x="42" y="55"/>
                  </a:lnTo>
                  <a:lnTo>
                    <a:pt x="0" y="67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21" name="Freeform 502"/>
            <p:cNvSpPr>
              <a:spLocks/>
            </p:cNvSpPr>
            <p:nvPr/>
          </p:nvSpPr>
          <p:spPr bwMode="auto">
            <a:xfrm>
              <a:off x="3942" y="3387"/>
              <a:ext cx="113" cy="38"/>
            </a:xfrm>
            <a:custGeom>
              <a:avLst/>
              <a:gdLst>
                <a:gd name="T0" fmla="*/ 0 w 1017"/>
                <a:gd name="T1" fmla="*/ 0 h 337"/>
                <a:gd name="T2" fmla="*/ 0 w 1017"/>
                <a:gd name="T3" fmla="*/ 0 h 337"/>
                <a:gd name="T4" fmla="*/ 0 w 1017"/>
                <a:gd name="T5" fmla="*/ 0 h 337"/>
                <a:gd name="T6" fmla="*/ 0 w 1017"/>
                <a:gd name="T7" fmla="*/ 0 h 337"/>
                <a:gd name="T8" fmla="*/ 0 w 1017"/>
                <a:gd name="T9" fmla="*/ 0 h 337"/>
                <a:gd name="T10" fmla="*/ 0 w 1017"/>
                <a:gd name="T11" fmla="*/ 0 h 337"/>
                <a:gd name="T12" fmla="*/ 0 w 1017"/>
                <a:gd name="T13" fmla="*/ 0 h 337"/>
                <a:gd name="T14" fmla="*/ 0 w 1017"/>
                <a:gd name="T15" fmla="*/ 0 h 337"/>
                <a:gd name="T16" fmla="*/ 0 w 1017"/>
                <a:gd name="T17" fmla="*/ 0 h 337"/>
                <a:gd name="T18" fmla="*/ 0 w 1017"/>
                <a:gd name="T19" fmla="*/ 0 h 337"/>
                <a:gd name="T20" fmla="*/ 0 w 1017"/>
                <a:gd name="T21" fmla="*/ 0 h 337"/>
                <a:gd name="T22" fmla="*/ 0 w 1017"/>
                <a:gd name="T23" fmla="*/ 0 h 337"/>
                <a:gd name="T24" fmla="*/ 0 w 1017"/>
                <a:gd name="T25" fmla="*/ 0 h 337"/>
                <a:gd name="T26" fmla="*/ 0 w 1017"/>
                <a:gd name="T27" fmla="*/ 0 h 337"/>
                <a:gd name="T28" fmla="*/ 0 w 1017"/>
                <a:gd name="T29" fmla="*/ 0 h 337"/>
                <a:gd name="T30" fmla="*/ 0 w 1017"/>
                <a:gd name="T31" fmla="*/ 0 h 337"/>
                <a:gd name="T32" fmla="*/ 0 w 1017"/>
                <a:gd name="T33" fmla="*/ 0 h 337"/>
                <a:gd name="T34" fmla="*/ 0 w 1017"/>
                <a:gd name="T35" fmla="*/ 0 h 337"/>
                <a:gd name="T36" fmla="*/ 0 w 1017"/>
                <a:gd name="T37" fmla="*/ 0 h 337"/>
                <a:gd name="T38" fmla="*/ 0 w 1017"/>
                <a:gd name="T39" fmla="*/ 0 h 337"/>
                <a:gd name="T40" fmla="*/ 0 w 1017"/>
                <a:gd name="T41" fmla="*/ 0 h 337"/>
                <a:gd name="T42" fmla="*/ 0 w 1017"/>
                <a:gd name="T43" fmla="*/ 0 h 337"/>
                <a:gd name="T44" fmla="*/ 0 w 1017"/>
                <a:gd name="T45" fmla="*/ 0 h 337"/>
                <a:gd name="T46" fmla="*/ 0 w 1017"/>
                <a:gd name="T47" fmla="*/ 0 h 337"/>
                <a:gd name="T48" fmla="*/ 0 w 1017"/>
                <a:gd name="T49" fmla="*/ 0 h 337"/>
                <a:gd name="T50" fmla="*/ 0 w 1017"/>
                <a:gd name="T51" fmla="*/ 0 h 337"/>
                <a:gd name="T52" fmla="*/ 0 w 1017"/>
                <a:gd name="T53" fmla="*/ 0 h 337"/>
                <a:gd name="T54" fmla="*/ 0 w 1017"/>
                <a:gd name="T55" fmla="*/ 0 h 337"/>
                <a:gd name="T56" fmla="*/ 0 w 1017"/>
                <a:gd name="T57" fmla="*/ 0 h 337"/>
                <a:gd name="T58" fmla="*/ 0 w 1017"/>
                <a:gd name="T59" fmla="*/ 0 h 337"/>
                <a:gd name="T60" fmla="*/ 0 w 1017"/>
                <a:gd name="T61" fmla="*/ 0 h 337"/>
                <a:gd name="T62" fmla="*/ 0 w 1017"/>
                <a:gd name="T63" fmla="*/ 0 h 337"/>
                <a:gd name="T64" fmla="*/ 0 w 1017"/>
                <a:gd name="T65" fmla="*/ 0 h 337"/>
                <a:gd name="T66" fmla="*/ 0 w 1017"/>
                <a:gd name="T67" fmla="*/ 0 h 337"/>
                <a:gd name="T68" fmla="*/ 0 w 1017"/>
                <a:gd name="T69" fmla="*/ 0 h 337"/>
                <a:gd name="T70" fmla="*/ 0 w 1017"/>
                <a:gd name="T71" fmla="*/ 0 h 337"/>
                <a:gd name="T72" fmla="*/ 0 w 1017"/>
                <a:gd name="T73" fmla="*/ 0 h 337"/>
                <a:gd name="T74" fmla="*/ 0 w 1017"/>
                <a:gd name="T75" fmla="*/ 0 h 337"/>
                <a:gd name="T76" fmla="*/ 0 w 1017"/>
                <a:gd name="T77" fmla="*/ 0 h 3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17"/>
                <a:gd name="T118" fmla="*/ 0 h 337"/>
                <a:gd name="T119" fmla="*/ 1017 w 1017"/>
                <a:gd name="T120" fmla="*/ 337 h 3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17" h="337">
                  <a:moveTo>
                    <a:pt x="430" y="326"/>
                  </a:moveTo>
                  <a:lnTo>
                    <a:pt x="432" y="325"/>
                  </a:lnTo>
                  <a:lnTo>
                    <a:pt x="438" y="323"/>
                  </a:lnTo>
                  <a:lnTo>
                    <a:pt x="447" y="319"/>
                  </a:lnTo>
                  <a:lnTo>
                    <a:pt x="459" y="314"/>
                  </a:lnTo>
                  <a:lnTo>
                    <a:pt x="474" y="308"/>
                  </a:lnTo>
                  <a:lnTo>
                    <a:pt x="491" y="301"/>
                  </a:lnTo>
                  <a:lnTo>
                    <a:pt x="509" y="291"/>
                  </a:lnTo>
                  <a:lnTo>
                    <a:pt x="528" y="282"/>
                  </a:lnTo>
                  <a:lnTo>
                    <a:pt x="549" y="272"/>
                  </a:lnTo>
                  <a:lnTo>
                    <a:pt x="568" y="260"/>
                  </a:lnTo>
                  <a:lnTo>
                    <a:pt x="587" y="248"/>
                  </a:lnTo>
                  <a:lnTo>
                    <a:pt x="606" y="235"/>
                  </a:lnTo>
                  <a:lnTo>
                    <a:pt x="623" y="222"/>
                  </a:lnTo>
                  <a:lnTo>
                    <a:pt x="638" y="208"/>
                  </a:lnTo>
                  <a:lnTo>
                    <a:pt x="651" y="193"/>
                  </a:lnTo>
                  <a:lnTo>
                    <a:pt x="662" y="179"/>
                  </a:lnTo>
                  <a:lnTo>
                    <a:pt x="0" y="17"/>
                  </a:lnTo>
                  <a:lnTo>
                    <a:pt x="51" y="0"/>
                  </a:lnTo>
                  <a:lnTo>
                    <a:pt x="1017" y="237"/>
                  </a:lnTo>
                  <a:lnTo>
                    <a:pt x="977" y="260"/>
                  </a:lnTo>
                  <a:lnTo>
                    <a:pt x="698" y="188"/>
                  </a:lnTo>
                  <a:lnTo>
                    <a:pt x="697" y="189"/>
                  </a:lnTo>
                  <a:lnTo>
                    <a:pt x="695" y="192"/>
                  </a:lnTo>
                  <a:lnTo>
                    <a:pt x="691" y="196"/>
                  </a:lnTo>
                  <a:lnTo>
                    <a:pt x="685" y="202"/>
                  </a:lnTo>
                  <a:lnTo>
                    <a:pt x="678" y="211"/>
                  </a:lnTo>
                  <a:lnTo>
                    <a:pt x="668" y="219"/>
                  </a:lnTo>
                  <a:lnTo>
                    <a:pt x="657" y="229"/>
                  </a:lnTo>
                  <a:lnTo>
                    <a:pt x="642" y="239"/>
                  </a:lnTo>
                  <a:lnTo>
                    <a:pt x="626" y="250"/>
                  </a:lnTo>
                  <a:lnTo>
                    <a:pt x="609" y="263"/>
                  </a:lnTo>
                  <a:lnTo>
                    <a:pt x="587" y="275"/>
                  </a:lnTo>
                  <a:lnTo>
                    <a:pt x="565" y="287"/>
                  </a:lnTo>
                  <a:lnTo>
                    <a:pt x="540" y="301"/>
                  </a:lnTo>
                  <a:lnTo>
                    <a:pt x="511" y="313"/>
                  </a:lnTo>
                  <a:lnTo>
                    <a:pt x="480" y="325"/>
                  </a:lnTo>
                  <a:lnTo>
                    <a:pt x="447" y="337"/>
                  </a:lnTo>
                  <a:lnTo>
                    <a:pt x="430" y="32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22" name="Freeform 503"/>
            <p:cNvSpPr>
              <a:spLocks/>
            </p:cNvSpPr>
            <p:nvPr/>
          </p:nvSpPr>
          <p:spPr bwMode="auto">
            <a:xfrm>
              <a:off x="3918" y="3397"/>
              <a:ext cx="116" cy="34"/>
            </a:xfrm>
            <a:custGeom>
              <a:avLst/>
              <a:gdLst>
                <a:gd name="T0" fmla="*/ 0 w 1036"/>
                <a:gd name="T1" fmla="*/ 0 h 303"/>
                <a:gd name="T2" fmla="*/ 0 w 1036"/>
                <a:gd name="T3" fmla="*/ 0 h 303"/>
                <a:gd name="T4" fmla="*/ 0 w 1036"/>
                <a:gd name="T5" fmla="*/ 0 h 303"/>
                <a:gd name="T6" fmla="*/ 0 w 1036"/>
                <a:gd name="T7" fmla="*/ 0 h 303"/>
                <a:gd name="T8" fmla="*/ 0 w 1036"/>
                <a:gd name="T9" fmla="*/ 0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"/>
                <a:gd name="T16" fmla="*/ 0 h 303"/>
                <a:gd name="T17" fmla="*/ 1036 w 1036"/>
                <a:gd name="T18" fmla="*/ 303 h 3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" h="303">
                  <a:moveTo>
                    <a:pt x="0" y="0"/>
                  </a:moveTo>
                  <a:lnTo>
                    <a:pt x="1013" y="303"/>
                  </a:lnTo>
                  <a:lnTo>
                    <a:pt x="1036" y="303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23" name="Freeform 504"/>
            <p:cNvSpPr>
              <a:spLocks/>
            </p:cNvSpPr>
            <p:nvPr/>
          </p:nvSpPr>
          <p:spPr bwMode="auto">
            <a:xfrm>
              <a:off x="3938" y="3393"/>
              <a:ext cx="113" cy="30"/>
            </a:xfrm>
            <a:custGeom>
              <a:avLst/>
              <a:gdLst>
                <a:gd name="T0" fmla="*/ 0 w 1023"/>
                <a:gd name="T1" fmla="*/ 0 h 270"/>
                <a:gd name="T2" fmla="*/ 0 w 1023"/>
                <a:gd name="T3" fmla="*/ 0 h 270"/>
                <a:gd name="T4" fmla="*/ 0 w 1023"/>
                <a:gd name="T5" fmla="*/ 0 h 270"/>
                <a:gd name="T6" fmla="*/ 0 w 1023"/>
                <a:gd name="T7" fmla="*/ 0 h 270"/>
                <a:gd name="T8" fmla="*/ 0 w 1023"/>
                <a:gd name="T9" fmla="*/ 0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3"/>
                <a:gd name="T16" fmla="*/ 0 h 270"/>
                <a:gd name="T17" fmla="*/ 1023 w 1023"/>
                <a:gd name="T18" fmla="*/ 270 h 2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3" h="270">
                  <a:moveTo>
                    <a:pt x="0" y="1"/>
                  </a:moveTo>
                  <a:lnTo>
                    <a:pt x="1001" y="270"/>
                  </a:lnTo>
                  <a:lnTo>
                    <a:pt x="1023" y="269"/>
                  </a:lnTo>
                  <a:lnTo>
                    <a:pt x="3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924" name="Freeform 505"/>
            <p:cNvSpPr>
              <a:spLocks/>
            </p:cNvSpPr>
            <p:nvPr/>
          </p:nvSpPr>
          <p:spPr bwMode="auto">
            <a:xfrm>
              <a:off x="3929" y="3394"/>
              <a:ext cx="114" cy="33"/>
            </a:xfrm>
            <a:custGeom>
              <a:avLst/>
              <a:gdLst>
                <a:gd name="T0" fmla="*/ 0 w 1028"/>
                <a:gd name="T1" fmla="*/ 0 h 299"/>
                <a:gd name="T2" fmla="*/ 0 w 1028"/>
                <a:gd name="T3" fmla="*/ 0 h 299"/>
                <a:gd name="T4" fmla="*/ 0 w 1028"/>
                <a:gd name="T5" fmla="*/ 0 h 299"/>
                <a:gd name="T6" fmla="*/ 0 w 1028"/>
                <a:gd name="T7" fmla="*/ 0 h 299"/>
                <a:gd name="T8" fmla="*/ 0 w 1028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8"/>
                <a:gd name="T16" fmla="*/ 0 h 299"/>
                <a:gd name="T17" fmla="*/ 1028 w 1028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8" h="299">
                  <a:moveTo>
                    <a:pt x="0" y="0"/>
                  </a:moveTo>
                  <a:lnTo>
                    <a:pt x="1009" y="299"/>
                  </a:lnTo>
                  <a:lnTo>
                    <a:pt x="1028" y="292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724" name="Group 506"/>
          <p:cNvGrpSpPr>
            <a:grpSpLocks/>
          </p:cNvGrpSpPr>
          <p:nvPr/>
        </p:nvGrpSpPr>
        <p:grpSpPr bwMode="auto">
          <a:xfrm>
            <a:off x="7316789" y="3178176"/>
            <a:ext cx="338137" cy="282575"/>
            <a:chOff x="3899" y="3264"/>
            <a:chExt cx="213" cy="178"/>
          </a:xfrm>
        </p:grpSpPr>
        <p:sp>
          <p:nvSpPr>
            <p:cNvPr id="22847" name="Freeform 507"/>
            <p:cNvSpPr>
              <a:spLocks/>
            </p:cNvSpPr>
            <p:nvPr/>
          </p:nvSpPr>
          <p:spPr bwMode="auto">
            <a:xfrm>
              <a:off x="3899" y="3264"/>
              <a:ext cx="213" cy="178"/>
            </a:xfrm>
            <a:custGeom>
              <a:avLst/>
              <a:gdLst>
                <a:gd name="T0" fmla="*/ 0 w 1913"/>
                <a:gd name="T1" fmla="*/ 0 h 1606"/>
                <a:gd name="T2" fmla="*/ 0 w 1913"/>
                <a:gd name="T3" fmla="*/ 0 h 1606"/>
                <a:gd name="T4" fmla="*/ 0 w 1913"/>
                <a:gd name="T5" fmla="*/ 0 h 1606"/>
                <a:gd name="T6" fmla="*/ 0 w 1913"/>
                <a:gd name="T7" fmla="*/ 0 h 1606"/>
                <a:gd name="T8" fmla="*/ 0 w 1913"/>
                <a:gd name="T9" fmla="*/ 0 h 1606"/>
                <a:gd name="T10" fmla="*/ 0 w 1913"/>
                <a:gd name="T11" fmla="*/ 0 h 1606"/>
                <a:gd name="T12" fmla="*/ 0 w 1913"/>
                <a:gd name="T13" fmla="*/ 0 h 1606"/>
                <a:gd name="T14" fmla="*/ 0 w 1913"/>
                <a:gd name="T15" fmla="*/ 0 h 1606"/>
                <a:gd name="T16" fmla="*/ 0 w 1913"/>
                <a:gd name="T17" fmla="*/ 0 h 1606"/>
                <a:gd name="T18" fmla="*/ 0 w 1913"/>
                <a:gd name="T19" fmla="*/ 0 h 1606"/>
                <a:gd name="T20" fmla="*/ 0 w 1913"/>
                <a:gd name="T21" fmla="*/ 0 h 1606"/>
                <a:gd name="T22" fmla="*/ 0 w 1913"/>
                <a:gd name="T23" fmla="*/ 0 h 1606"/>
                <a:gd name="T24" fmla="*/ 0 w 1913"/>
                <a:gd name="T25" fmla="*/ 0 h 1606"/>
                <a:gd name="T26" fmla="*/ 0 w 1913"/>
                <a:gd name="T27" fmla="*/ 0 h 1606"/>
                <a:gd name="T28" fmla="*/ 0 w 1913"/>
                <a:gd name="T29" fmla="*/ 0 h 1606"/>
                <a:gd name="T30" fmla="*/ 0 w 1913"/>
                <a:gd name="T31" fmla="*/ 0 h 1606"/>
                <a:gd name="T32" fmla="*/ 0 w 1913"/>
                <a:gd name="T33" fmla="*/ 0 h 1606"/>
                <a:gd name="T34" fmla="*/ 0 w 1913"/>
                <a:gd name="T35" fmla="*/ 0 h 1606"/>
                <a:gd name="T36" fmla="*/ 0 w 1913"/>
                <a:gd name="T37" fmla="*/ 0 h 1606"/>
                <a:gd name="T38" fmla="*/ 0 w 1913"/>
                <a:gd name="T39" fmla="*/ 0 h 1606"/>
                <a:gd name="T40" fmla="*/ 0 w 1913"/>
                <a:gd name="T41" fmla="*/ 0 h 1606"/>
                <a:gd name="T42" fmla="*/ 0 w 1913"/>
                <a:gd name="T43" fmla="*/ 0 h 1606"/>
                <a:gd name="T44" fmla="*/ 0 w 1913"/>
                <a:gd name="T45" fmla="*/ 0 h 1606"/>
                <a:gd name="T46" fmla="*/ 0 w 1913"/>
                <a:gd name="T47" fmla="*/ 0 h 1606"/>
                <a:gd name="T48" fmla="*/ 0 w 1913"/>
                <a:gd name="T49" fmla="*/ 0 h 1606"/>
                <a:gd name="T50" fmla="*/ 0 w 1913"/>
                <a:gd name="T51" fmla="*/ 0 h 1606"/>
                <a:gd name="T52" fmla="*/ 0 w 1913"/>
                <a:gd name="T53" fmla="*/ 0 h 1606"/>
                <a:gd name="T54" fmla="*/ 0 w 1913"/>
                <a:gd name="T55" fmla="*/ 0 h 1606"/>
                <a:gd name="T56" fmla="*/ 0 w 1913"/>
                <a:gd name="T57" fmla="*/ 0 h 1606"/>
                <a:gd name="T58" fmla="*/ 0 w 1913"/>
                <a:gd name="T59" fmla="*/ 0 h 1606"/>
                <a:gd name="T60" fmla="*/ 0 w 1913"/>
                <a:gd name="T61" fmla="*/ 0 h 1606"/>
                <a:gd name="T62" fmla="*/ 0 w 1913"/>
                <a:gd name="T63" fmla="*/ 0 h 1606"/>
                <a:gd name="T64" fmla="*/ 0 w 1913"/>
                <a:gd name="T65" fmla="*/ 0 h 1606"/>
                <a:gd name="T66" fmla="*/ 0 w 1913"/>
                <a:gd name="T67" fmla="*/ 0 h 1606"/>
                <a:gd name="T68" fmla="*/ 0 w 1913"/>
                <a:gd name="T69" fmla="*/ 0 h 1606"/>
                <a:gd name="T70" fmla="*/ 0 w 1913"/>
                <a:gd name="T71" fmla="*/ 0 h 1606"/>
                <a:gd name="T72" fmla="*/ 0 w 1913"/>
                <a:gd name="T73" fmla="*/ 0 h 1606"/>
                <a:gd name="T74" fmla="*/ 0 w 1913"/>
                <a:gd name="T75" fmla="*/ 0 h 1606"/>
                <a:gd name="T76" fmla="*/ 0 w 1913"/>
                <a:gd name="T77" fmla="*/ 0 h 160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13"/>
                <a:gd name="T118" fmla="*/ 0 h 1606"/>
                <a:gd name="T119" fmla="*/ 1913 w 1913"/>
                <a:gd name="T120" fmla="*/ 1606 h 160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13" h="1606">
                  <a:moveTo>
                    <a:pt x="518" y="213"/>
                  </a:moveTo>
                  <a:lnTo>
                    <a:pt x="539" y="115"/>
                  </a:lnTo>
                  <a:lnTo>
                    <a:pt x="540" y="115"/>
                  </a:lnTo>
                  <a:lnTo>
                    <a:pt x="544" y="114"/>
                  </a:lnTo>
                  <a:lnTo>
                    <a:pt x="549" y="112"/>
                  </a:lnTo>
                  <a:lnTo>
                    <a:pt x="555" y="110"/>
                  </a:lnTo>
                  <a:lnTo>
                    <a:pt x="564" y="107"/>
                  </a:lnTo>
                  <a:lnTo>
                    <a:pt x="574" y="103"/>
                  </a:lnTo>
                  <a:lnTo>
                    <a:pt x="586" y="100"/>
                  </a:lnTo>
                  <a:lnTo>
                    <a:pt x="602" y="95"/>
                  </a:lnTo>
                  <a:lnTo>
                    <a:pt x="618" y="90"/>
                  </a:lnTo>
                  <a:lnTo>
                    <a:pt x="636" y="85"/>
                  </a:lnTo>
                  <a:lnTo>
                    <a:pt x="656" y="80"/>
                  </a:lnTo>
                  <a:lnTo>
                    <a:pt x="679" y="75"/>
                  </a:lnTo>
                  <a:lnTo>
                    <a:pt x="703" y="70"/>
                  </a:lnTo>
                  <a:lnTo>
                    <a:pt x="730" y="64"/>
                  </a:lnTo>
                  <a:lnTo>
                    <a:pt x="758" y="58"/>
                  </a:lnTo>
                  <a:lnTo>
                    <a:pt x="789" y="52"/>
                  </a:lnTo>
                  <a:lnTo>
                    <a:pt x="820" y="46"/>
                  </a:lnTo>
                  <a:lnTo>
                    <a:pt x="855" y="41"/>
                  </a:lnTo>
                  <a:lnTo>
                    <a:pt x="892" y="36"/>
                  </a:lnTo>
                  <a:lnTo>
                    <a:pt x="929" y="31"/>
                  </a:lnTo>
                  <a:lnTo>
                    <a:pt x="970" y="26"/>
                  </a:lnTo>
                  <a:lnTo>
                    <a:pt x="1013" y="21"/>
                  </a:lnTo>
                  <a:lnTo>
                    <a:pt x="1056" y="17"/>
                  </a:lnTo>
                  <a:lnTo>
                    <a:pt x="1103" y="13"/>
                  </a:lnTo>
                  <a:lnTo>
                    <a:pt x="1152" y="10"/>
                  </a:lnTo>
                  <a:lnTo>
                    <a:pt x="1202" y="6"/>
                  </a:lnTo>
                  <a:lnTo>
                    <a:pt x="1255" y="3"/>
                  </a:lnTo>
                  <a:lnTo>
                    <a:pt x="1309" y="1"/>
                  </a:lnTo>
                  <a:lnTo>
                    <a:pt x="1366" y="0"/>
                  </a:lnTo>
                  <a:lnTo>
                    <a:pt x="1425" y="0"/>
                  </a:lnTo>
                  <a:lnTo>
                    <a:pt x="1485" y="0"/>
                  </a:lnTo>
                  <a:lnTo>
                    <a:pt x="1548" y="1"/>
                  </a:lnTo>
                  <a:lnTo>
                    <a:pt x="1616" y="39"/>
                  </a:lnTo>
                  <a:lnTo>
                    <a:pt x="1601" y="221"/>
                  </a:lnTo>
                  <a:lnTo>
                    <a:pt x="1606" y="223"/>
                  </a:lnTo>
                  <a:lnTo>
                    <a:pt x="1620" y="230"/>
                  </a:lnTo>
                  <a:lnTo>
                    <a:pt x="1640" y="243"/>
                  </a:lnTo>
                  <a:lnTo>
                    <a:pt x="1663" y="260"/>
                  </a:lnTo>
                  <a:lnTo>
                    <a:pt x="1688" y="284"/>
                  </a:lnTo>
                  <a:lnTo>
                    <a:pt x="1709" y="312"/>
                  </a:lnTo>
                  <a:lnTo>
                    <a:pt x="1726" y="347"/>
                  </a:lnTo>
                  <a:lnTo>
                    <a:pt x="1736" y="388"/>
                  </a:lnTo>
                  <a:lnTo>
                    <a:pt x="1891" y="528"/>
                  </a:lnTo>
                  <a:lnTo>
                    <a:pt x="1849" y="898"/>
                  </a:lnTo>
                  <a:lnTo>
                    <a:pt x="1601" y="1023"/>
                  </a:lnTo>
                  <a:lnTo>
                    <a:pt x="1895" y="1110"/>
                  </a:lnTo>
                  <a:lnTo>
                    <a:pt x="1897" y="1114"/>
                  </a:lnTo>
                  <a:lnTo>
                    <a:pt x="1902" y="1125"/>
                  </a:lnTo>
                  <a:lnTo>
                    <a:pt x="1907" y="1143"/>
                  </a:lnTo>
                  <a:lnTo>
                    <a:pt x="1912" y="1166"/>
                  </a:lnTo>
                  <a:lnTo>
                    <a:pt x="1913" y="1195"/>
                  </a:lnTo>
                  <a:lnTo>
                    <a:pt x="1911" y="1229"/>
                  </a:lnTo>
                  <a:lnTo>
                    <a:pt x="1901" y="1266"/>
                  </a:lnTo>
                  <a:lnTo>
                    <a:pt x="1884" y="1307"/>
                  </a:lnTo>
                  <a:lnTo>
                    <a:pt x="1107" y="1606"/>
                  </a:lnTo>
                  <a:lnTo>
                    <a:pt x="0" y="1258"/>
                  </a:lnTo>
                  <a:lnTo>
                    <a:pt x="19" y="1217"/>
                  </a:lnTo>
                  <a:lnTo>
                    <a:pt x="188" y="1159"/>
                  </a:lnTo>
                  <a:lnTo>
                    <a:pt x="188" y="221"/>
                  </a:lnTo>
                  <a:lnTo>
                    <a:pt x="189" y="220"/>
                  </a:lnTo>
                  <a:lnTo>
                    <a:pt x="193" y="217"/>
                  </a:lnTo>
                  <a:lnTo>
                    <a:pt x="198" y="214"/>
                  </a:lnTo>
                  <a:lnTo>
                    <a:pt x="207" y="209"/>
                  </a:lnTo>
                  <a:lnTo>
                    <a:pt x="218" y="203"/>
                  </a:lnTo>
                  <a:lnTo>
                    <a:pt x="230" y="197"/>
                  </a:lnTo>
                  <a:lnTo>
                    <a:pt x="245" y="191"/>
                  </a:lnTo>
                  <a:lnTo>
                    <a:pt x="262" y="184"/>
                  </a:lnTo>
                  <a:lnTo>
                    <a:pt x="281" y="179"/>
                  </a:lnTo>
                  <a:lnTo>
                    <a:pt x="302" y="175"/>
                  </a:lnTo>
                  <a:lnTo>
                    <a:pt x="326" y="173"/>
                  </a:lnTo>
                  <a:lnTo>
                    <a:pt x="350" y="171"/>
                  </a:lnTo>
                  <a:lnTo>
                    <a:pt x="378" y="172"/>
                  </a:lnTo>
                  <a:lnTo>
                    <a:pt x="407" y="175"/>
                  </a:lnTo>
                  <a:lnTo>
                    <a:pt x="439" y="181"/>
                  </a:lnTo>
                  <a:lnTo>
                    <a:pt x="471" y="191"/>
                  </a:lnTo>
                  <a:lnTo>
                    <a:pt x="518" y="2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48" name="Freeform 508"/>
            <p:cNvSpPr>
              <a:spLocks/>
            </p:cNvSpPr>
            <p:nvPr/>
          </p:nvSpPr>
          <p:spPr bwMode="auto">
            <a:xfrm>
              <a:off x="3977" y="3278"/>
              <a:ext cx="68" cy="78"/>
            </a:xfrm>
            <a:custGeom>
              <a:avLst/>
              <a:gdLst>
                <a:gd name="T0" fmla="*/ 0 w 614"/>
                <a:gd name="T1" fmla="*/ 0 h 697"/>
                <a:gd name="T2" fmla="*/ 0 w 614"/>
                <a:gd name="T3" fmla="*/ 0 h 697"/>
                <a:gd name="T4" fmla="*/ 0 w 614"/>
                <a:gd name="T5" fmla="*/ 0 h 697"/>
                <a:gd name="T6" fmla="*/ 0 w 614"/>
                <a:gd name="T7" fmla="*/ 0 h 697"/>
                <a:gd name="T8" fmla="*/ 0 w 614"/>
                <a:gd name="T9" fmla="*/ 0 h 697"/>
                <a:gd name="T10" fmla="*/ 0 w 614"/>
                <a:gd name="T11" fmla="*/ 0 h 697"/>
                <a:gd name="T12" fmla="*/ 0 w 614"/>
                <a:gd name="T13" fmla="*/ 0 h 697"/>
                <a:gd name="T14" fmla="*/ 0 w 614"/>
                <a:gd name="T15" fmla="*/ 0 h 697"/>
                <a:gd name="T16" fmla="*/ 0 w 614"/>
                <a:gd name="T17" fmla="*/ 0 h 697"/>
                <a:gd name="T18" fmla="*/ 0 w 614"/>
                <a:gd name="T19" fmla="*/ 0 h 697"/>
                <a:gd name="T20" fmla="*/ 0 w 614"/>
                <a:gd name="T21" fmla="*/ 0 h 697"/>
                <a:gd name="T22" fmla="*/ 0 w 614"/>
                <a:gd name="T23" fmla="*/ 0 h 697"/>
                <a:gd name="T24" fmla="*/ 0 w 614"/>
                <a:gd name="T25" fmla="*/ 0 h 697"/>
                <a:gd name="T26" fmla="*/ 0 w 614"/>
                <a:gd name="T27" fmla="*/ 0 h 697"/>
                <a:gd name="T28" fmla="*/ 0 w 614"/>
                <a:gd name="T29" fmla="*/ 0 h 697"/>
                <a:gd name="T30" fmla="*/ 0 w 614"/>
                <a:gd name="T31" fmla="*/ 0 h 697"/>
                <a:gd name="T32" fmla="*/ 0 w 614"/>
                <a:gd name="T33" fmla="*/ 0 h 697"/>
                <a:gd name="T34" fmla="*/ 0 w 614"/>
                <a:gd name="T35" fmla="*/ 0 h 697"/>
                <a:gd name="T36" fmla="*/ 0 w 614"/>
                <a:gd name="T37" fmla="*/ 0 h 697"/>
                <a:gd name="T38" fmla="*/ 0 w 614"/>
                <a:gd name="T39" fmla="*/ 0 h 697"/>
                <a:gd name="T40" fmla="*/ 0 w 614"/>
                <a:gd name="T41" fmla="*/ 0 h 697"/>
                <a:gd name="T42" fmla="*/ 0 w 614"/>
                <a:gd name="T43" fmla="*/ 0 h 697"/>
                <a:gd name="T44" fmla="*/ 0 w 614"/>
                <a:gd name="T45" fmla="*/ 0 h 697"/>
                <a:gd name="T46" fmla="*/ 0 w 614"/>
                <a:gd name="T47" fmla="*/ 0 h 697"/>
                <a:gd name="T48" fmla="*/ 0 w 614"/>
                <a:gd name="T49" fmla="*/ 0 h 697"/>
                <a:gd name="T50" fmla="*/ 0 w 614"/>
                <a:gd name="T51" fmla="*/ 0 h 697"/>
                <a:gd name="T52" fmla="*/ 0 w 614"/>
                <a:gd name="T53" fmla="*/ 0 h 697"/>
                <a:gd name="T54" fmla="*/ 0 w 614"/>
                <a:gd name="T55" fmla="*/ 0 h 697"/>
                <a:gd name="T56" fmla="*/ 0 w 614"/>
                <a:gd name="T57" fmla="*/ 0 h 697"/>
                <a:gd name="T58" fmla="*/ 0 w 614"/>
                <a:gd name="T59" fmla="*/ 0 h 697"/>
                <a:gd name="T60" fmla="*/ 0 w 614"/>
                <a:gd name="T61" fmla="*/ 0 h 697"/>
                <a:gd name="T62" fmla="*/ 0 w 614"/>
                <a:gd name="T63" fmla="*/ 0 h 697"/>
                <a:gd name="T64" fmla="*/ 0 w 614"/>
                <a:gd name="T65" fmla="*/ 0 h 697"/>
                <a:gd name="T66" fmla="*/ 0 w 614"/>
                <a:gd name="T67" fmla="*/ 0 h 697"/>
                <a:gd name="T68" fmla="*/ 0 w 614"/>
                <a:gd name="T69" fmla="*/ 0 h 697"/>
                <a:gd name="T70" fmla="*/ 0 w 614"/>
                <a:gd name="T71" fmla="*/ 0 h 697"/>
                <a:gd name="T72" fmla="*/ 0 w 614"/>
                <a:gd name="T73" fmla="*/ 0 h 697"/>
                <a:gd name="T74" fmla="*/ 0 w 614"/>
                <a:gd name="T75" fmla="*/ 0 h 697"/>
                <a:gd name="T76" fmla="*/ 0 w 614"/>
                <a:gd name="T77" fmla="*/ 0 h 697"/>
                <a:gd name="T78" fmla="*/ 0 w 614"/>
                <a:gd name="T79" fmla="*/ 0 h 697"/>
                <a:gd name="T80" fmla="*/ 0 w 614"/>
                <a:gd name="T81" fmla="*/ 0 h 697"/>
                <a:gd name="T82" fmla="*/ 0 w 614"/>
                <a:gd name="T83" fmla="*/ 0 h 697"/>
                <a:gd name="T84" fmla="*/ 0 w 614"/>
                <a:gd name="T85" fmla="*/ 0 h 697"/>
                <a:gd name="T86" fmla="*/ 0 w 614"/>
                <a:gd name="T87" fmla="*/ 0 h 697"/>
                <a:gd name="T88" fmla="*/ 0 w 614"/>
                <a:gd name="T89" fmla="*/ 0 h 697"/>
                <a:gd name="T90" fmla="*/ 0 w 614"/>
                <a:gd name="T91" fmla="*/ 0 h 697"/>
                <a:gd name="T92" fmla="*/ 0 w 614"/>
                <a:gd name="T93" fmla="*/ 0 h 697"/>
                <a:gd name="T94" fmla="*/ 0 w 614"/>
                <a:gd name="T95" fmla="*/ 0 h 697"/>
                <a:gd name="T96" fmla="*/ 0 w 614"/>
                <a:gd name="T97" fmla="*/ 0 h 69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14"/>
                <a:gd name="T148" fmla="*/ 0 h 697"/>
                <a:gd name="T149" fmla="*/ 614 w 614"/>
                <a:gd name="T150" fmla="*/ 697 h 697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14" h="697">
                  <a:moveTo>
                    <a:pt x="609" y="26"/>
                  </a:moveTo>
                  <a:lnTo>
                    <a:pt x="606" y="25"/>
                  </a:lnTo>
                  <a:lnTo>
                    <a:pt x="596" y="23"/>
                  </a:lnTo>
                  <a:lnTo>
                    <a:pt x="581" y="18"/>
                  </a:lnTo>
                  <a:lnTo>
                    <a:pt x="559" y="14"/>
                  </a:lnTo>
                  <a:lnTo>
                    <a:pt x="534" y="10"/>
                  </a:lnTo>
                  <a:lnTo>
                    <a:pt x="503" y="6"/>
                  </a:lnTo>
                  <a:lnTo>
                    <a:pt x="469" y="3"/>
                  </a:lnTo>
                  <a:lnTo>
                    <a:pt x="430" y="1"/>
                  </a:lnTo>
                  <a:lnTo>
                    <a:pt x="388" y="0"/>
                  </a:lnTo>
                  <a:lnTo>
                    <a:pt x="344" y="2"/>
                  </a:lnTo>
                  <a:lnTo>
                    <a:pt x="297" y="6"/>
                  </a:lnTo>
                  <a:lnTo>
                    <a:pt x="247" y="14"/>
                  </a:lnTo>
                  <a:lnTo>
                    <a:pt x="197" y="25"/>
                  </a:lnTo>
                  <a:lnTo>
                    <a:pt x="145" y="40"/>
                  </a:lnTo>
                  <a:lnTo>
                    <a:pt x="92" y="58"/>
                  </a:lnTo>
                  <a:lnTo>
                    <a:pt x="39" y="83"/>
                  </a:lnTo>
                  <a:lnTo>
                    <a:pt x="35" y="96"/>
                  </a:lnTo>
                  <a:lnTo>
                    <a:pt x="26" y="134"/>
                  </a:lnTo>
                  <a:lnTo>
                    <a:pt x="15" y="192"/>
                  </a:lnTo>
                  <a:lnTo>
                    <a:pt x="5" y="268"/>
                  </a:lnTo>
                  <a:lnTo>
                    <a:pt x="0" y="358"/>
                  </a:lnTo>
                  <a:lnTo>
                    <a:pt x="4" y="459"/>
                  </a:lnTo>
                  <a:lnTo>
                    <a:pt x="19" y="568"/>
                  </a:lnTo>
                  <a:lnTo>
                    <a:pt x="50" y="679"/>
                  </a:lnTo>
                  <a:lnTo>
                    <a:pt x="54" y="679"/>
                  </a:lnTo>
                  <a:lnTo>
                    <a:pt x="62" y="678"/>
                  </a:lnTo>
                  <a:lnTo>
                    <a:pt x="75" y="676"/>
                  </a:lnTo>
                  <a:lnTo>
                    <a:pt x="93" y="675"/>
                  </a:lnTo>
                  <a:lnTo>
                    <a:pt x="117" y="673"/>
                  </a:lnTo>
                  <a:lnTo>
                    <a:pt x="144" y="671"/>
                  </a:lnTo>
                  <a:lnTo>
                    <a:pt x="177" y="670"/>
                  </a:lnTo>
                  <a:lnTo>
                    <a:pt x="212" y="669"/>
                  </a:lnTo>
                  <a:lnTo>
                    <a:pt x="252" y="668"/>
                  </a:lnTo>
                  <a:lnTo>
                    <a:pt x="295" y="669"/>
                  </a:lnTo>
                  <a:lnTo>
                    <a:pt x="342" y="670"/>
                  </a:lnTo>
                  <a:lnTo>
                    <a:pt x="391" y="672"/>
                  </a:lnTo>
                  <a:lnTo>
                    <a:pt x="443" y="676"/>
                  </a:lnTo>
                  <a:lnTo>
                    <a:pt x="498" y="681"/>
                  </a:lnTo>
                  <a:lnTo>
                    <a:pt x="555" y="688"/>
                  </a:lnTo>
                  <a:lnTo>
                    <a:pt x="614" y="697"/>
                  </a:lnTo>
                  <a:lnTo>
                    <a:pt x="611" y="676"/>
                  </a:lnTo>
                  <a:lnTo>
                    <a:pt x="605" y="621"/>
                  </a:lnTo>
                  <a:lnTo>
                    <a:pt x="596" y="538"/>
                  </a:lnTo>
                  <a:lnTo>
                    <a:pt x="589" y="438"/>
                  </a:lnTo>
                  <a:lnTo>
                    <a:pt x="584" y="327"/>
                  </a:lnTo>
                  <a:lnTo>
                    <a:pt x="584" y="217"/>
                  </a:lnTo>
                  <a:lnTo>
                    <a:pt x="592" y="114"/>
                  </a:lnTo>
                  <a:lnTo>
                    <a:pt x="609" y="2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49" name="Freeform 509"/>
            <p:cNvSpPr>
              <a:spLocks/>
            </p:cNvSpPr>
            <p:nvPr/>
          </p:nvSpPr>
          <p:spPr bwMode="auto">
            <a:xfrm>
              <a:off x="3984" y="3299"/>
              <a:ext cx="113" cy="77"/>
            </a:xfrm>
            <a:custGeom>
              <a:avLst/>
              <a:gdLst>
                <a:gd name="T0" fmla="*/ 0 w 1014"/>
                <a:gd name="T1" fmla="*/ 0 h 693"/>
                <a:gd name="T2" fmla="*/ 0 w 1014"/>
                <a:gd name="T3" fmla="*/ 0 h 693"/>
                <a:gd name="T4" fmla="*/ 0 w 1014"/>
                <a:gd name="T5" fmla="*/ 0 h 693"/>
                <a:gd name="T6" fmla="*/ 0 w 1014"/>
                <a:gd name="T7" fmla="*/ 0 h 693"/>
                <a:gd name="T8" fmla="*/ 0 w 1014"/>
                <a:gd name="T9" fmla="*/ 0 h 693"/>
                <a:gd name="T10" fmla="*/ 0 w 1014"/>
                <a:gd name="T11" fmla="*/ 0 h 693"/>
                <a:gd name="T12" fmla="*/ 0 w 1014"/>
                <a:gd name="T13" fmla="*/ 0 h 693"/>
                <a:gd name="T14" fmla="*/ 0 w 1014"/>
                <a:gd name="T15" fmla="*/ 0 h 693"/>
                <a:gd name="T16" fmla="*/ 0 w 1014"/>
                <a:gd name="T17" fmla="*/ 0 h 693"/>
                <a:gd name="T18" fmla="*/ 0 w 1014"/>
                <a:gd name="T19" fmla="*/ 0 h 693"/>
                <a:gd name="T20" fmla="*/ 0 w 1014"/>
                <a:gd name="T21" fmla="*/ 0 h 693"/>
                <a:gd name="T22" fmla="*/ 0 w 1014"/>
                <a:gd name="T23" fmla="*/ 0 h 693"/>
                <a:gd name="T24" fmla="*/ 0 w 1014"/>
                <a:gd name="T25" fmla="*/ 0 h 693"/>
                <a:gd name="T26" fmla="*/ 0 w 1014"/>
                <a:gd name="T27" fmla="*/ 0 h 693"/>
                <a:gd name="T28" fmla="*/ 0 w 1014"/>
                <a:gd name="T29" fmla="*/ 0 h 693"/>
                <a:gd name="T30" fmla="*/ 0 w 1014"/>
                <a:gd name="T31" fmla="*/ 0 h 693"/>
                <a:gd name="T32" fmla="*/ 0 w 1014"/>
                <a:gd name="T33" fmla="*/ 0 h 693"/>
                <a:gd name="T34" fmla="*/ 0 w 1014"/>
                <a:gd name="T35" fmla="*/ 0 h 693"/>
                <a:gd name="T36" fmla="*/ 0 w 1014"/>
                <a:gd name="T37" fmla="*/ 0 h 693"/>
                <a:gd name="T38" fmla="*/ 0 w 1014"/>
                <a:gd name="T39" fmla="*/ 0 h 693"/>
                <a:gd name="T40" fmla="*/ 0 w 1014"/>
                <a:gd name="T41" fmla="*/ 0 h 693"/>
                <a:gd name="T42" fmla="*/ 0 w 1014"/>
                <a:gd name="T43" fmla="*/ 0 h 693"/>
                <a:gd name="T44" fmla="*/ 0 w 1014"/>
                <a:gd name="T45" fmla="*/ 0 h 693"/>
                <a:gd name="T46" fmla="*/ 0 w 1014"/>
                <a:gd name="T47" fmla="*/ 0 h 693"/>
                <a:gd name="T48" fmla="*/ 0 w 1014"/>
                <a:gd name="T49" fmla="*/ 0 h 693"/>
                <a:gd name="T50" fmla="*/ 0 w 1014"/>
                <a:gd name="T51" fmla="*/ 0 h 693"/>
                <a:gd name="T52" fmla="*/ 0 w 1014"/>
                <a:gd name="T53" fmla="*/ 0 h 693"/>
                <a:gd name="T54" fmla="*/ 0 w 1014"/>
                <a:gd name="T55" fmla="*/ 0 h 693"/>
                <a:gd name="T56" fmla="*/ 0 w 1014"/>
                <a:gd name="T57" fmla="*/ 0 h 693"/>
                <a:gd name="T58" fmla="*/ 0 w 1014"/>
                <a:gd name="T59" fmla="*/ 0 h 693"/>
                <a:gd name="T60" fmla="*/ 0 w 1014"/>
                <a:gd name="T61" fmla="*/ 0 h 693"/>
                <a:gd name="T62" fmla="*/ 0 w 1014"/>
                <a:gd name="T63" fmla="*/ 0 h 693"/>
                <a:gd name="T64" fmla="*/ 0 w 1014"/>
                <a:gd name="T65" fmla="*/ 0 h 693"/>
                <a:gd name="T66" fmla="*/ 0 w 1014"/>
                <a:gd name="T67" fmla="*/ 0 h 693"/>
                <a:gd name="T68" fmla="*/ 0 w 1014"/>
                <a:gd name="T69" fmla="*/ 0 h 693"/>
                <a:gd name="T70" fmla="*/ 0 w 1014"/>
                <a:gd name="T71" fmla="*/ 0 h 693"/>
                <a:gd name="T72" fmla="*/ 0 w 1014"/>
                <a:gd name="T73" fmla="*/ 0 h 693"/>
                <a:gd name="T74" fmla="*/ 0 w 1014"/>
                <a:gd name="T75" fmla="*/ 0 h 693"/>
                <a:gd name="T76" fmla="*/ 0 w 1014"/>
                <a:gd name="T77" fmla="*/ 0 h 693"/>
                <a:gd name="T78" fmla="*/ 0 w 1014"/>
                <a:gd name="T79" fmla="*/ 0 h 693"/>
                <a:gd name="T80" fmla="*/ 0 w 1014"/>
                <a:gd name="T81" fmla="*/ 0 h 693"/>
                <a:gd name="T82" fmla="*/ 0 w 1014"/>
                <a:gd name="T83" fmla="*/ 0 h 693"/>
                <a:gd name="T84" fmla="*/ 0 w 1014"/>
                <a:gd name="T85" fmla="*/ 0 h 693"/>
                <a:gd name="T86" fmla="*/ 0 w 1014"/>
                <a:gd name="T87" fmla="*/ 0 h 693"/>
                <a:gd name="T88" fmla="*/ 0 w 1014"/>
                <a:gd name="T89" fmla="*/ 0 h 693"/>
                <a:gd name="T90" fmla="*/ 0 w 1014"/>
                <a:gd name="T91" fmla="*/ 0 h 693"/>
                <a:gd name="T92" fmla="*/ 0 w 1014"/>
                <a:gd name="T93" fmla="*/ 0 h 693"/>
                <a:gd name="T94" fmla="*/ 0 w 1014"/>
                <a:gd name="T95" fmla="*/ 0 h 693"/>
                <a:gd name="T96" fmla="*/ 0 w 1014"/>
                <a:gd name="T97" fmla="*/ 0 h 693"/>
                <a:gd name="T98" fmla="*/ 0 w 1014"/>
                <a:gd name="T99" fmla="*/ 0 h 693"/>
                <a:gd name="T100" fmla="*/ 0 w 1014"/>
                <a:gd name="T101" fmla="*/ 0 h 693"/>
                <a:gd name="T102" fmla="*/ 0 w 1014"/>
                <a:gd name="T103" fmla="*/ 0 h 693"/>
                <a:gd name="T104" fmla="*/ 0 w 1014"/>
                <a:gd name="T105" fmla="*/ 0 h 693"/>
                <a:gd name="T106" fmla="*/ 0 w 1014"/>
                <a:gd name="T107" fmla="*/ 0 h 693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014"/>
                <a:gd name="T163" fmla="*/ 0 h 693"/>
                <a:gd name="T164" fmla="*/ 1014 w 1014"/>
                <a:gd name="T165" fmla="*/ 693 h 693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014" h="693">
                  <a:moveTo>
                    <a:pt x="6" y="523"/>
                  </a:moveTo>
                  <a:lnTo>
                    <a:pt x="0" y="608"/>
                  </a:lnTo>
                  <a:lnTo>
                    <a:pt x="660" y="693"/>
                  </a:lnTo>
                  <a:lnTo>
                    <a:pt x="665" y="691"/>
                  </a:lnTo>
                  <a:lnTo>
                    <a:pt x="679" y="683"/>
                  </a:lnTo>
                  <a:lnTo>
                    <a:pt x="700" y="672"/>
                  </a:lnTo>
                  <a:lnTo>
                    <a:pt x="726" y="657"/>
                  </a:lnTo>
                  <a:lnTo>
                    <a:pt x="758" y="636"/>
                  </a:lnTo>
                  <a:lnTo>
                    <a:pt x="793" y="611"/>
                  </a:lnTo>
                  <a:lnTo>
                    <a:pt x="829" y="581"/>
                  </a:lnTo>
                  <a:lnTo>
                    <a:pt x="866" y="546"/>
                  </a:lnTo>
                  <a:lnTo>
                    <a:pt x="902" y="508"/>
                  </a:lnTo>
                  <a:lnTo>
                    <a:pt x="935" y="465"/>
                  </a:lnTo>
                  <a:lnTo>
                    <a:pt x="964" y="416"/>
                  </a:lnTo>
                  <a:lnTo>
                    <a:pt x="987" y="362"/>
                  </a:lnTo>
                  <a:lnTo>
                    <a:pt x="1004" y="305"/>
                  </a:lnTo>
                  <a:lnTo>
                    <a:pt x="1014" y="242"/>
                  </a:lnTo>
                  <a:lnTo>
                    <a:pt x="1012" y="175"/>
                  </a:lnTo>
                  <a:lnTo>
                    <a:pt x="1000" y="103"/>
                  </a:lnTo>
                  <a:lnTo>
                    <a:pt x="998" y="98"/>
                  </a:lnTo>
                  <a:lnTo>
                    <a:pt x="992" y="87"/>
                  </a:lnTo>
                  <a:lnTo>
                    <a:pt x="981" y="72"/>
                  </a:lnTo>
                  <a:lnTo>
                    <a:pt x="967" y="53"/>
                  </a:lnTo>
                  <a:lnTo>
                    <a:pt x="948" y="35"/>
                  </a:lnTo>
                  <a:lnTo>
                    <a:pt x="926" y="19"/>
                  </a:lnTo>
                  <a:lnTo>
                    <a:pt x="900" y="6"/>
                  </a:lnTo>
                  <a:lnTo>
                    <a:pt x="870" y="0"/>
                  </a:lnTo>
                  <a:lnTo>
                    <a:pt x="874" y="12"/>
                  </a:lnTo>
                  <a:lnTo>
                    <a:pt x="884" y="41"/>
                  </a:lnTo>
                  <a:lnTo>
                    <a:pt x="896" y="89"/>
                  </a:lnTo>
                  <a:lnTo>
                    <a:pt x="907" y="151"/>
                  </a:lnTo>
                  <a:lnTo>
                    <a:pt x="910" y="225"/>
                  </a:lnTo>
                  <a:lnTo>
                    <a:pt x="902" y="307"/>
                  </a:lnTo>
                  <a:lnTo>
                    <a:pt x="878" y="396"/>
                  </a:lnTo>
                  <a:lnTo>
                    <a:pt x="836" y="489"/>
                  </a:lnTo>
                  <a:lnTo>
                    <a:pt x="835" y="490"/>
                  </a:lnTo>
                  <a:lnTo>
                    <a:pt x="831" y="493"/>
                  </a:lnTo>
                  <a:lnTo>
                    <a:pt x="825" y="498"/>
                  </a:lnTo>
                  <a:lnTo>
                    <a:pt x="816" y="506"/>
                  </a:lnTo>
                  <a:lnTo>
                    <a:pt x="805" y="513"/>
                  </a:lnTo>
                  <a:lnTo>
                    <a:pt x="792" y="521"/>
                  </a:lnTo>
                  <a:lnTo>
                    <a:pt x="775" y="529"/>
                  </a:lnTo>
                  <a:lnTo>
                    <a:pt x="757" y="537"/>
                  </a:lnTo>
                  <a:lnTo>
                    <a:pt x="737" y="544"/>
                  </a:lnTo>
                  <a:lnTo>
                    <a:pt x="713" y="552"/>
                  </a:lnTo>
                  <a:lnTo>
                    <a:pt x="688" y="557"/>
                  </a:lnTo>
                  <a:lnTo>
                    <a:pt x="659" y="561"/>
                  </a:lnTo>
                  <a:lnTo>
                    <a:pt x="630" y="562"/>
                  </a:lnTo>
                  <a:lnTo>
                    <a:pt x="597" y="561"/>
                  </a:lnTo>
                  <a:lnTo>
                    <a:pt x="562" y="558"/>
                  </a:lnTo>
                  <a:lnTo>
                    <a:pt x="525" y="551"/>
                  </a:lnTo>
                  <a:lnTo>
                    <a:pt x="525" y="642"/>
                  </a:lnTo>
                  <a:lnTo>
                    <a:pt x="23" y="590"/>
                  </a:lnTo>
                  <a:lnTo>
                    <a:pt x="6" y="523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50" name="Freeform 510"/>
            <p:cNvSpPr>
              <a:spLocks/>
            </p:cNvSpPr>
            <p:nvPr/>
          </p:nvSpPr>
          <p:spPr bwMode="auto">
            <a:xfrm>
              <a:off x="3970" y="3375"/>
              <a:ext cx="83" cy="27"/>
            </a:xfrm>
            <a:custGeom>
              <a:avLst/>
              <a:gdLst>
                <a:gd name="T0" fmla="*/ 0 w 745"/>
                <a:gd name="T1" fmla="*/ 0 h 240"/>
                <a:gd name="T2" fmla="*/ 0 w 745"/>
                <a:gd name="T3" fmla="*/ 0 h 240"/>
                <a:gd name="T4" fmla="*/ 0 w 745"/>
                <a:gd name="T5" fmla="*/ 0 h 240"/>
                <a:gd name="T6" fmla="*/ 0 w 745"/>
                <a:gd name="T7" fmla="*/ 0 h 240"/>
                <a:gd name="T8" fmla="*/ 0 w 745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5"/>
                <a:gd name="T16" fmla="*/ 0 h 240"/>
                <a:gd name="T17" fmla="*/ 745 w 745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5" h="240">
                  <a:moveTo>
                    <a:pt x="745" y="86"/>
                  </a:moveTo>
                  <a:lnTo>
                    <a:pt x="11" y="0"/>
                  </a:lnTo>
                  <a:lnTo>
                    <a:pt x="0" y="86"/>
                  </a:lnTo>
                  <a:lnTo>
                    <a:pt x="722" y="240"/>
                  </a:lnTo>
                  <a:lnTo>
                    <a:pt x="745" y="8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51" name="Freeform 511"/>
            <p:cNvSpPr>
              <a:spLocks/>
            </p:cNvSpPr>
            <p:nvPr/>
          </p:nvSpPr>
          <p:spPr bwMode="auto">
            <a:xfrm>
              <a:off x="4011" y="3384"/>
              <a:ext cx="36" cy="12"/>
            </a:xfrm>
            <a:custGeom>
              <a:avLst/>
              <a:gdLst>
                <a:gd name="T0" fmla="*/ 0 w 319"/>
                <a:gd name="T1" fmla="*/ 0 h 109"/>
                <a:gd name="T2" fmla="*/ 0 w 319"/>
                <a:gd name="T3" fmla="*/ 0 h 109"/>
                <a:gd name="T4" fmla="*/ 0 w 319"/>
                <a:gd name="T5" fmla="*/ 0 h 109"/>
                <a:gd name="T6" fmla="*/ 0 w 319"/>
                <a:gd name="T7" fmla="*/ 0 h 109"/>
                <a:gd name="T8" fmla="*/ 0 w 319"/>
                <a:gd name="T9" fmla="*/ 0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19"/>
                <a:gd name="T16" fmla="*/ 0 h 109"/>
                <a:gd name="T17" fmla="*/ 319 w 319"/>
                <a:gd name="T18" fmla="*/ 109 h 1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19" h="109">
                  <a:moveTo>
                    <a:pt x="319" y="47"/>
                  </a:moveTo>
                  <a:lnTo>
                    <a:pt x="4" y="0"/>
                  </a:lnTo>
                  <a:lnTo>
                    <a:pt x="0" y="45"/>
                  </a:lnTo>
                  <a:lnTo>
                    <a:pt x="309" y="109"/>
                  </a:lnTo>
                  <a:lnTo>
                    <a:pt x="319" y="4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52" name="Freeform 512"/>
            <p:cNvSpPr>
              <a:spLocks/>
            </p:cNvSpPr>
            <p:nvPr/>
          </p:nvSpPr>
          <p:spPr bwMode="auto">
            <a:xfrm>
              <a:off x="3975" y="3378"/>
              <a:ext cx="24" cy="9"/>
            </a:xfrm>
            <a:custGeom>
              <a:avLst/>
              <a:gdLst>
                <a:gd name="T0" fmla="*/ 0 w 213"/>
                <a:gd name="T1" fmla="*/ 0 h 81"/>
                <a:gd name="T2" fmla="*/ 0 w 213"/>
                <a:gd name="T3" fmla="*/ 0 h 81"/>
                <a:gd name="T4" fmla="*/ 0 w 213"/>
                <a:gd name="T5" fmla="*/ 0 h 81"/>
                <a:gd name="T6" fmla="*/ 0 w 213"/>
                <a:gd name="T7" fmla="*/ 0 h 81"/>
                <a:gd name="T8" fmla="*/ 0 w 213"/>
                <a:gd name="T9" fmla="*/ 0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13"/>
                <a:gd name="T16" fmla="*/ 0 h 81"/>
                <a:gd name="T17" fmla="*/ 213 w 213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3" h="81">
                  <a:moveTo>
                    <a:pt x="213" y="37"/>
                  </a:moveTo>
                  <a:lnTo>
                    <a:pt x="0" y="0"/>
                  </a:lnTo>
                  <a:lnTo>
                    <a:pt x="2" y="39"/>
                  </a:lnTo>
                  <a:lnTo>
                    <a:pt x="206" y="81"/>
                  </a:lnTo>
                  <a:lnTo>
                    <a:pt x="213" y="3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53" name="Freeform 513"/>
            <p:cNvSpPr>
              <a:spLocks/>
            </p:cNvSpPr>
            <p:nvPr/>
          </p:nvSpPr>
          <p:spPr bwMode="auto">
            <a:xfrm>
              <a:off x="3916" y="3386"/>
              <a:ext cx="139" cy="47"/>
            </a:xfrm>
            <a:custGeom>
              <a:avLst/>
              <a:gdLst>
                <a:gd name="T0" fmla="*/ 0 w 1254"/>
                <a:gd name="T1" fmla="*/ 0 h 415"/>
                <a:gd name="T2" fmla="*/ 0 w 1254"/>
                <a:gd name="T3" fmla="*/ 0 h 415"/>
                <a:gd name="T4" fmla="*/ 0 w 1254"/>
                <a:gd name="T5" fmla="*/ 0 h 415"/>
                <a:gd name="T6" fmla="*/ 0 w 1254"/>
                <a:gd name="T7" fmla="*/ 0 h 415"/>
                <a:gd name="T8" fmla="*/ 0 w 1254"/>
                <a:gd name="T9" fmla="*/ 0 h 415"/>
                <a:gd name="T10" fmla="*/ 0 w 1254"/>
                <a:gd name="T11" fmla="*/ 0 h 415"/>
                <a:gd name="T12" fmla="*/ 0 w 1254"/>
                <a:gd name="T13" fmla="*/ 0 h 415"/>
                <a:gd name="T14" fmla="*/ 0 w 1254"/>
                <a:gd name="T15" fmla="*/ 0 h 415"/>
                <a:gd name="T16" fmla="*/ 0 w 1254"/>
                <a:gd name="T17" fmla="*/ 0 h 415"/>
                <a:gd name="T18" fmla="*/ 0 w 1254"/>
                <a:gd name="T19" fmla="*/ 0 h 415"/>
                <a:gd name="T20" fmla="*/ 0 w 1254"/>
                <a:gd name="T21" fmla="*/ 0 h 415"/>
                <a:gd name="T22" fmla="*/ 0 w 1254"/>
                <a:gd name="T23" fmla="*/ 0 h 415"/>
                <a:gd name="T24" fmla="*/ 0 w 1254"/>
                <a:gd name="T25" fmla="*/ 0 h 415"/>
                <a:gd name="T26" fmla="*/ 0 w 1254"/>
                <a:gd name="T27" fmla="*/ 0 h 415"/>
                <a:gd name="T28" fmla="*/ 0 w 1254"/>
                <a:gd name="T29" fmla="*/ 0 h 415"/>
                <a:gd name="T30" fmla="*/ 0 w 1254"/>
                <a:gd name="T31" fmla="*/ 0 h 415"/>
                <a:gd name="T32" fmla="*/ 0 w 1254"/>
                <a:gd name="T33" fmla="*/ 0 h 415"/>
                <a:gd name="T34" fmla="*/ 0 w 1254"/>
                <a:gd name="T35" fmla="*/ 0 h 415"/>
                <a:gd name="T36" fmla="*/ 0 w 1254"/>
                <a:gd name="T37" fmla="*/ 0 h 415"/>
                <a:gd name="T38" fmla="*/ 0 w 1254"/>
                <a:gd name="T39" fmla="*/ 0 h 415"/>
                <a:gd name="T40" fmla="*/ 0 w 1254"/>
                <a:gd name="T41" fmla="*/ 0 h 415"/>
                <a:gd name="T42" fmla="*/ 0 w 1254"/>
                <a:gd name="T43" fmla="*/ 0 h 415"/>
                <a:gd name="T44" fmla="*/ 0 w 1254"/>
                <a:gd name="T45" fmla="*/ 0 h 415"/>
                <a:gd name="T46" fmla="*/ 0 w 1254"/>
                <a:gd name="T47" fmla="*/ 0 h 415"/>
                <a:gd name="T48" fmla="*/ 0 w 1254"/>
                <a:gd name="T49" fmla="*/ 0 h 415"/>
                <a:gd name="T50" fmla="*/ 0 w 1254"/>
                <a:gd name="T51" fmla="*/ 0 h 415"/>
                <a:gd name="T52" fmla="*/ 0 w 1254"/>
                <a:gd name="T53" fmla="*/ 0 h 415"/>
                <a:gd name="T54" fmla="*/ 0 w 1254"/>
                <a:gd name="T55" fmla="*/ 0 h 415"/>
                <a:gd name="T56" fmla="*/ 0 w 1254"/>
                <a:gd name="T57" fmla="*/ 0 h 415"/>
                <a:gd name="T58" fmla="*/ 0 w 1254"/>
                <a:gd name="T59" fmla="*/ 0 h 415"/>
                <a:gd name="T60" fmla="*/ 0 w 1254"/>
                <a:gd name="T61" fmla="*/ 0 h 415"/>
                <a:gd name="T62" fmla="*/ 0 w 1254"/>
                <a:gd name="T63" fmla="*/ 0 h 415"/>
                <a:gd name="T64" fmla="*/ 0 w 1254"/>
                <a:gd name="T65" fmla="*/ 0 h 415"/>
                <a:gd name="T66" fmla="*/ 0 w 1254"/>
                <a:gd name="T67" fmla="*/ 0 h 415"/>
                <a:gd name="T68" fmla="*/ 0 w 1254"/>
                <a:gd name="T69" fmla="*/ 0 h 4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54"/>
                <a:gd name="T106" fmla="*/ 0 h 415"/>
                <a:gd name="T107" fmla="*/ 1254 w 1254"/>
                <a:gd name="T108" fmla="*/ 415 h 4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54" h="415">
                  <a:moveTo>
                    <a:pt x="0" y="124"/>
                  </a:moveTo>
                  <a:lnTo>
                    <a:pt x="3" y="124"/>
                  </a:lnTo>
                  <a:lnTo>
                    <a:pt x="10" y="122"/>
                  </a:lnTo>
                  <a:lnTo>
                    <a:pt x="23" y="120"/>
                  </a:lnTo>
                  <a:lnTo>
                    <a:pt x="40" y="117"/>
                  </a:lnTo>
                  <a:lnTo>
                    <a:pt x="59" y="114"/>
                  </a:lnTo>
                  <a:lnTo>
                    <a:pt x="81" y="109"/>
                  </a:lnTo>
                  <a:lnTo>
                    <a:pt x="107" y="103"/>
                  </a:lnTo>
                  <a:lnTo>
                    <a:pt x="133" y="96"/>
                  </a:lnTo>
                  <a:lnTo>
                    <a:pt x="161" y="89"/>
                  </a:lnTo>
                  <a:lnTo>
                    <a:pt x="188" y="79"/>
                  </a:lnTo>
                  <a:lnTo>
                    <a:pt x="216" y="69"/>
                  </a:lnTo>
                  <a:lnTo>
                    <a:pt x="243" y="58"/>
                  </a:lnTo>
                  <a:lnTo>
                    <a:pt x="270" y="45"/>
                  </a:lnTo>
                  <a:lnTo>
                    <a:pt x="293" y="31"/>
                  </a:lnTo>
                  <a:lnTo>
                    <a:pt x="316" y="16"/>
                  </a:lnTo>
                  <a:lnTo>
                    <a:pt x="334" y="0"/>
                  </a:lnTo>
                  <a:lnTo>
                    <a:pt x="1254" y="210"/>
                  </a:lnTo>
                  <a:lnTo>
                    <a:pt x="1252" y="212"/>
                  </a:lnTo>
                  <a:lnTo>
                    <a:pt x="1247" y="218"/>
                  </a:lnTo>
                  <a:lnTo>
                    <a:pt x="1239" y="226"/>
                  </a:lnTo>
                  <a:lnTo>
                    <a:pt x="1227" y="236"/>
                  </a:lnTo>
                  <a:lnTo>
                    <a:pt x="1213" y="248"/>
                  </a:lnTo>
                  <a:lnTo>
                    <a:pt x="1197" y="263"/>
                  </a:lnTo>
                  <a:lnTo>
                    <a:pt x="1180" y="279"/>
                  </a:lnTo>
                  <a:lnTo>
                    <a:pt x="1159" y="295"/>
                  </a:lnTo>
                  <a:lnTo>
                    <a:pt x="1138" y="313"/>
                  </a:lnTo>
                  <a:lnTo>
                    <a:pt x="1116" y="330"/>
                  </a:lnTo>
                  <a:lnTo>
                    <a:pt x="1092" y="347"/>
                  </a:lnTo>
                  <a:lnTo>
                    <a:pt x="1068" y="364"/>
                  </a:lnTo>
                  <a:lnTo>
                    <a:pt x="1043" y="379"/>
                  </a:lnTo>
                  <a:lnTo>
                    <a:pt x="1019" y="392"/>
                  </a:lnTo>
                  <a:lnTo>
                    <a:pt x="994" y="405"/>
                  </a:lnTo>
                  <a:lnTo>
                    <a:pt x="971" y="415"/>
                  </a:lnTo>
                  <a:lnTo>
                    <a:pt x="0" y="12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54" name="Freeform 514"/>
            <p:cNvSpPr>
              <a:spLocks/>
            </p:cNvSpPr>
            <p:nvPr/>
          </p:nvSpPr>
          <p:spPr bwMode="auto">
            <a:xfrm>
              <a:off x="4055" y="3381"/>
              <a:ext cx="49" cy="22"/>
            </a:xfrm>
            <a:custGeom>
              <a:avLst/>
              <a:gdLst>
                <a:gd name="T0" fmla="*/ 0 w 447"/>
                <a:gd name="T1" fmla="*/ 0 h 198"/>
                <a:gd name="T2" fmla="*/ 0 w 447"/>
                <a:gd name="T3" fmla="*/ 0 h 198"/>
                <a:gd name="T4" fmla="*/ 0 w 447"/>
                <a:gd name="T5" fmla="*/ 0 h 198"/>
                <a:gd name="T6" fmla="*/ 0 w 447"/>
                <a:gd name="T7" fmla="*/ 0 h 198"/>
                <a:gd name="T8" fmla="*/ 0 w 447"/>
                <a:gd name="T9" fmla="*/ 0 h 198"/>
                <a:gd name="T10" fmla="*/ 0 w 447"/>
                <a:gd name="T11" fmla="*/ 0 h 1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47"/>
                <a:gd name="T19" fmla="*/ 0 h 198"/>
                <a:gd name="T20" fmla="*/ 447 w 447"/>
                <a:gd name="T21" fmla="*/ 198 h 19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47" h="198">
                  <a:moveTo>
                    <a:pt x="45" y="198"/>
                  </a:moveTo>
                  <a:lnTo>
                    <a:pt x="447" y="79"/>
                  </a:lnTo>
                  <a:lnTo>
                    <a:pt x="203" y="0"/>
                  </a:lnTo>
                  <a:lnTo>
                    <a:pt x="5" y="22"/>
                  </a:lnTo>
                  <a:lnTo>
                    <a:pt x="0" y="187"/>
                  </a:lnTo>
                  <a:lnTo>
                    <a:pt x="45" y="19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55" name="Freeform 515"/>
            <p:cNvSpPr>
              <a:spLocks/>
            </p:cNvSpPr>
            <p:nvPr/>
          </p:nvSpPr>
          <p:spPr bwMode="auto">
            <a:xfrm>
              <a:off x="3926" y="3287"/>
              <a:ext cx="27" cy="105"/>
            </a:xfrm>
            <a:custGeom>
              <a:avLst/>
              <a:gdLst>
                <a:gd name="T0" fmla="*/ 0 w 238"/>
                <a:gd name="T1" fmla="*/ 0 h 947"/>
                <a:gd name="T2" fmla="*/ 0 w 238"/>
                <a:gd name="T3" fmla="*/ 0 h 947"/>
                <a:gd name="T4" fmla="*/ 0 w 238"/>
                <a:gd name="T5" fmla="*/ 0 h 947"/>
                <a:gd name="T6" fmla="*/ 0 w 238"/>
                <a:gd name="T7" fmla="*/ 0 h 947"/>
                <a:gd name="T8" fmla="*/ 0 w 238"/>
                <a:gd name="T9" fmla="*/ 0 h 947"/>
                <a:gd name="T10" fmla="*/ 0 w 238"/>
                <a:gd name="T11" fmla="*/ 0 h 947"/>
                <a:gd name="T12" fmla="*/ 0 w 238"/>
                <a:gd name="T13" fmla="*/ 0 h 947"/>
                <a:gd name="T14" fmla="*/ 0 w 238"/>
                <a:gd name="T15" fmla="*/ 0 h 947"/>
                <a:gd name="T16" fmla="*/ 0 w 238"/>
                <a:gd name="T17" fmla="*/ 0 h 947"/>
                <a:gd name="T18" fmla="*/ 0 w 238"/>
                <a:gd name="T19" fmla="*/ 0 h 947"/>
                <a:gd name="T20" fmla="*/ 0 w 238"/>
                <a:gd name="T21" fmla="*/ 0 h 947"/>
                <a:gd name="T22" fmla="*/ 0 w 238"/>
                <a:gd name="T23" fmla="*/ 0 h 947"/>
                <a:gd name="T24" fmla="*/ 0 w 238"/>
                <a:gd name="T25" fmla="*/ 0 h 947"/>
                <a:gd name="T26" fmla="*/ 0 w 238"/>
                <a:gd name="T27" fmla="*/ 0 h 947"/>
                <a:gd name="T28" fmla="*/ 0 w 238"/>
                <a:gd name="T29" fmla="*/ 0 h 947"/>
                <a:gd name="T30" fmla="*/ 0 w 238"/>
                <a:gd name="T31" fmla="*/ 0 h 947"/>
                <a:gd name="T32" fmla="*/ 0 w 238"/>
                <a:gd name="T33" fmla="*/ 0 h 947"/>
                <a:gd name="T34" fmla="*/ 0 w 238"/>
                <a:gd name="T35" fmla="*/ 0 h 947"/>
                <a:gd name="T36" fmla="*/ 0 w 238"/>
                <a:gd name="T37" fmla="*/ 0 h 947"/>
                <a:gd name="T38" fmla="*/ 0 w 238"/>
                <a:gd name="T39" fmla="*/ 0 h 947"/>
                <a:gd name="T40" fmla="*/ 0 w 238"/>
                <a:gd name="T41" fmla="*/ 0 h 947"/>
                <a:gd name="T42" fmla="*/ 0 w 238"/>
                <a:gd name="T43" fmla="*/ 0 h 947"/>
                <a:gd name="T44" fmla="*/ 0 w 238"/>
                <a:gd name="T45" fmla="*/ 0 h 947"/>
                <a:gd name="T46" fmla="*/ 0 w 238"/>
                <a:gd name="T47" fmla="*/ 0 h 947"/>
                <a:gd name="T48" fmla="*/ 0 w 238"/>
                <a:gd name="T49" fmla="*/ 0 h 947"/>
                <a:gd name="T50" fmla="*/ 0 w 238"/>
                <a:gd name="T51" fmla="*/ 0 h 947"/>
                <a:gd name="T52" fmla="*/ 0 w 238"/>
                <a:gd name="T53" fmla="*/ 0 h 947"/>
                <a:gd name="T54" fmla="*/ 0 w 238"/>
                <a:gd name="T55" fmla="*/ 0 h 947"/>
                <a:gd name="T56" fmla="*/ 0 w 238"/>
                <a:gd name="T57" fmla="*/ 0 h 947"/>
                <a:gd name="T58" fmla="*/ 0 w 238"/>
                <a:gd name="T59" fmla="*/ 0 h 947"/>
                <a:gd name="T60" fmla="*/ 0 w 238"/>
                <a:gd name="T61" fmla="*/ 0 h 947"/>
                <a:gd name="T62" fmla="*/ 0 w 238"/>
                <a:gd name="T63" fmla="*/ 0 h 947"/>
                <a:gd name="T64" fmla="*/ 0 w 238"/>
                <a:gd name="T65" fmla="*/ 0 h 947"/>
                <a:gd name="T66" fmla="*/ 0 w 238"/>
                <a:gd name="T67" fmla="*/ 0 h 947"/>
                <a:gd name="T68" fmla="*/ 0 w 238"/>
                <a:gd name="T69" fmla="*/ 0 h 94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38"/>
                <a:gd name="T106" fmla="*/ 0 h 947"/>
                <a:gd name="T107" fmla="*/ 238 w 238"/>
                <a:gd name="T108" fmla="*/ 947 h 94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38" h="947">
                  <a:moveTo>
                    <a:pt x="238" y="22"/>
                  </a:moveTo>
                  <a:lnTo>
                    <a:pt x="237" y="21"/>
                  </a:lnTo>
                  <a:lnTo>
                    <a:pt x="233" y="19"/>
                  </a:lnTo>
                  <a:lnTo>
                    <a:pt x="226" y="17"/>
                  </a:lnTo>
                  <a:lnTo>
                    <a:pt x="217" y="14"/>
                  </a:lnTo>
                  <a:lnTo>
                    <a:pt x="206" y="10"/>
                  </a:lnTo>
                  <a:lnTo>
                    <a:pt x="194" y="7"/>
                  </a:lnTo>
                  <a:lnTo>
                    <a:pt x="180" y="4"/>
                  </a:lnTo>
                  <a:lnTo>
                    <a:pt x="164" y="1"/>
                  </a:lnTo>
                  <a:lnTo>
                    <a:pt x="146" y="0"/>
                  </a:lnTo>
                  <a:lnTo>
                    <a:pt x="127" y="0"/>
                  </a:lnTo>
                  <a:lnTo>
                    <a:pt x="108" y="2"/>
                  </a:lnTo>
                  <a:lnTo>
                    <a:pt x="87" y="5"/>
                  </a:lnTo>
                  <a:lnTo>
                    <a:pt x="66" y="11"/>
                  </a:lnTo>
                  <a:lnTo>
                    <a:pt x="44" y="19"/>
                  </a:lnTo>
                  <a:lnTo>
                    <a:pt x="22" y="30"/>
                  </a:lnTo>
                  <a:lnTo>
                    <a:pt x="0" y="45"/>
                  </a:lnTo>
                  <a:lnTo>
                    <a:pt x="0" y="947"/>
                  </a:lnTo>
                  <a:lnTo>
                    <a:pt x="1" y="947"/>
                  </a:lnTo>
                  <a:lnTo>
                    <a:pt x="6" y="947"/>
                  </a:lnTo>
                  <a:lnTo>
                    <a:pt x="13" y="946"/>
                  </a:lnTo>
                  <a:lnTo>
                    <a:pt x="22" y="945"/>
                  </a:lnTo>
                  <a:lnTo>
                    <a:pt x="33" y="943"/>
                  </a:lnTo>
                  <a:lnTo>
                    <a:pt x="47" y="941"/>
                  </a:lnTo>
                  <a:lnTo>
                    <a:pt x="62" y="938"/>
                  </a:lnTo>
                  <a:lnTo>
                    <a:pt x="78" y="934"/>
                  </a:lnTo>
                  <a:lnTo>
                    <a:pt x="96" y="928"/>
                  </a:lnTo>
                  <a:lnTo>
                    <a:pt x="115" y="922"/>
                  </a:lnTo>
                  <a:lnTo>
                    <a:pt x="135" y="915"/>
                  </a:lnTo>
                  <a:lnTo>
                    <a:pt x="155" y="906"/>
                  </a:lnTo>
                  <a:lnTo>
                    <a:pt x="176" y="896"/>
                  </a:lnTo>
                  <a:lnTo>
                    <a:pt x="197" y="884"/>
                  </a:lnTo>
                  <a:lnTo>
                    <a:pt x="217" y="871"/>
                  </a:lnTo>
                  <a:lnTo>
                    <a:pt x="238" y="856"/>
                  </a:lnTo>
                  <a:lnTo>
                    <a:pt x="238" y="2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56" name="Freeform 516"/>
            <p:cNvSpPr>
              <a:spLocks/>
            </p:cNvSpPr>
            <p:nvPr/>
          </p:nvSpPr>
          <p:spPr bwMode="auto">
            <a:xfrm>
              <a:off x="3927" y="3288"/>
              <a:ext cx="23" cy="89"/>
            </a:xfrm>
            <a:custGeom>
              <a:avLst/>
              <a:gdLst>
                <a:gd name="T0" fmla="*/ 0 w 203"/>
                <a:gd name="T1" fmla="*/ 0 h 799"/>
                <a:gd name="T2" fmla="*/ 0 w 203"/>
                <a:gd name="T3" fmla="*/ 0 h 799"/>
                <a:gd name="T4" fmla="*/ 0 w 203"/>
                <a:gd name="T5" fmla="*/ 0 h 799"/>
                <a:gd name="T6" fmla="*/ 0 w 203"/>
                <a:gd name="T7" fmla="*/ 0 h 799"/>
                <a:gd name="T8" fmla="*/ 0 w 203"/>
                <a:gd name="T9" fmla="*/ 0 h 799"/>
                <a:gd name="T10" fmla="*/ 0 w 203"/>
                <a:gd name="T11" fmla="*/ 0 h 799"/>
                <a:gd name="T12" fmla="*/ 0 w 203"/>
                <a:gd name="T13" fmla="*/ 0 h 799"/>
                <a:gd name="T14" fmla="*/ 0 w 203"/>
                <a:gd name="T15" fmla="*/ 0 h 799"/>
                <a:gd name="T16" fmla="*/ 0 w 203"/>
                <a:gd name="T17" fmla="*/ 0 h 799"/>
                <a:gd name="T18" fmla="*/ 0 w 203"/>
                <a:gd name="T19" fmla="*/ 0 h 799"/>
                <a:gd name="T20" fmla="*/ 0 w 203"/>
                <a:gd name="T21" fmla="*/ 0 h 799"/>
                <a:gd name="T22" fmla="*/ 0 w 203"/>
                <a:gd name="T23" fmla="*/ 0 h 799"/>
                <a:gd name="T24" fmla="*/ 0 w 203"/>
                <a:gd name="T25" fmla="*/ 0 h 799"/>
                <a:gd name="T26" fmla="*/ 0 w 203"/>
                <a:gd name="T27" fmla="*/ 0 h 799"/>
                <a:gd name="T28" fmla="*/ 0 w 203"/>
                <a:gd name="T29" fmla="*/ 0 h 799"/>
                <a:gd name="T30" fmla="*/ 0 w 203"/>
                <a:gd name="T31" fmla="*/ 0 h 799"/>
                <a:gd name="T32" fmla="*/ 0 w 203"/>
                <a:gd name="T33" fmla="*/ 0 h 799"/>
                <a:gd name="T34" fmla="*/ 0 w 203"/>
                <a:gd name="T35" fmla="*/ 0 h 799"/>
                <a:gd name="T36" fmla="*/ 0 w 203"/>
                <a:gd name="T37" fmla="*/ 0 h 799"/>
                <a:gd name="T38" fmla="*/ 0 w 203"/>
                <a:gd name="T39" fmla="*/ 0 h 799"/>
                <a:gd name="T40" fmla="*/ 0 w 203"/>
                <a:gd name="T41" fmla="*/ 0 h 799"/>
                <a:gd name="T42" fmla="*/ 0 w 203"/>
                <a:gd name="T43" fmla="*/ 0 h 799"/>
                <a:gd name="T44" fmla="*/ 0 w 203"/>
                <a:gd name="T45" fmla="*/ 0 h 799"/>
                <a:gd name="T46" fmla="*/ 0 w 203"/>
                <a:gd name="T47" fmla="*/ 0 h 799"/>
                <a:gd name="T48" fmla="*/ 0 w 203"/>
                <a:gd name="T49" fmla="*/ 0 h 799"/>
                <a:gd name="T50" fmla="*/ 0 w 203"/>
                <a:gd name="T51" fmla="*/ 0 h 799"/>
                <a:gd name="T52" fmla="*/ 0 w 203"/>
                <a:gd name="T53" fmla="*/ 0 h 799"/>
                <a:gd name="T54" fmla="*/ 0 w 203"/>
                <a:gd name="T55" fmla="*/ 0 h 799"/>
                <a:gd name="T56" fmla="*/ 0 w 203"/>
                <a:gd name="T57" fmla="*/ 0 h 799"/>
                <a:gd name="T58" fmla="*/ 0 w 203"/>
                <a:gd name="T59" fmla="*/ 0 h 799"/>
                <a:gd name="T60" fmla="*/ 0 w 203"/>
                <a:gd name="T61" fmla="*/ 0 h 799"/>
                <a:gd name="T62" fmla="*/ 0 w 203"/>
                <a:gd name="T63" fmla="*/ 0 h 799"/>
                <a:gd name="T64" fmla="*/ 0 w 203"/>
                <a:gd name="T65" fmla="*/ 0 h 799"/>
                <a:gd name="T66" fmla="*/ 0 w 203"/>
                <a:gd name="T67" fmla="*/ 0 h 799"/>
                <a:gd name="T68" fmla="*/ 0 w 203"/>
                <a:gd name="T69" fmla="*/ 0 h 79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03"/>
                <a:gd name="T106" fmla="*/ 0 h 799"/>
                <a:gd name="T107" fmla="*/ 203 w 203"/>
                <a:gd name="T108" fmla="*/ 799 h 79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03" h="799">
                  <a:moveTo>
                    <a:pt x="203" y="18"/>
                  </a:moveTo>
                  <a:lnTo>
                    <a:pt x="202" y="17"/>
                  </a:lnTo>
                  <a:lnTo>
                    <a:pt x="199" y="16"/>
                  </a:lnTo>
                  <a:lnTo>
                    <a:pt x="193" y="14"/>
                  </a:lnTo>
                  <a:lnTo>
                    <a:pt x="186" y="11"/>
                  </a:lnTo>
                  <a:lnTo>
                    <a:pt x="177" y="8"/>
                  </a:lnTo>
                  <a:lnTo>
                    <a:pt x="166" y="5"/>
                  </a:lnTo>
                  <a:lnTo>
                    <a:pt x="153" y="3"/>
                  </a:lnTo>
                  <a:lnTo>
                    <a:pt x="140" y="1"/>
                  </a:lnTo>
                  <a:lnTo>
                    <a:pt x="125" y="0"/>
                  </a:lnTo>
                  <a:lnTo>
                    <a:pt x="109" y="0"/>
                  </a:lnTo>
                  <a:lnTo>
                    <a:pt x="92" y="1"/>
                  </a:lnTo>
                  <a:lnTo>
                    <a:pt x="74" y="4"/>
                  </a:lnTo>
                  <a:lnTo>
                    <a:pt x="57" y="9"/>
                  </a:lnTo>
                  <a:lnTo>
                    <a:pt x="37" y="16"/>
                  </a:lnTo>
                  <a:lnTo>
                    <a:pt x="19" y="26"/>
                  </a:lnTo>
                  <a:lnTo>
                    <a:pt x="0" y="38"/>
                  </a:lnTo>
                  <a:lnTo>
                    <a:pt x="0" y="799"/>
                  </a:lnTo>
                  <a:lnTo>
                    <a:pt x="1" y="799"/>
                  </a:lnTo>
                  <a:lnTo>
                    <a:pt x="5" y="799"/>
                  </a:lnTo>
                  <a:lnTo>
                    <a:pt x="11" y="798"/>
                  </a:lnTo>
                  <a:lnTo>
                    <a:pt x="19" y="797"/>
                  </a:lnTo>
                  <a:lnTo>
                    <a:pt x="28" y="796"/>
                  </a:lnTo>
                  <a:lnTo>
                    <a:pt x="41" y="794"/>
                  </a:lnTo>
                  <a:lnTo>
                    <a:pt x="53" y="791"/>
                  </a:lnTo>
                  <a:lnTo>
                    <a:pt x="67" y="786"/>
                  </a:lnTo>
                  <a:lnTo>
                    <a:pt x="82" y="782"/>
                  </a:lnTo>
                  <a:lnTo>
                    <a:pt x="99" y="777"/>
                  </a:lnTo>
                  <a:lnTo>
                    <a:pt x="116" y="771"/>
                  </a:lnTo>
                  <a:lnTo>
                    <a:pt x="133" y="763"/>
                  </a:lnTo>
                  <a:lnTo>
                    <a:pt x="150" y="755"/>
                  </a:lnTo>
                  <a:lnTo>
                    <a:pt x="169" y="745"/>
                  </a:lnTo>
                  <a:lnTo>
                    <a:pt x="186" y="733"/>
                  </a:lnTo>
                  <a:lnTo>
                    <a:pt x="203" y="720"/>
                  </a:lnTo>
                  <a:lnTo>
                    <a:pt x="203" y="1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57" name="Freeform 517"/>
            <p:cNvSpPr>
              <a:spLocks/>
            </p:cNvSpPr>
            <p:nvPr/>
          </p:nvSpPr>
          <p:spPr bwMode="auto">
            <a:xfrm>
              <a:off x="3928" y="3289"/>
              <a:ext cx="19" cy="72"/>
            </a:xfrm>
            <a:custGeom>
              <a:avLst/>
              <a:gdLst>
                <a:gd name="T0" fmla="*/ 0 w 171"/>
                <a:gd name="T1" fmla="*/ 0 h 650"/>
                <a:gd name="T2" fmla="*/ 0 w 171"/>
                <a:gd name="T3" fmla="*/ 0 h 650"/>
                <a:gd name="T4" fmla="*/ 0 w 171"/>
                <a:gd name="T5" fmla="*/ 0 h 650"/>
                <a:gd name="T6" fmla="*/ 0 w 171"/>
                <a:gd name="T7" fmla="*/ 0 h 650"/>
                <a:gd name="T8" fmla="*/ 0 w 171"/>
                <a:gd name="T9" fmla="*/ 0 h 650"/>
                <a:gd name="T10" fmla="*/ 0 w 171"/>
                <a:gd name="T11" fmla="*/ 0 h 650"/>
                <a:gd name="T12" fmla="*/ 0 w 171"/>
                <a:gd name="T13" fmla="*/ 0 h 650"/>
                <a:gd name="T14" fmla="*/ 0 w 171"/>
                <a:gd name="T15" fmla="*/ 0 h 650"/>
                <a:gd name="T16" fmla="*/ 0 w 171"/>
                <a:gd name="T17" fmla="*/ 0 h 650"/>
                <a:gd name="T18" fmla="*/ 0 w 171"/>
                <a:gd name="T19" fmla="*/ 0 h 650"/>
                <a:gd name="T20" fmla="*/ 0 w 171"/>
                <a:gd name="T21" fmla="*/ 0 h 650"/>
                <a:gd name="T22" fmla="*/ 0 w 171"/>
                <a:gd name="T23" fmla="*/ 0 h 650"/>
                <a:gd name="T24" fmla="*/ 0 w 171"/>
                <a:gd name="T25" fmla="*/ 0 h 650"/>
                <a:gd name="T26" fmla="*/ 0 w 171"/>
                <a:gd name="T27" fmla="*/ 0 h 650"/>
                <a:gd name="T28" fmla="*/ 0 w 171"/>
                <a:gd name="T29" fmla="*/ 0 h 650"/>
                <a:gd name="T30" fmla="*/ 0 w 171"/>
                <a:gd name="T31" fmla="*/ 0 h 650"/>
                <a:gd name="T32" fmla="*/ 0 w 171"/>
                <a:gd name="T33" fmla="*/ 0 h 650"/>
                <a:gd name="T34" fmla="*/ 0 w 171"/>
                <a:gd name="T35" fmla="*/ 0 h 650"/>
                <a:gd name="T36" fmla="*/ 0 w 171"/>
                <a:gd name="T37" fmla="*/ 0 h 650"/>
                <a:gd name="T38" fmla="*/ 0 w 171"/>
                <a:gd name="T39" fmla="*/ 0 h 650"/>
                <a:gd name="T40" fmla="*/ 0 w 171"/>
                <a:gd name="T41" fmla="*/ 0 h 650"/>
                <a:gd name="T42" fmla="*/ 0 w 171"/>
                <a:gd name="T43" fmla="*/ 0 h 650"/>
                <a:gd name="T44" fmla="*/ 0 w 171"/>
                <a:gd name="T45" fmla="*/ 0 h 650"/>
                <a:gd name="T46" fmla="*/ 0 w 171"/>
                <a:gd name="T47" fmla="*/ 0 h 650"/>
                <a:gd name="T48" fmla="*/ 0 w 171"/>
                <a:gd name="T49" fmla="*/ 0 h 650"/>
                <a:gd name="T50" fmla="*/ 0 w 171"/>
                <a:gd name="T51" fmla="*/ 0 h 650"/>
                <a:gd name="T52" fmla="*/ 0 w 171"/>
                <a:gd name="T53" fmla="*/ 0 h 650"/>
                <a:gd name="T54" fmla="*/ 0 w 171"/>
                <a:gd name="T55" fmla="*/ 0 h 650"/>
                <a:gd name="T56" fmla="*/ 0 w 171"/>
                <a:gd name="T57" fmla="*/ 0 h 650"/>
                <a:gd name="T58" fmla="*/ 0 w 171"/>
                <a:gd name="T59" fmla="*/ 0 h 650"/>
                <a:gd name="T60" fmla="*/ 0 w 171"/>
                <a:gd name="T61" fmla="*/ 0 h 650"/>
                <a:gd name="T62" fmla="*/ 0 w 171"/>
                <a:gd name="T63" fmla="*/ 0 h 650"/>
                <a:gd name="T64" fmla="*/ 0 w 171"/>
                <a:gd name="T65" fmla="*/ 0 h 650"/>
                <a:gd name="T66" fmla="*/ 0 w 171"/>
                <a:gd name="T67" fmla="*/ 0 h 650"/>
                <a:gd name="T68" fmla="*/ 0 w 171"/>
                <a:gd name="T69" fmla="*/ 0 h 6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71"/>
                <a:gd name="T106" fmla="*/ 0 h 650"/>
                <a:gd name="T107" fmla="*/ 171 w 171"/>
                <a:gd name="T108" fmla="*/ 650 h 6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71" h="650">
                  <a:moveTo>
                    <a:pt x="171" y="15"/>
                  </a:moveTo>
                  <a:lnTo>
                    <a:pt x="170" y="15"/>
                  </a:lnTo>
                  <a:lnTo>
                    <a:pt x="167" y="13"/>
                  </a:lnTo>
                  <a:lnTo>
                    <a:pt x="163" y="11"/>
                  </a:lnTo>
                  <a:lnTo>
                    <a:pt x="157" y="9"/>
                  </a:lnTo>
                  <a:lnTo>
                    <a:pt x="149" y="7"/>
                  </a:lnTo>
                  <a:lnTo>
                    <a:pt x="139" y="4"/>
                  </a:lnTo>
                  <a:lnTo>
                    <a:pt x="129" y="2"/>
                  </a:lnTo>
                  <a:lnTo>
                    <a:pt x="118" y="0"/>
                  </a:lnTo>
                  <a:lnTo>
                    <a:pt x="105" y="0"/>
                  </a:lnTo>
                  <a:lnTo>
                    <a:pt x="92" y="0"/>
                  </a:lnTo>
                  <a:lnTo>
                    <a:pt x="77" y="1"/>
                  </a:lnTo>
                  <a:lnTo>
                    <a:pt x="63" y="3"/>
                  </a:lnTo>
                  <a:lnTo>
                    <a:pt x="48" y="7"/>
                  </a:lnTo>
                  <a:lnTo>
                    <a:pt x="31" y="13"/>
                  </a:lnTo>
                  <a:lnTo>
                    <a:pt x="16" y="22"/>
                  </a:lnTo>
                  <a:lnTo>
                    <a:pt x="0" y="32"/>
                  </a:lnTo>
                  <a:lnTo>
                    <a:pt x="0" y="650"/>
                  </a:lnTo>
                  <a:lnTo>
                    <a:pt x="1" y="650"/>
                  </a:lnTo>
                  <a:lnTo>
                    <a:pt x="4" y="650"/>
                  </a:lnTo>
                  <a:lnTo>
                    <a:pt x="9" y="649"/>
                  </a:lnTo>
                  <a:lnTo>
                    <a:pt x="16" y="648"/>
                  </a:lnTo>
                  <a:lnTo>
                    <a:pt x="24" y="647"/>
                  </a:lnTo>
                  <a:lnTo>
                    <a:pt x="34" y="645"/>
                  </a:lnTo>
                  <a:lnTo>
                    <a:pt x="45" y="642"/>
                  </a:lnTo>
                  <a:lnTo>
                    <a:pt x="57" y="640"/>
                  </a:lnTo>
                  <a:lnTo>
                    <a:pt x="69" y="636"/>
                  </a:lnTo>
                  <a:lnTo>
                    <a:pt x="82" y="632"/>
                  </a:lnTo>
                  <a:lnTo>
                    <a:pt x="97" y="627"/>
                  </a:lnTo>
                  <a:lnTo>
                    <a:pt x="112" y="621"/>
                  </a:lnTo>
                  <a:lnTo>
                    <a:pt x="126" y="614"/>
                  </a:lnTo>
                  <a:lnTo>
                    <a:pt x="141" y="606"/>
                  </a:lnTo>
                  <a:lnTo>
                    <a:pt x="157" y="595"/>
                  </a:lnTo>
                  <a:lnTo>
                    <a:pt x="171" y="585"/>
                  </a:lnTo>
                  <a:lnTo>
                    <a:pt x="171" y="1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58" name="Freeform 518"/>
            <p:cNvSpPr>
              <a:spLocks/>
            </p:cNvSpPr>
            <p:nvPr/>
          </p:nvSpPr>
          <p:spPr bwMode="auto">
            <a:xfrm>
              <a:off x="3929" y="3289"/>
              <a:ext cx="15" cy="56"/>
            </a:xfrm>
            <a:custGeom>
              <a:avLst/>
              <a:gdLst>
                <a:gd name="T0" fmla="*/ 0 w 138"/>
                <a:gd name="T1" fmla="*/ 0 h 502"/>
                <a:gd name="T2" fmla="*/ 0 w 138"/>
                <a:gd name="T3" fmla="*/ 0 h 502"/>
                <a:gd name="T4" fmla="*/ 0 w 138"/>
                <a:gd name="T5" fmla="*/ 0 h 502"/>
                <a:gd name="T6" fmla="*/ 0 w 138"/>
                <a:gd name="T7" fmla="*/ 0 h 502"/>
                <a:gd name="T8" fmla="*/ 0 w 138"/>
                <a:gd name="T9" fmla="*/ 0 h 502"/>
                <a:gd name="T10" fmla="*/ 0 w 138"/>
                <a:gd name="T11" fmla="*/ 0 h 502"/>
                <a:gd name="T12" fmla="*/ 0 w 138"/>
                <a:gd name="T13" fmla="*/ 0 h 502"/>
                <a:gd name="T14" fmla="*/ 0 w 138"/>
                <a:gd name="T15" fmla="*/ 0 h 502"/>
                <a:gd name="T16" fmla="*/ 0 w 138"/>
                <a:gd name="T17" fmla="*/ 0 h 502"/>
                <a:gd name="T18" fmla="*/ 0 w 138"/>
                <a:gd name="T19" fmla="*/ 0 h 502"/>
                <a:gd name="T20" fmla="*/ 0 w 138"/>
                <a:gd name="T21" fmla="*/ 0 h 502"/>
                <a:gd name="T22" fmla="*/ 0 w 138"/>
                <a:gd name="T23" fmla="*/ 0 h 502"/>
                <a:gd name="T24" fmla="*/ 0 w 138"/>
                <a:gd name="T25" fmla="*/ 0 h 502"/>
                <a:gd name="T26" fmla="*/ 0 w 138"/>
                <a:gd name="T27" fmla="*/ 0 h 502"/>
                <a:gd name="T28" fmla="*/ 0 w 138"/>
                <a:gd name="T29" fmla="*/ 0 h 502"/>
                <a:gd name="T30" fmla="*/ 0 w 138"/>
                <a:gd name="T31" fmla="*/ 0 h 502"/>
                <a:gd name="T32" fmla="*/ 0 w 138"/>
                <a:gd name="T33" fmla="*/ 0 h 502"/>
                <a:gd name="T34" fmla="*/ 0 w 138"/>
                <a:gd name="T35" fmla="*/ 0 h 502"/>
                <a:gd name="T36" fmla="*/ 0 w 138"/>
                <a:gd name="T37" fmla="*/ 0 h 50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38"/>
                <a:gd name="T58" fmla="*/ 0 h 502"/>
                <a:gd name="T59" fmla="*/ 138 w 138"/>
                <a:gd name="T60" fmla="*/ 502 h 50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38" h="502">
                  <a:moveTo>
                    <a:pt x="138" y="14"/>
                  </a:moveTo>
                  <a:lnTo>
                    <a:pt x="135" y="13"/>
                  </a:lnTo>
                  <a:lnTo>
                    <a:pt x="126" y="8"/>
                  </a:lnTo>
                  <a:lnTo>
                    <a:pt x="113" y="4"/>
                  </a:lnTo>
                  <a:lnTo>
                    <a:pt x="96" y="1"/>
                  </a:lnTo>
                  <a:lnTo>
                    <a:pt x="74" y="0"/>
                  </a:lnTo>
                  <a:lnTo>
                    <a:pt x="51" y="3"/>
                  </a:lnTo>
                  <a:lnTo>
                    <a:pt x="25" y="12"/>
                  </a:lnTo>
                  <a:lnTo>
                    <a:pt x="0" y="26"/>
                  </a:lnTo>
                  <a:lnTo>
                    <a:pt x="0" y="502"/>
                  </a:lnTo>
                  <a:lnTo>
                    <a:pt x="3" y="502"/>
                  </a:lnTo>
                  <a:lnTo>
                    <a:pt x="13" y="501"/>
                  </a:lnTo>
                  <a:lnTo>
                    <a:pt x="28" y="499"/>
                  </a:lnTo>
                  <a:lnTo>
                    <a:pt x="46" y="494"/>
                  </a:lnTo>
                  <a:lnTo>
                    <a:pt x="67" y="488"/>
                  </a:lnTo>
                  <a:lnTo>
                    <a:pt x="91" y="479"/>
                  </a:lnTo>
                  <a:lnTo>
                    <a:pt x="114" y="467"/>
                  </a:lnTo>
                  <a:lnTo>
                    <a:pt x="138" y="450"/>
                  </a:lnTo>
                  <a:lnTo>
                    <a:pt x="138" y="1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59" name="Freeform 519"/>
            <p:cNvSpPr>
              <a:spLocks/>
            </p:cNvSpPr>
            <p:nvPr/>
          </p:nvSpPr>
          <p:spPr bwMode="auto">
            <a:xfrm>
              <a:off x="3929" y="3290"/>
              <a:ext cx="12" cy="40"/>
            </a:xfrm>
            <a:custGeom>
              <a:avLst/>
              <a:gdLst>
                <a:gd name="T0" fmla="*/ 0 w 104"/>
                <a:gd name="T1" fmla="*/ 0 h 353"/>
                <a:gd name="T2" fmla="*/ 0 w 104"/>
                <a:gd name="T3" fmla="*/ 0 h 353"/>
                <a:gd name="T4" fmla="*/ 0 w 104"/>
                <a:gd name="T5" fmla="*/ 0 h 353"/>
                <a:gd name="T6" fmla="*/ 0 w 104"/>
                <a:gd name="T7" fmla="*/ 0 h 353"/>
                <a:gd name="T8" fmla="*/ 0 w 104"/>
                <a:gd name="T9" fmla="*/ 0 h 353"/>
                <a:gd name="T10" fmla="*/ 0 w 104"/>
                <a:gd name="T11" fmla="*/ 0 h 353"/>
                <a:gd name="T12" fmla="*/ 0 w 104"/>
                <a:gd name="T13" fmla="*/ 0 h 353"/>
                <a:gd name="T14" fmla="*/ 0 w 104"/>
                <a:gd name="T15" fmla="*/ 0 h 353"/>
                <a:gd name="T16" fmla="*/ 0 w 104"/>
                <a:gd name="T17" fmla="*/ 0 h 353"/>
                <a:gd name="T18" fmla="*/ 0 w 104"/>
                <a:gd name="T19" fmla="*/ 0 h 353"/>
                <a:gd name="T20" fmla="*/ 0 w 104"/>
                <a:gd name="T21" fmla="*/ 0 h 353"/>
                <a:gd name="T22" fmla="*/ 0 w 104"/>
                <a:gd name="T23" fmla="*/ 0 h 353"/>
                <a:gd name="T24" fmla="*/ 0 w 104"/>
                <a:gd name="T25" fmla="*/ 0 h 353"/>
                <a:gd name="T26" fmla="*/ 0 w 104"/>
                <a:gd name="T27" fmla="*/ 0 h 353"/>
                <a:gd name="T28" fmla="*/ 0 w 104"/>
                <a:gd name="T29" fmla="*/ 0 h 353"/>
                <a:gd name="T30" fmla="*/ 0 w 104"/>
                <a:gd name="T31" fmla="*/ 0 h 353"/>
                <a:gd name="T32" fmla="*/ 0 w 104"/>
                <a:gd name="T33" fmla="*/ 0 h 353"/>
                <a:gd name="T34" fmla="*/ 0 w 104"/>
                <a:gd name="T35" fmla="*/ 0 h 353"/>
                <a:gd name="T36" fmla="*/ 0 w 104"/>
                <a:gd name="T37" fmla="*/ 0 h 3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4"/>
                <a:gd name="T58" fmla="*/ 0 h 353"/>
                <a:gd name="T59" fmla="*/ 104 w 104"/>
                <a:gd name="T60" fmla="*/ 353 h 35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4" h="353">
                  <a:moveTo>
                    <a:pt x="104" y="10"/>
                  </a:moveTo>
                  <a:lnTo>
                    <a:pt x="102" y="9"/>
                  </a:lnTo>
                  <a:lnTo>
                    <a:pt x="95" y="6"/>
                  </a:lnTo>
                  <a:lnTo>
                    <a:pt x="85" y="3"/>
                  </a:lnTo>
                  <a:lnTo>
                    <a:pt x="71" y="0"/>
                  </a:lnTo>
                  <a:lnTo>
                    <a:pt x="56" y="0"/>
                  </a:lnTo>
                  <a:lnTo>
                    <a:pt x="38" y="3"/>
                  </a:lnTo>
                  <a:lnTo>
                    <a:pt x="19" y="9"/>
                  </a:lnTo>
                  <a:lnTo>
                    <a:pt x="0" y="20"/>
                  </a:lnTo>
                  <a:lnTo>
                    <a:pt x="0" y="353"/>
                  </a:lnTo>
                  <a:lnTo>
                    <a:pt x="2" y="353"/>
                  </a:lnTo>
                  <a:lnTo>
                    <a:pt x="9" y="352"/>
                  </a:lnTo>
                  <a:lnTo>
                    <a:pt x="21" y="350"/>
                  </a:lnTo>
                  <a:lnTo>
                    <a:pt x="35" y="347"/>
                  </a:lnTo>
                  <a:lnTo>
                    <a:pt x="51" y="343"/>
                  </a:lnTo>
                  <a:lnTo>
                    <a:pt x="68" y="336"/>
                  </a:lnTo>
                  <a:lnTo>
                    <a:pt x="86" y="326"/>
                  </a:lnTo>
                  <a:lnTo>
                    <a:pt x="104" y="313"/>
                  </a:lnTo>
                  <a:lnTo>
                    <a:pt x="104" y="1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60" name="Freeform 520"/>
            <p:cNvSpPr>
              <a:spLocks/>
            </p:cNvSpPr>
            <p:nvPr/>
          </p:nvSpPr>
          <p:spPr bwMode="auto">
            <a:xfrm>
              <a:off x="3930" y="3291"/>
              <a:ext cx="8" cy="23"/>
            </a:xfrm>
            <a:custGeom>
              <a:avLst/>
              <a:gdLst>
                <a:gd name="T0" fmla="*/ 0 w 72"/>
                <a:gd name="T1" fmla="*/ 0 h 204"/>
                <a:gd name="T2" fmla="*/ 0 w 72"/>
                <a:gd name="T3" fmla="*/ 0 h 204"/>
                <a:gd name="T4" fmla="*/ 0 w 72"/>
                <a:gd name="T5" fmla="*/ 0 h 204"/>
                <a:gd name="T6" fmla="*/ 0 w 72"/>
                <a:gd name="T7" fmla="*/ 0 h 204"/>
                <a:gd name="T8" fmla="*/ 0 w 72"/>
                <a:gd name="T9" fmla="*/ 0 h 204"/>
                <a:gd name="T10" fmla="*/ 0 w 72"/>
                <a:gd name="T11" fmla="*/ 0 h 204"/>
                <a:gd name="T12" fmla="*/ 0 w 72"/>
                <a:gd name="T13" fmla="*/ 0 h 204"/>
                <a:gd name="T14" fmla="*/ 0 w 72"/>
                <a:gd name="T15" fmla="*/ 0 h 204"/>
                <a:gd name="T16" fmla="*/ 0 w 72"/>
                <a:gd name="T17" fmla="*/ 0 h 204"/>
                <a:gd name="T18" fmla="*/ 0 w 72"/>
                <a:gd name="T19" fmla="*/ 0 h 204"/>
                <a:gd name="T20" fmla="*/ 0 w 72"/>
                <a:gd name="T21" fmla="*/ 0 h 204"/>
                <a:gd name="T22" fmla="*/ 0 w 72"/>
                <a:gd name="T23" fmla="*/ 0 h 204"/>
                <a:gd name="T24" fmla="*/ 0 w 72"/>
                <a:gd name="T25" fmla="*/ 0 h 204"/>
                <a:gd name="T26" fmla="*/ 0 w 72"/>
                <a:gd name="T27" fmla="*/ 0 h 204"/>
                <a:gd name="T28" fmla="*/ 0 w 72"/>
                <a:gd name="T29" fmla="*/ 0 h 204"/>
                <a:gd name="T30" fmla="*/ 0 w 72"/>
                <a:gd name="T31" fmla="*/ 0 h 204"/>
                <a:gd name="T32" fmla="*/ 0 w 72"/>
                <a:gd name="T33" fmla="*/ 0 h 204"/>
                <a:gd name="T34" fmla="*/ 0 w 72"/>
                <a:gd name="T35" fmla="*/ 0 h 204"/>
                <a:gd name="T36" fmla="*/ 0 w 72"/>
                <a:gd name="T37" fmla="*/ 0 h 20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04"/>
                <a:gd name="T59" fmla="*/ 72 w 72"/>
                <a:gd name="T60" fmla="*/ 204 h 20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04">
                  <a:moveTo>
                    <a:pt x="72" y="6"/>
                  </a:moveTo>
                  <a:lnTo>
                    <a:pt x="69" y="5"/>
                  </a:lnTo>
                  <a:lnTo>
                    <a:pt x="65" y="4"/>
                  </a:lnTo>
                  <a:lnTo>
                    <a:pt x="58" y="2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27" y="1"/>
                  </a:lnTo>
                  <a:lnTo>
                    <a:pt x="13" y="6"/>
                  </a:lnTo>
                  <a:lnTo>
                    <a:pt x="0" y="13"/>
                  </a:lnTo>
                  <a:lnTo>
                    <a:pt x="0" y="204"/>
                  </a:lnTo>
                  <a:lnTo>
                    <a:pt x="2" y="204"/>
                  </a:lnTo>
                  <a:lnTo>
                    <a:pt x="6" y="203"/>
                  </a:lnTo>
                  <a:lnTo>
                    <a:pt x="15" y="202"/>
                  </a:lnTo>
                  <a:lnTo>
                    <a:pt x="24" y="200"/>
                  </a:lnTo>
                  <a:lnTo>
                    <a:pt x="35" y="197"/>
                  </a:lnTo>
                  <a:lnTo>
                    <a:pt x="47" y="192"/>
                  </a:lnTo>
                  <a:lnTo>
                    <a:pt x="59" y="185"/>
                  </a:lnTo>
                  <a:lnTo>
                    <a:pt x="72" y="177"/>
                  </a:lnTo>
                  <a:lnTo>
                    <a:pt x="72" y="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61" name="Freeform 521"/>
            <p:cNvSpPr>
              <a:spLocks/>
            </p:cNvSpPr>
            <p:nvPr/>
          </p:nvSpPr>
          <p:spPr bwMode="auto">
            <a:xfrm>
              <a:off x="4025" y="3357"/>
              <a:ext cx="12" cy="11"/>
            </a:xfrm>
            <a:custGeom>
              <a:avLst/>
              <a:gdLst>
                <a:gd name="T0" fmla="*/ 0 w 104"/>
                <a:gd name="T1" fmla="*/ 0 h 104"/>
                <a:gd name="T2" fmla="*/ 0 w 104"/>
                <a:gd name="T3" fmla="*/ 0 h 104"/>
                <a:gd name="T4" fmla="*/ 0 w 104"/>
                <a:gd name="T5" fmla="*/ 0 h 104"/>
                <a:gd name="T6" fmla="*/ 0 w 104"/>
                <a:gd name="T7" fmla="*/ 0 h 104"/>
                <a:gd name="T8" fmla="*/ 0 w 104"/>
                <a:gd name="T9" fmla="*/ 0 h 104"/>
                <a:gd name="T10" fmla="*/ 0 w 104"/>
                <a:gd name="T11" fmla="*/ 0 h 104"/>
                <a:gd name="T12" fmla="*/ 0 w 104"/>
                <a:gd name="T13" fmla="*/ 0 h 104"/>
                <a:gd name="T14" fmla="*/ 0 w 104"/>
                <a:gd name="T15" fmla="*/ 0 h 104"/>
                <a:gd name="T16" fmla="*/ 0 w 104"/>
                <a:gd name="T17" fmla="*/ 0 h 104"/>
                <a:gd name="T18" fmla="*/ 0 w 104"/>
                <a:gd name="T19" fmla="*/ 0 h 104"/>
                <a:gd name="T20" fmla="*/ 0 w 104"/>
                <a:gd name="T21" fmla="*/ 0 h 104"/>
                <a:gd name="T22" fmla="*/ 0 w 104"/>
                <a:gd name="T23" fmla="*/ 0 h 104"/>
                <a:gd name="T24" fmla="*/ 0 w 104"/>
                <a:gd name="T25" fmla="*/ 0 h 104"/>
                <a:gd name="T26" fmla="*/ 0 w 104"/>
                <a:gd name="T27" fmla="*/ 0 h 104"/>
                <a:gd name="T28" fmla="*/ 0 w 104"/>
                <a:gd name="T29" fmla="*/ 0 h 104"/>
                <a:gd name="T30" fmla="*/ 0 w 104"/>
                <a:gd name="T31" fmla="*/ 0 h 104"/>
                <a:gd name="T32" fmla="*/ 0 w 104"/>
                <a:gd name="T33" fmla="*/ 0 h 104"/>
                <a:gd name="T34" fmla="*/ 0 w 104"/>
                <a:gd name="T35" fmla="*/ 0 h 104"/>
                <a:gd name="T36" fmla="*/ 0 w 104"/>
                <a:gd name="T37" fmla="*/ 0 h 104"/>
                <a:gd name="T38" fmla="*/ 0 w 104"/>
                <a:gd name="T39" fmla="*/ 0 h 104"/>
                <a:gd name="T40" fmla="*/ 0 w 104"/>
                <a:gd name="T41" fmla="*/ 0 h 104"/>
                <a:gd name="T42" fmla="*/ 0 w 104"/>
                <a:gd name="T43" fmla="*/ 0 h 104"/>
                <a:gd name="T44" fmla="*/ 0 w 104"/>
                <a:gd name="T45" fmla="*/ 0 h 104"/>
                <a:gd name="T46" fmla="*/ 0 w 104"/>
                <a:gd name="T47" fmla="*/ 0 h 104"/>
                <a:gd name="T48" fmla="*/ 0 w 104"/>
                <a:gd name="T49" fmla="*/ 0 h 104"/>
                <a:gd name="T50" fmla="*/ 0 w 104"/>
                <a:gd name="T51" fmla="*/ 0 h 104"/>
                <a:gd name="T52" fmla="*/ 0 w 104"/>
                <a:gd name="T53" fmla="*/ 0 h 104"/>
                <a:gd name="T54" fmla="*/ 0 w 104"/>
                <a:gd name="T55" fmla="*/ 0 h 104"/>
                <a:gd name="T56" fmla="*/ 0 w 104"/>
                <a:gd name="T57" fmla="*/ 0 h 104"/>
                <a:gd name="T58" fmla="*/ 0 w 104"/>
                <a:gd name="T59" fmla="*/ 0 h 104"/>
                <a:gd name="T60" fmla="*/ 0 w 104"/>
                <a:gd name="T61" fmla="*/ 0 h 104"/>
                <a:gd name="T62" fmla="*/ 0 w 104"/>
                <a:gd name="T63" fmla="*/ 0 h 104"/>
                <a:gd name="T64" fmla="*/ 0 w 104"/>
                <a:gd name="T65" fmla="*/ 0 h 10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4"/>
                <a:gd name="T100" fmla="*/ 0 h 104"/>
                <a:gd name="T101" fmla="*/ 104 w 104"/>
                <a:gd name="T102" fmla="*/ 104 h 10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4" h="104">
                  <a:moveTo>
                    <a:pt x="52" y="104"/>
                  </a:moveTo>
                  <a:lnTo>
                    <a:pt x="62" y="103"/>
                  </a:lnTo>
                  <a:lnTo>
                    <a:pt x="73" y="100"/>
                  </a:lnTo>
                  <a:lnTo>
                    <a:pt x="81" y="95"/>
                  </a:lnTo>
                  <a:lnTo>
                    <a:pt x="89" y="89"/>
                  </a:lnTo>
                  <a:lnTo>
                    <a:pt x="95" y="81"/>
                  </a:lnTo>
                  <a:lnTo>
                    <a:pt x="100" y="72"/>
                  </a:lnTo>
                  <a:lnTo>
                    <a:pt x="103" y="62"/>
                  </a:lnTo>
                  <a:lnTo>
                    <a:pt x="104" y="52"/>
                  </a:lnTo>
                  <a:lnTo>
                    <a:pt x="103" y="41"/>
                  </a:lnTo>
                  <a:lnTo>
                    <a:pt x="100" y="31"/>
                  </a:lnTo>
                  <a:lnTo>
                    <a:pt x="95" y="22"/>
                  </a:lnTo>
                  <a:lnTo>
                    <a:pt x="89" y="15"/>
                  </a:lnTo>
                  <a:lnTo>
                    <a:pt x="81" y="8"/>
                  </a:lnTo>
                  <a:lnTo>
                    <a:pt x="73" y="4"/>
                  </a:lnTo>
                  <a:lnTo>
                    <a:pt x="62" y="1"/>
                  </a:lnTo>
                  <a:lnTo>
                    <a:pt x="52" y="0"/>
                  </a:lnTo>
                  <a:lnTo>
                    <a:pt x="42" y="1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6" y="15"/>
                  </a:lnTo>
                  <a:lnTo>
                    <a:pt x="9" y="22"/>
                  </a:lnTo>
                  <a:lnTo>
                    <a:pt x="4" y="31"/>
                  </a:lnTo>
                  <a:lnTo>
                    <a:pt x="1" y="41"/>
                  </a:lnTo>
                  <a:lnTo>
                    <a:pt x="0" y="52"/>
                  </a:lnTo>
                  <a:lnTo>
                    <a:pt x="1" y="62"/>
                  </a:lnTo>
                  <a:lnTo>
                    <a:pt x="4" y="72"/>
                  </a:lnTo>
                  <a:lnTo>
                    <a:pt x="9" y="81"/>
                  </a:lnTo>
                  <a:lnTo>
                    <a:pt x="16" y="89"/>
                  </a:lnTo>
                  <a:lnTo>
                    <a:pt x="24" y="95"/>
                  </a:lnTo>
                  <a:lnTo>
                    <a:pt x="32" y="100"/>
                  </a:lnTo>
                  <a:lnTo>
                    <a:pt x="42" y="103"/>
                  </a:lnTo>
                  <a:lnTo>
                    <a:pt x="52" y="10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62" name="Freeform 522"/>
            <p:cNvSpPr>
              <a:spLocks/>
            </p:cNvSpPr>
            <p:nvPr/>
          </p:nvSpPr>
          <p:spPr bwMode="auto">
            <a:xfrm>
              <a:off x="3990" y="3357"/>
              <a:ext cx="6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5" y="52"/>
                  </a:moveTo>
                  <a:lnTo>
                    <a:pt x="35" y="50"/>
                  </a:lnTo>
                  <a:lnTo>
                    <a:pt x="44" y="44"/>
                  </a:lnTo>
                  <a:lnTo>
                    <a:pt x="50" y="36"/>
                  </a:lnTo>
                  <a:lnTo>
                    <a:pt x="52" y="25"/>
                  </a:lnTo>
                  <a:lnTo>
                    <a:pt x="50" y="15"/>
                  </a:lnTo>
                  <a:lnTo>
                    <a:pt x="44" y="7"/>
                  </a:lnTo>
                  <a:lnTo>
                    <a:pt x="35" y="2"/>
                  </a:lnTo>
                  <a:lnTo>
                    <a:pt x="25" y="0"/>
                  </a:lnTo>
                  <a:lnTo>
                    <a:pt x="15" y="2"/>
                  </a:lnTo>
                  <a:lnTo>
                    <a:pt x="7" y="7"/>
                  </a:lnTo>
                  <a:lnTo>
                    <a:pt x="2" y="15"/>
                  </a:lnTo>
                  <a:lnTo>
                    <a:pt x="0" y="25"/>
                  </a:lnTo>
                  <a:lnTo>
                    <a:pt x="2" y="36"/>
                  </a:lnTo>
                  <a:lnTo>
                    <a:pt x="7" y="44"/>
                  </a:lnTo>
                  <a:lnTo>
                    <a:pt x="15" y="50"/>
                  </a:lnTo>
                  <a:lnTo>
                    <a:pt x="25" y="5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63" name="Freeform 523"/>
            <p:cNvSpPr>
              <a:spLocks/>
            </p:cNvSpPr>
            <p:nvPr/>
          </p:nvSpPr>
          <p:spPr bwMode="auto">
            <a:xfrm>
              <a:off x="4000" y="3357"/>
              <a:ext cx="5" cy="6"/>
            </a:xfrm>
            <a:custGeom>
              <a:avLst/>
              <a:gdLst>
                <a:gd name="T0" fmla="*/ 0 w 52"/>
                <a:gd name="T1" fmla="*/ 0 h 52"/>
                <a:gd name="T2" fmla="*/ 0 w 52"/>
                <a:gd name="T3" fmla="*/ 0 h 52"/>
                <a:gd name="T4" fmla="*/ 0 w 52"/>
                <a:gd name="T5" fmla="*/ 0 h 52"/>
                <a:gd name="T6" fmla="*/ 0 w 52"/>
                <a:gd name="T7" fmla="*/ 0 h 52"/>
                <a:gd name="T8" fmla="*/ 0 w 52"/>
                <a:gd name="T9" fmla="*/ 0 h 52"/>
                <a:gd name="T10" fmla="*/ 0 w 52"/>
                <a:gd name="T11" fmla="*/ 0 h 52"/>
                <a:gd name="T12" fmla="*/ 0 w 52"/>
                <a:gd name="T13" fmla="*/ 0 h 52"/>
                <a:gd name="T14" fmla="*/ 0 w 52"/>
                <a:gd name="T15" fmla="*/ 0 h 52"/>
                <a:gd name="T16" fmla="*/ 0 w 52"/>
                <a:gd name="T17" fmla="*/ 0 h 52"/>
                <a:gd name="T18" fmla="*/ 0 w 52"/>
                <a:gd name="T19" fmla="*/ 0 h 52"/>
                <a:gd name="T20" fmla="*/ 0 w 52"/>
                <a:gd name="T21" fmla="*/ 0 h 52"/>
                <a:gd name="T22" fmla="*/ 0 w 52"/>
                <a:gd name="T23" fmla="*/ 0 h 52"/>
                <a:gd name="T24" fmla="*/ 0 w 52"/>
                <a:gd name="T25" fmla="*/ 0 h 52"/>
                <a:gd name="T26" fmla="*/ 0 w 52"/>
                <a:gd name="T27" fmla="*/ 0 h 52"/>
                <a:gd name="T28" fmla="*/ 0 w 52"/>
                <a:gd name="T29" fmla="*/ 0 h 52"/>
                <a:gd name="T30" fmla="*/ 0 w 52"/>
                <a:gd name="T31" fmla="*/ 0 h 52"/>
                <a:gd name="T32" fmla="*/ 0 w 52"/>
                <a:gd name="T33" fmla="*/ 0 h 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2"/>
                <a:gd name="T52" fmla="*/ 0 h 52"/>
                <a:gd name="T53" fmla="*/ 52 w 52"/>
                <a:gd name="T54" fmla="*/ 52 h 52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2" h="52">
                  <a:moveTo>
                    <a:pt x="27" y="52"/>
                  </a:moveTo>
                  <a:lnTo>
                    <a:pt x="37" y="50"/>
                  </a:lnTo>
                  <a:lnTo>
                    <a:pt x="45" y="45"/>
                  </a:lnTo>
                  <a:lnTo>
                    <a:pt x="50" y="37"/>
                  </a:lnTo>
                  <a:lnTo>
                    <a:pt x="52" y="26"/>
                  </a:lnTo>
                  <a:lnTo>
                    <a:pt x="50" y="16"/>
                  </a:lnTo>
                  <a:lnTo>
                    <a:pt x="45" y="8"/>
                  </a:lnTo>
                  <a:lnTo>
                    <a:pt x="37" y="2"/>
                  </a:lnTo>
                  <a:lnTo>
                    <a:pt x="27" y="0"/>
                  </a:lnTo>
                  <a:lnTo>
                    <a:pt x="17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7"/>
                  </a:lnTo>
                  <a:lnTo>
                    <a:pt x="8" y="45"/>
                  </a:lnTo>
                  <a:lnTo>
                    <a:pt x="17" y="50"/>
                  </a:lnTo>
                  <a:lnTo>
                    <a:pt x="27" y="5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64" name="Freeform 524"/>
            <p:cNvSpPr>
              <a:spLocks/>
            </p:cNvSpPr>
            <p:nvPr/>
          </p:nvSpPr>
          <p:spPr bwMode="auto">
            <a:xfrm>
              <a:off x="3961" y="3278"/>
              <a:ext cx="16" cy="79"/>
            </a:xfrm>
            <a:custGeom>
              <a:avLst/>
              <a:gdLst>
                <a:gd name="T0" fmla="*/ 0 w 148"/>
                <a:gd name="T1" fmla="*/ 0 h 712"/>
                <a:gd name="T2" fmla="*/ 0 w 148"/>
                <a:gd name="T3" fmla="*/ 0 h 712"/>
                <a:gd name="T4" fmla="*/ 0 w 148"/>
                <a:gd name="T5" fmla="*/ 0 h 712"/>
                <a:gd name="T6" fmla="*/ 0 w 148"/>
                <a:gd name="T7" fmla="*/ 0 h 712"/>
                <a:gd name="T8" fmla="*/ 0 w 148"/>
                <a:gd name="T9" fmla="*/ 0 h 712"/>
                <a:gd name="T10" fmla="*/ 0 w 148"/>
                <a:gd name="T11" fmla="*/ 0 h 712"/>
                <a:gd name="T12" fmla="*/ 0 w 148"/>
                <a:gd name="T13" fmla="*/ 0 h 712"/>
                <a:gd name="T14" fmla="*/ 0 w 148"/>
                <a:gd name="T15" fmla="*/ 0 h 712"/>
                <a:gd name="T16" fmla="*/ 0 w 148"/>
                <a:gd name="T17" fmla="*/ 0 h 712"/>
                <a:gd name="T18" fmla="*/ 0 w 148"/>
                <a:gd name="T19" fmla="*/ 0 h 712"/>
                <a:gd name="T20" fmla="*/ 0 w 148"/>
                <a:gd name="T21" fmla="*/ 0 h 712"/>
                <a:gd name="T22" fmla="*/ 0 w 148"/>
                <a:gd name="T23" fmla="*/ 0 h 712"/>
                <a:gd name="T24" fmla="*/ 0 w 148"/>
                <a:gd name="T25" fmla="*/ 0 h 712"/>
                <a:gd name="T26" fmla="*/ 0 w 148"/>
                <a:gd name="T27" fmla="*/ 0 h 712"/>
                <a:gd name="T28" fmla="*/ 0 w 148"/>
                <a:gd name="T29" fmla="*/ 0 h 712"/>
                <a:gd name="T30" fmla="*/ 0 w 148"/>
                <a:gd name="T31" fmla="*/ 0 h 712"/>
                <a:gd name="T32" fmla="*/ 0 w 148"/>
                <a:gd name="T33" fmla="*/ 0 h 712"/>
                <a:gd name="T34" fmla="*/ 0 w 148"/>
                <a:gd name="T35" fmla="*/ 0 h 712"/>
                <a:gd name="T36" fmla="*/ 0 w 148"/>
                <a:gd name="T37" fmla="*/ 0 h 712"/>
                <a:gd name="T38" fmla="*/ 0 w 148"/>
                <a:gd name="T39" fmla="*/ 0 h 712"/>
                <a:gd name="T40" fmla="*/ 0 w 148"/>
                <a:gd name="T41" fmla="*/ 0 h 712"/>
                <a:gd name="T42" fmla="*/ 0 w 148"/>
                <a:gd name="T43" fmla="*/ 0 h 712"/>
                <a:gd name="T44" fmla="*/ 0 w 148"/>
                <a:gd name="T45" fmla="*/ 0 h 712"/>
                <a:gd name="T46" fmla="*/ 0 w 148"/>
                <a:gd name="T47" fmla="*/ 0 h 712"/>
                <a:gd name="T48" fmla="*/ 0 w 148"/>
                <a:gd name="T49" fmla="*/ 0 h 712"/>
                <a:gd name="T50" fmla="*/ 0 w 148"/>
                <a:gd name="T51" fmla="*/ 0 h 71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48"/>
                <a:gd name="T79" fmla="*/ 0 h 712"/>
                <a:gd name="T80" fmla="*/ 148 w 148"/>
                <a:gd name="T81" fmla="*/ 712 h 71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48" h="712">
                  <a:moveTo>
                    <a:pt x="46" y="14"/>
                  </a:moveTo>
                  <a:lnTo>
                    <a:pt x="42" y="29"/>
                  </a:lnTo>
                  <a:lnTo>
                    <a:pt x="32" y="68"/>
                  </a:lnTo>
                  <a:lnTo>
                    <a:pt x="18" y="132"/>
                  </a:lnTo>
                  <a:lnTo>
                    <a:pt x="7" y="217"/>
                  </a:lnTo>
                  <a:lnTo>
                    <a:pt x="0" y="319"/>
                  </a:lnTo>
                  <a:lnTo>
                    <a:pt x="1" y="438"/>
                  </a:lnTo>
                  <a:lnTo>
                    <a:pt x="13" y="570"/>
                  </a:lnTo>
                  <a:lnTo>
                    <a:pt x="41" y="712"/>
                  </a:lnTo>
                  <a:lnTo>
                    <a:pt x="143" y="707"/>
                  </a:lnTo>
                  <a:lnTo>
                    <a:pt x="139" y="685"/>
                  </a:lnTo>
                  <a:lnTo>
                    <a:pt x="128" y="628"/>
                  </a:lnTo>
                  <a:lnTo>
                    <a:pt x="116" y="543"/>
                  </a:lnTo>
                  <a:lnTo>
                    <a:pt x="105" y="439"/>
                  </a:lnTo>
                  <a:lnTo>
                    <a:pt x="99" y="324"/>
                  </a:lnTo>
                  <a:lnTo>
                    <a:pt x="102" y="209"/>
                  </a:lnTo>
                  <a:lnTo>
                    <a:pt x="117" y="100"/>
                  </a:lnTo>
                  <a:lnTo>
                    <a:pt x="148" y="8"/>
                  </a:lnTo>
                  <a:lnTo>
                    <a:pt x="148" y="7"/>
                  </a:lnTo>
                  <a:lnTo>
                    <a:pt x="148" y="5"/>
                  </a:lnTo>
                  <a:lnTo>
                    <a:pt x="146" y="3"/>
                  </a:lnTo>
                  <a:lnTo>
                    <a:pt x="140" y="0"/>
                  </a:lnTo>
                  <a:lnTo>
                    <a:pt x="127" y="0"/>
                  </a:lnTo>
                  <a:lnTo>
                    <a:pt x="109" y="1"/>
                  </a:lnTo>
                  <a:lnTo>
                    <a:pt x="83" y="6"/>
                  </a:lnTo>
                  <a:lnTo>
                    <a:pt x="46" y="1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65" name="Freeform 525"/>
            <p:cNvSpPr>
              <a:spLocks/>
            </p:cNvSpPr>
            <p:nvPr/>
          </p:nvSpPr>
          <p:spPr bwMode="auto">
            <a:xfrm>
              <a:off x="4045" y="3268"/>
              <a:ext cx="23" cy="88"/>
            </a:xfrm>
            <a:custGeom>
              <a:avLst/>
              <a:gdLst>
                <a:gd name="T0" fmla="*/ 0 w 201"/>
                <a:gd name="T1" fmla="*/ 0 h 795"/>
                <a:gd name="T2" fmla="*/ 0 w 201"/>
                <a:gd name="T3" fmla="*/ 0 h 795"/>
                <a:gd name="T4" fmla="*/ 0 w 201"/>
                <a:gd name="T5" fmla="*/ 0 h 795"/>
                <a:gd name="T6" fmla="*/ 0 w 201"/>
                <a:gd name="T7" fmla="*/ 0 h 795"/>
                <a:gd name="T8" fmla="*/ 0 w 201"/>
                <a:gd name="T9" fmla="*/ 0 h 795"/>
                <a:gd name="T10" fmla="*/ 0 w 201"/>
                <a:gd name="T11" fmla="*/ 0 h 795"/>
                <a:gd name="T12" fmla="*/ 0 w 201"/>
                <a:gd name="T13" fmla="*/ 0 h 795"/>
                <a:gd name="T14" fmla="*/ 0 w 201"/>
                <a:gd name="T15" fmla="*/ 0 h 795"/>
                <a:gd name="T16" fmla="*/ 0 w 201"/>
                <a:gd name="T17" fmla="*/ 0 h 795"/>
                <a:gd name="T18" fmla="*/ 0 w 201"/>
                <a:gd name="T19" fmla="*/ 0 h 795"/>
                <a:gd name="T20" fmla="*/ 0 w 201"/>
                <a:gd name="T21" fmla="*/ 0 h 795"/>
                <a:gd name="T22" fmla="*/ 0 w 201"/>
                <a:gd name="T23" fmla="*/ 0 h 795"/>
                <a:gd name="T24" fmla="*/ 0 w 201"/>
                <a:gd name="T25" fmla="*/ 0 h 795"/>
                <a:gd name="T26" fmla="*/ 0 w 201"/>
                <a:gd name="T27" fmla="*/ 0 h 795"/>
                <a:gd name="T28" fmla="*/ 0 w 201"/>
                <a:gd name="T29" fmla="*/ 0 h 795"/>
                <a:gd name="T30" fmla="*/ 0 w 201"/>
                <a:gd name="T31" fmla="*/ 0 h 795"/>
                <a:gd name="T32" fmla="*/ 0 w 201"/>
                <a:gd name="T33" fmla="*/ 0 h 795"/>
                <a:gd name="T34" fmla="*/ 0 w 201"/>
                <a:gd name="T35" fmla="*/ 0 h 795"/>
                <a:gd name="T36" fmla="*/ 0 w 201"/>
                <a:gd name="T37" fmla="*/ 0 h 79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01"/>
                <a:gd name="T58" fmla="*/ 0 h 795"/>
                <a:gd name="T59" fmla="*/ 201 w 201"/>
                <a:gd name="T60" fmla="*/ 795 h 79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01" h="795">
                  <a:moveTo>
                    <a:pt x="201" y="5"/>
                  </a:moveTo>
                  <a:lnTo>
                    <a:pt x="196" y="10"/>
                  </a:lnTo>
                  <a:lnTo>
                    <a:pt x="183" y="31"/>
                  </a:lnTo>
                  <a:lnTo>
                    <a:pt x="165" y="73"/>
                  </a:lnTo>
                  <a:lnTo>
                    <a:pt x="148" y="140"/>
                  </a:lnTo>
                  <a:lnTo>
                    <a:pt x="134" y="240"/>
                  </a:lnTo>
                  <a:lnTo>
                    <a:pt x="127" y="379"/>
                  </a:lnTo>
                  <a:lnTo>
                    <a:pt x="131" y="561"/>
                  </a:lnTo>
                  <a:lnTo>
                    <a:pt x="150" y="795"/>
                  </a:lnTo>
                  <a:lnTo>
                    <a:pt x="37" y="795"/>
                  </a:lnTo>
                  <a:lnTo>
                    <a:pt x="33" y="771"/>
                  </a:lnTo>
                  <a:lnTo>
                    <a:pt x="24" y="707"/>
                  </a:lnTo>
                  <a:lnTo>
                    <a:pt x="13" y="611"/>
                  </a:lnTo>
                  <a:lnTo>
                    <a:pt x="3" y="493"/>
                  </a:lnTo>
                  <a:lnTo>
                    <a:pt x="0" y="363"/>
                  </a:lnTo>
                  <a:lnTo>
                    <a:pt x="7" y="231"/>
                  </a:lnTo>
                  <a:lnTo>
                    <a:pt x="28" y="107"/>
                  </a:lnTo>
                  <a:lnTo>
                    <a:pt x="66" y="0"/>
                  </a:lnTo>
                  <a:lnTo>
                    <a:pt x="201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66" name="Freeform 526"/>
            <p:cNvSpPr>
              <a:spLocks/>
            </p:cNvSpPr>
            <p:nvPr/>
          </p:nvSpPr>
          <p:spPr bwMode="auto">
            <a:xfrm>
              <a:off x="3961" y="3282"/>
              <a:ext cx="15" cy="69"/>
            </a:xfrm>
            <a:custGeom>
              <a:avLst/>
              <a:gdLst>
                <a:gd name="T0" fmla="*/ 0 w 129"/>
                <a:gd name="T1" fmla="*/ 0 h 622"/>
                <a:gd name="T2" fmla="*/ 0 w 129"/>
                <a:gd name="T3" fmla="*/ 0 h 622"/>
                <a:gd name="T4" fmla="*/ 0 w 129"/>
                <a:gd name="T5" fmla="*/ 0 h 622"/>
                <a:gd name="T6" fmla="*/ 0 w 129"/>
                <a:gd name="T7" fmla="*/ 0 h 622"/>
                <a:gd name="T8" fmla="*/ 0 w 129"/>
                <a:gd name="T9" fmla="*/ 0 h 622"/>
                <a:gd name="T10" fmla="*/ 0 w 129"/>
                <a:gd name="T11" fmla="*/ 0 h 622"/>
                <a:gd name="T12" fmla="*/ 0 w 129"/>
                <a:gd name="T13" fmla="*/ 0 h 622"/>
                <a:gd name="T14" fmla="*/ 0 w 129"/>
                <a:gd name="T15" fmla="*/ 0 h 622"/>
                <a:gd name="T16" fmla="*/ 0 w 129"/>
                <a:gd name="T17" fmla="*/ 0 h 622"/>
                <a:gd name="T18" fmla="*/ 0 w 129"/>
                <a:gd name="T19" fmla="*/ 0 h 622"/>
                <a:gd name="T20" fmla="*/ 0 w 129"/>
                <a:gd name="T21" fmla="*/ 0 h 622"/>
                <a:gd name="T22" fmla="*/ 0 w 129"/>
                <a:gd name="T23" fmla="*/ 0 h 622"/>
                <a:gd name="T24" fmla="*/ 0 w 129"/>
                <a:gd name="T25" fmla="*/ 0 h 622"/>
                <a:gd name="T26" fmla="*/ 0 w 129"/>
                <a:gd name="T27" fmla="*/ 0 h 622"/>
                <a:gd name="T28" fmla="*/ 0 w 129"/>
                <a:gd name="T29" fmla="*/ 0 h 622"/>
                <a:gd name="T30" fmla="*/ 0 w 129"/>
                <a:gd name="T31" fmla="*/ 0 h 622"/>
                <a:gd name="T32" fmla="*/ 0 w 129"/>
                <a:gd name="T33" fmla="*/ 0 h 622"/>
                <a:gd name="T34" fmla="*/ 0 w 129"/>
                <a:gd name="T35" fmla="*/ 0 h 622"/>
                <a:gd name="T36" fmla="*/ 0 w 129"/>
                <a:gd name="T37" fmla="*/ 0 h 622"/>
                <a:gd name="T38" fmla="*/ 0 w 129"/>
                <a:gd name="T39" fmla="*/ 0 h 622"/>
                <a:gd name="T40" fmla="*/ 0 w 129"/>
                <a:gd name="T41" fmla="*/ 0 h 622"/>
                <a:gd name="T42" fmla="*/ 0 w 129"/>
                <a:gd name="T43" fmla="*/ 0 h 622"/>
                <a:gd name="T44" fmla="*/ 0 w 129"/>
                <a:gd name="T45" fmla="*/ 0 h 622"/>
                <a:gd name="T46" fmla="*/ 0 w 129"/>
                <a:gd name="T47" fmla="*/ 0 h 622"/>
                <a:gd name="T48" fmla="*/ 0 w 129"/>
                <a:gd name="T49" fmla="*/ 0 h 622"/>
                <a:gd name="T50" fmla="*/ 0 w 129"/>
                <a:gd name="T51" fmla="*/ 0 h 622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29"/>
                <a:gd name="T79" fmla="*/ 0 h 622"/>
                <a:gd name="T80" fmla="*/ 129 w 129"/>
                <a:gd name="T81" fmla="*/ 622 h 622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29" h="622">
                  <a:moveTo>
                    <a:pt x="41" y="12"/>
                  </a:moveTo>
                  <a:lnTo>
                    <a:pt x="37" y="24"/>
                  </a:lnTo>
                  <a:lnTo>
                    <a:pt x="29" y="59"/>
                  </a:lnTo>
                  <a:lnTo>
                    <a:pt x="18" y="115"/>
                  </a:lnTo>
                  <a:lnTo>
                    <a:pt x="6" y="189"/>
                  </a:lnTo>
                  <a:lnTo>
                    <a:pt x="0" y="279"/>
                  </a:lnTo>
                  <a:lnTo>
                    <a:pt x="1" y="382"/>
                  </a:lnTo>
                  <a:lnTo>
                    <a:pt x="11" y="497"/>
                  </a:lnTo>
                  <a:lnTo>
                    <a:pt x="36" y="622"/>
                  </a:lnTo>
                  <a:lnTo>
                    <a:pt x="124" y="617"/>
                  </a:lnTo>
                  <a:lnTo>
                    <a:pt x="120" y="598"/>
                  </a:lnTo>
                  <a:lnTo>
                    <a:pt x="112" y="548"/>
                  </a:lnTo>
                  <a:lnTo>
                    <a:pt x="101" y="473"/>
                  </a:lnTo>
                  <a:lnTo>
                    <a:pt x="92" y="382"/>
                  </a:lnTo>
                  <a:lnTo>
                    <a:pt x="87" y="282"/>
                  </a:lnTo>
                  <a:lnTo>
                    <a:pt x="89" y="182"/>
                  </a:lnTo>
                  <a:lnTo>
                    <a:pt x="102" y="87"/>
                  </a:lnTo>
                  <a:lnTo>
                    <a:pt x="129" y="7"/>
                  </a:lnTo>
                  <a:lnTo>
                    <a:pt x="129" y="6"/>
                  </a:lnTo>
                  <a:lnTo>
                    <a:pt x="129" y="4"/>
                  </a:lnTo>
                  <a:lnTo>
                    <a:pt x="127" y="2"/>
                  </a:lnTo>
                  <a:lnTo>
                    <a:pt x="122" y="0"/>
                  </a:lnTo>
                  <a:lnTo>
                    <a:pt x="112" y="0"/>
                  </a:lnTo>
                  <a:lnTo>
                    <a:pt x="96" y="1"/>
                  </a:lnTo>
                  <a:lnTo>
                    <a:pt x="72" y="5"/>
                  </a:lnTo>
                  <a:lnTo>
                    <a:pt x="41" y="1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67" name="Freeform 527"/>
            <p:cNvSpPr>
              <a:spLocks/>
            </p:cNvSpPr>
            <p:nvPr/>
          </p:nvSpPr>
          <p:spPr bwMode="auto">
            <a:xfrm>
              <a:off x="3962" y="3287"/>
              <a:ext cx="12" cy="59"/>
            </a:xfrm>
            <a:custGeom>
              <a:avLst/>
              <a:gdLst>
                <a:gd name="T0" fmla="*/ 0 w 110"/>
                <a:gd name="T1" fmla="*/ 0 h 531"/>
                <a:gd name="T2" fmla="*/ 0 w 110"/>
                <a:gd name="T3" fmla="*/ 0 h 531"/>
                <a:gd name="T4" fmla="*/ 0 w 110"/>
                <a:gd name="T5" fmla="*/ 0 h 531"/>
                <a:gd name="T6" fmla="*/ 0 w 110"/>
                <a:gd name="T7" fmla="*/ 0 h 531"/>
                <a:gd name="T8" fmla="*/ 0 w 110"/>
                <a:gd name="T9" fmla="*/ 0 h 531"/>
                <a:gd name="T10" fmla="*/ 0 w 110"/>
                <a:gd name="T11" fmla="*/ 0 h 531"/>
                <a:gd name="T12" fmla="*/ 0 w 110"/>
                <a:gd name="T13" fmla="*/ 0 h 531"/>
                <a:gd name="T14" fmla="*/ 0 w 110"/>
                <a:gd name="T15" fmla="*/ 0 h 531"/>
                <a:gd name="T16" fmla="*/ 0 w 110"/>
                <a:gd name="T17" fmla="*/ 0 h 531"/>
                <a:gd name="T18" fmla="*/ 0 w 110"/>
                <a:gd name="T19" fmla="*/ 0 h 531"/>
                <a:gd name="T20" fmla="*/ 0 w 110"/>
                <a:gd name="T21" fmla="*/ 0 h 531"/>
                <a:gd name="T22" fmla="*/ 0 w 110"/>
                <a:gd name="T23" fmla="*/ 0 h 531"/>
                <a:gd name="T24" fmla="*/ 0 w 110"/>
                <a:gd name="T25" fmla="*/ 0 h 531"/>
                <a:gd name="T26" fmla="*/ 0 w 110"/>
                <a:gd name="T27" fmla="*/ 0 h 531"/>
                <a:gd name="T28" fmla="*/ 0 w 110"/>
                <a:gd name="T29" fmla="*/ 0 h 531"/>
                <a:gd name="T30" fmla="*/ 0 w 110"/>
                <a:gd name="T31" fmla="*/ 0 h 531"/>
                <a:gd name="T32" fmla="*/ 0 w 110"/>
                <a:gd name="T33" fmla="*/ 0 h 531"/>
                <a:gd name="T34" fmla="*/ 0 w 110"/>
                <a:gd name="T35" fmla="*/ 0 h 531"/>
                <a:gd name="T36" fmla="*/ 0 w 110"/>
                <a:gd name="T37" fmla="*/ 0 h 531"/>
                <a:gd name="T38" fmla="*/ 0 w 110"/>
                <a:gd name="T39" fmla="*/ 0 h 531"/>
                <a:gd name="T40" fmla="*/ 0 w 110"/>
                <a:gd name="T41" fmla="*/ 0 h 531"/>
                <a:gd name="T42" fmla="*/ 0 w 110"/>
                <a:gd name="T43" fmla="*/ 0 h 531"/>
                <a:gd name="T44" fmla="*/ 0 w 110"/>
                <a:gd name="T45" fmla="*/ 0 h 531"/>
                <a:gd name="T46" fmla="*/ 0 w 110"/>
                <a:gd name="T47" fmla="*/ 0 h 531"/>
                <a:gd name="T48" fmla="*/ 0 w 110"/>
                <a:gd name="T49" fmla="*/ 0 h 531"/>
                <a:gd name="T50" fmla="*/ 0 w 110"/>
                <a:gd name="T51" fmla="*/ 0 h 53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0"/>
                <a:gd name="T79" fmla="*/ 0 h 531"/>
                <a:gd name="T80" fmla="*/ 110 w 110"/>
                <a:gd name="T81" fmla="*/ 531 h 531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0" h="531">
                  <a:moveTo>
                    <a:pt x="35" y="10"/>
                  </a:moveTo>
                  <a:lnTo>
                    <a:pt x="32" y="20"/>
                  </a:lnTo>
                  <a:lnTo>
                    <a:pt x="24" y="50"/>
                  </a:lnTo>
                  <a:lnTo>
                    <a:pt x="15" y="98"/>
                  </a:lnTo>
                  <a:lnTo>
                    <a:pt x="5" y="160"/>
                  </a:lnTo>
                  <a:lnTo>
                    <a:pt x="0" y="237"/>
                  </a:lnTo>
                  <a:lnTo>
                    <a:pt x="1" y="326"/>
                  </a:lnTo>
                  <a:lnTo>
                    <a:pt x="10" y="424"/>
                  </a:lnTo>
                  <a:lnTo>
                    <a:pt x="31" y="531"/>
                  </a:lnTo>
                  <a:lnTo>
                    <a:pt x="106" y="525"/>
                  </a:lnTo>
                  <a:lnTo>
                    <a:pt x="103" y="510"/>
                  </a:lnTo>
                  <a:lnTo>
                    <a:pt x="96" y="467"/>
                  </a:lnTo>
                  <a:lnTo>
                    <a:pt x="87" y="404"/>
                  </a:lnTo>
                  <a:lnTo>
                    <a:pt x="79" y="326"/>
                  </a:lnTo>
                  <a:lnTo>
                    <a:pt x="74" y="241"/>
                  </a:lnTo>
                  <a:lnTo>
                    <a:pt x="76" y="155"/>
                  </a:lnTo>
                  <a:lnTo>
                    <a:pt x="87" y="74"/>
                  </a:lnTo>
                  <a:lnTo>
                    <a:pt x="110" y="6"/>
                  </a:lnTo>
                  <a:lnTo>
                    <a:pt x="110" y="5"/>
                  </a:lnTo>
                  <a:lnTo>
                    <a:pt x="110" y="4"/>
                  </a:lnTo>
                  <a:lnTo>
                    <a:pt x="108" y="2"/>
                  </a:lnTo>
                  <a:lnTo>
                    <a:pt x="104" y="0"/>
                  </a:lnTo>
                  <a:lnTo>
                    <a:pt x="95" y="0"/>
                  </a:lnTo>
                  <a:lnTo>
                    <a:pt x="82" y="1"/>
                  </a:lnTo>
                  <a:lnTo>
                    <a:pt x="62" y="4"/>
                  </a:lnTo>
                  <a:lnTo>
                    <a:pt x="35" y="1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68" name="Freeform 528"/>
            <p:cNvSpPr>
              <a:spLocks/>
            </p:cNvSpPr>
            <p:nvPr/>
          </p:nvSpPr>
          <p:spPr bwMode="auto">
            <a:xfrm>
              <a:off x="3963" y="3292"/>
              <a:ext cx="10" cy="48"/>
            </a:xfrm>
            <a:custGeom>
              <a:avLst/>
              <a:gdLst>
                <a:gd name="T0" fmla="*/ 0 w 92"/>
                <a:gd name="T1" fmla="*/ 0 h 438"/>
                <a:gd name="T2" fmla="*/ 0 w 92"/>
                <a:gd name="T3" fmla="*/ 0 h 438"/>
                <a:gd name="T4" fmla="*/ 0 w 92"/>
                <a:gd name="T5" fmla="*/ 0 h 438"/>
                <a:gd name="T6" fmla="*/ 0 w 92"/>
                <a:gd name="T7" fmla="*/ 0 h 438"/>
                <a:gd name="T8" fmla="*/ 0 w 92"/>
                <a:gd name="T9" fmla="*/ 0 h 438"/>
                <a:gd name="T10" fmla="*/ 0 w 92"/>
                <a:gd name="T11" fmla="*/ 0 h 438"/>
                <a:gd name="T12" fmla="*/ 0 w 92"/>
                <a:gd name="T13" fmla="*/ 0 h 438"/>
                <a:gd name="T14" fmla="*/ 0 w 92"/>
                <a:gd name="T15" fmla="*/ 0 h 438"/>
                <a:gd name="T16" fmla="*/ 0 w 92"/>
                <a:gd name="T17" fmla="*/ 0 h 438"/>
                <a:gd name="T18" fmla="*/ 0 w 92"/>
                <a:gd name="T19" fmla="*/ 0 h 438"/>
                <a:gd name="T20" fmla="*/ 0 w 92"/>
                <a:gd name="T21" fmla="*/ 0 h 438"/>
                <a:gd name="T22" fmla="*/ 0 w 92"/>
                <a:gd name="T23" fmla="*/ 0 h 438"/>
                <a:gd name="T24" fmla="*/ 0 w 92"/>
                <a:gd name="T25" fmla="*/ 0 h 438"/>
                <a:gd name="T26" fmla="*/ 0 w 92"/>
                <a:gd name="T27" fmla="*/ 0 h 438"/>
                <a:gd name="T28" fmla="*/ 0 w 92"/>
                <a:gd name="T29" fmla="*/ 0 h 438"/>
                <a:gd name="T30" fmla="*/ 0 w 92"/>
                <a:gd name="T31" fmla="*/ 0 h 438"/>
                <a:gd name="T32" fmla="*/ 0 w 92"/>
                <a:gd name="T33" fmla="*/ 0 h 438"/>
                <a:gd name="T34" fmla="*/ 0 w 92"/>
                <a:gd name="T35" fmla="*/ 0 h 438"/>
                <a:gd name="T36" fmla="*/ 0 w 92"/>
                <a:gd name="T37" fmla="*/ 0 h 438"/>
                <a:gd name="T38" fmla="*/ 0 w 92"/>
                <a:gd name="T39" fmla="*/ 0 h 438"/>
                <a:gd name="T40" fmla="*/ 0 w 92"/>
                <a:gd name="T41" fmla="*/ 0 h 438"/>
                <a:gd name="T42" fmla="*/ 0 w 92"/>
                <a:gd name="T43" fmla="*/ 0 h 438"/>
                <a:gd name="T44" fmla="*/ 0 w 92"/>
                <a:gd name="T45" fmla="*/ 0 h 438"/>
                <a:gd name="T46" fmla="*/ 0 w 92"/>
                <a:gd name="T47" fmla="*/ 0 h 438"/>
                <a:gd name="T48" fmla="*/ 0 w 92"/>
                <a:gd name="T49" fmla="*/ 0 h 438"/>
                <a:gd name="T50" fmla="*/ 0 w 92"/>
                <a:gd name="T51" fmla="*/ 0 h 4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2"/>
                <a:gd name="T79" fmla="*/ 0 h 438"/>
                <a:gd name="T80" fmla="*/ 92 w 92"/>
                <a:gd name="T81" fmla="*/ 438 h 4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2" h="438">
                  <a:moveTo>
                    <a:pt x="29" y="8"/>
                  </a:moveTo>
                  <a:lnTo>
                    <a:pt x="26" y="16"/>
                  </a:lnTo>
                  <a:lnTo>
                    <a:pt x="20" y="42"/>
                  </a:lnTo>
                  <a:lnTo>
                    <a:pt x="12" y="81"/>
                  </a:lnTo>
                  <a:lnTo>
                    <a:pt x="4" y="133"/>
                  </a:lnTo>
                  <a:lnTo>
                    <a:pt x="0" y="196"/>
                  </a:lnTo>
                  <a:lnTo>
                    <a:pt x="0" y="270"/>
                  </a:lnTo>
                  <a:lnTo>
                    <a:pt x="9" y="351"/>
                  </a:lnTo>
                  <a:lnTo>
                    <a:pt x="25" y="438"/>
                  </a:lnTo>
                  <a:lnTo>
                    <a:pt x="88" y="435"/>
                  </a:lnTo>
                  <a:lnTo>
                    <a:pt x="85" y="422"/>
                  </a:lnTo>
                  <a:lnTo>
                    <a:pt x="79" y="386"/>
                  </a:lnTo>
                  <a:lnTo>
                    <a:pt x="72" y="334"/>
                  </a:lnTo>
                  <a:lnTo>
                    <a:pt x="65" y="270"/>
                  </a:lnTo>
                  <a:lnTo>
                    <a:pt x="61" y="199"/>
                  </a:lnTo>
                  <a:lnTo>
                    <a:pt x="63" y="129"/>
                  </a:lnTo>
                  <a:lnTo>
                    <a:pt x="73" y="61"/>
                  </a:lnTo>
                  <a:lnTo>
                    <a:pt x="92" y="5"/>
                  </a:lnTo>
                  <a:lnTo>
                    <a:pt x="92" y="4"/>
                  </a:lnTo>
                  <a:lnTo>
                    <a:pt x="92" y="3"/>
                  </a:lnTo>
                  <a:lnTo>
                    <a:pt x="90" y="1"/>
                  </a:lnTo>
                  <a:lnTo>
                    <a:pt x="87" y="0"/>
                  </a:lnTo>
                  <a:lnTo>
                    <a:pt x="80" y="0"/>
                  </a:lnTo>
                  <a:lnTo>
                    <a:pt x="68" y="0"/>
                  </a:lnTo>
                  <a:lnTo>
                    <a:pt x="51" y="3"/>
                  </a:lnTo>
                  <a:lnTo>
                    <a:pt x="29" y="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69" name="Freeform 529"/>
            <p:cNvSpPr>
              <a:spLocks/>
            </p:cNvSpPr>
            <p:nvPr/>
          </p:nvSpPr>
          <p:spPr bwMode="auto">
            <a:xfrm>
              <a:off x="3963" y="3296"/>
              <a:ext cx="8" cy="39"/>
            </a:xfrm>
            <a:custGeom>
              <a:avLst/>
              <a:gdLst>
                <a:gd name="T0" fmla="*/ 0 w 73"/>
                <a:gd name="T1" fmla="*/ 0 h 347"/>
                <a:gd name="T2" fmla="*/ 0 w 73"/>
                <a:gd name="T3" fmla="*/ 0 h 347"/>
                <a:gd name="T4" fmla="*/ 0 w 73"/>
                <a:gd name="T5" fmla="*/ 0 h 347"/>
                <a:gd name="T6" fmla="*/ 0 w 73"/>
                <a:gd name="T7" fmla="*/ 0 h 347"/>
                <a:gd name="T8" fmla="*/ 0 w 73"/>
                <a:gd name="T9" fmla="*/ 0 h 347"/>
                <a:gd name="T10" fmla="*/ 0 w 73"/>
                <a:gd name="T11" fmla="*/ 0 h 347"/>
                <a:gd name="T12" fmla="*/ 0 w 73"/>
                <a:gd name="T13" fmla="*/ 0 h 347"/>
                <a:gd name="T14" fmla="*/ 0 w 73"/>
                <a:gd name="T15" fmla="*/ 0 h 347"/>
                <a:gd name="T16" fmla="*/ 0 w 73"/>
                <a:gd name="T17" fmla="*/ 0 h 347"/>
                <a:gd name="T18" fmla="*/ 0 w 73"/>
                <a:gd name="T19" fmla="*/ 0 h 347"/>
                <a:gd name="T20" fmla="*/ 0 w 73"/>
                <a:gd name="T21" fmla="*/ 0 h 347"/>
                <a:gd name="T22" fmla="*/ 0 w 73"/>
                <a:gd name="T23" fmla="*/ 0 h 347"/>
                <a:gd name="T24" fmla="*/ 0 w 73"/>
                <a:gd name="T25" fmla="*/ 0 h 347"/>
                <a:gd name="T26" fmla="*/ 0 w 73"/>
                <a:gd name="T27" fmla="*/ 0 h 347"/>
                <a:gd name="T28" fmla="*/ 0 w 73"/>
                <a:gd name="T29" fmla="*/ 0 h 347"/>
                <a:gd name="T30" fmla="*/ 0 w 73"/>
                <a:gd name="T31" fmla="*/ 0 h 347"/>
                <a:gd name="T32" fmla="*/ 0 w 73"/>
                <a:gd name="T33" fmla="*/ 0 h 347"/>
                <a:gd name="T34" fmla="*/ 0 w 73"/>
                <a:gd name="T35" fmla="*/ 0 h 347"/>
                <a:gd name="T36" fmla="*/ 0 w 73"/>
                <a:gd name="T37" fmla="*/ 0 h 347"/>
                <a:gd name="T38" fmla="*/ 0 w 73"/>
                <a:gd name="T39" fmla="*/ 0 h 347"/>
                <a:gd name="T40" fmla="*/ 0 w 73"/>
                <a:gd name="T41" fmla="*/ 0 h 347"/>
                <a:gd name="T42" fmla="*/ 0 w 73"/>
                <a:gd name="T43" fmla="*/ 0 h 347"/>
                <a:gd name="T44" fmla="*/ 0 w 73"/>
                <a:gd name="T45" fmla="*/ 0 h 347"/>
                <a:gd name="T46" fmla="*/ 0 w 73"/>
                <a:gd name="T47" fmla="*/ 0 h 347"/>
                <a:gd name="T48" fmla="*/ 0 w 73"/>
                <a:gd name="T49" fmla="*/ 0 h 347"/>
                <a:gd name="T50" fmla="*/ 0 w 73"/>
                <a:gd name="T51" fmla="*/ 0 h 34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3"/>
                <a:gd name="T79" fmla="*/ 0 h 347"/>
                <a:gd name="T80" fmla="*/ 73 w 73"/>
                <a:gd name="T81" fmla="*/ 347 h 34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3" h="347">
                  <a:moveTo>
                    <a:pt x="23" y="7"/>
                  </a:moveTo>
                  <a:lnTo>
                    <a:pt x="21" y="14"/>
                  </a:lnTo>
                  <a:lnTo>
                    <a:pt x="16" y="33"/>
                  </a:lnTo>
                  <a:lnTo>
                    <a:pt x="10" y="64"/>
                  </a:lnTo>
                  <a:lnTo>
                    <a:pt x="4" y="105"/>
                  </a:lnTo>
                  <a:lnTo>
                    <a:pt x="0" y="155"/>
                  </a:lnTo>
                  <a:lnTo>
                    <a:pt x="0" y="213"/>
                  </a:lnTo>
                  <a:lnTo>
                    <a:pt x="7" y="278"/>
                  </a:lnTo>
                  <a:lnTo>
                    <a:pt x="20" y="347"/>
                  </a:lnTo>
                  <a:lnTo>
                    <a:pt x="70" y="344"/>
                  </a:lnTo>
                  <a:lnTo>
                    <a:pt x="68" y="334"/>
                  </a:lnTo>
                  <a:lnTo>
                    <a:pt x="63" y="305"/>
                  </a:lnTo>
                  <a:lnTo>
                    <a:pt x="56" y="265"/>
                  </a:lnTo>
                  <a:lnTo>
                    <a:pt x="51" y="213"/>
                  </a:lnTo>
                  <a:lnTo>
                    <a:pt x="48" y="158"/>
                  </a:lnTo>
                  <a:lnTo>
                    <a:pt x="50" y="101"/>
                  </a:lnTo>
                  <a:lnTo>
                    <a:pt x="57" y="49"/>
                  </a:lnTo>
                  <a:lnTo>
                    <a:pt x="73" y="4"/>
                  </a:lnTo>
                  <a:lnTo>
                    <a:pt x="73" y="2"/>
                  </a:lnTo>
                  <a:lnTo>
                    <a:pt x="72" y="1"/>
                  </a:lnTo>
                  <a:lnTo>
                    <a:pt x="69" y="0"/>
                  </a:lnTo>
                  <a:lnTo>
                    <a:pt x="63" y="0"/>
                  </a:lnTo>
                  <a:lnTo>
                    <a:pt x="53" y="1"/>
                  </a:lnTo>
                  <a:lnTo>
                    <a:pt x="41" y="3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70" name="Freeform 530"/>
            <p:cNvSpPr>
              <a:spLocks/>
            </p:cNvSpPr>
            <p:nvPr/>
          </p:nvSpPr>
          <p:spPr bwMode="auto">
            <a:xfrm>
              <a:off x="3964" y="3301"/>
              <a:ext cx="6" cy="28"/>
            </a:xfrm>
            <a:custGeom>
              <a:avLst/>
              <a:gdLst>
                <a:gd name="T0" fmla="*/ 0 w 52"/>
                <a:gd name="T1" fmla="*/ 0 h 256"/>
                <a:gd name="T2" fmla="*/ 0 w 52"/>
                <a:gd name="T3" fmla="*/ 0 h 256"/>
                <a:gd name="T4" fmla="*/ 0 w 52"/>
                <a:gd name="T5" fmla="*/ 0 h 256"/>
                <a:gd name="T6" fmla="*/ 0 w 52"/>
                <a:gd name="T7" fmla="*/ 0 h 256"/>
                <a:gd name="T8" fmla="*/ 0 w 52"/>
                <a:gd name="T9" fmla="*/ 0 h 256"/>
                <a:gd name="T10" fmla="*/ 0 w 52"/>
                <a:gd name="T11" fmla="*/ 0 h 256"/>
                <a:gd name="T12" fmla="*/ 0 w 52"/>
                <a:gd name="T13" fmla="*/ 0 h 256"/>
                <a:gd name="T14" fmla="*/ 0 w 52"/>
                <a:gd name="T15" fmla="*/ 0 h 256"/>
                <a:gd name="T16" fmla="*/ 0 w 52"/>
                <a:gd name="T17" fmla="*/ 0 h 256"/>
                <a:gd name="T18" fmla="*/ 0 w 52"/>
                <a:gd name="T19" fmla="*/ 0 h 256"/>
                <a:gd name="T20" fmla="*/ 0 w 52"/>
                <a:gd name="T21" fmla="*/ 0 h 256"/>
                <a:gd name="T22" fmla="*/ 0 w 52"/>
                <a:gd name="T23" fmla="*/ 0 h 256"/>
                <a:gd name="T24" fmla="*/ 0 w 52"/>
                <a:gd name="T25" fmla="*/ 0 h 256"/>
                <a:gd name="T26" fmla="*/ 0 w 52"/>
                <a:gd name="T27" fmla="*/ 0 h 256"/>
                <a:gd name="T28" fmla="*/ 0 w 52"/>
                <a:gd name="T29" fmla="*/ 0 h 256"/>
                <a:gd name="T30" fmla="*/ 0 w 52"/>
                <a:gd name="T31" fmla="*/ 0 h 256"/>
                <a:gd name="T32" fmla="*/ 0 w 52"/>
                <a:gd name="T33" fmla="*/ 0 h 256"/>
                <a:gd name="T34" fmla="*/ 0 w 52"/>
                <a:gd name="T35" fmla="*/ 0 h 256"/>
                <a:gd name="T36" fmla="*/ 0 w 52"/>
                <a:gd name="T37" fmla="*/ 0 h 256"/>
                <a:gd name="T38" fmla="*/ 0 w 52"/>
                <a:gd name="T39" fmla="*/ 0 h 256"/>
                <a:gd name="T40" fmla="*/ 0 w 52"/>
                <a:gd name="T41" fmla="*/ 0 h 256"/>
                <a:gd name="T42" fmla="*/ 0 w 52"/>
                <a:gd name="T43" fmla="*/ 0 h 256"/>
                <a:gd name="T44" fmla="*/ 0 w 52"/>
                <a:gd name="T45" fmla="*/ 0 h 256"/>
                <a:gd name="T46" fmla="*/ 0 w 52"/>
                <a:gd name="T47" fmla="*/ 0 h 256"/>
                <a:gd name="T48" fmla="*/ 0 w 52"/>
                <a:gd name="T49" fmla="*/ 0 h 256"/>
                <a:gd name="T50" fmla="*/ 0 w 52"/>
                <a:gd name="T51" fmla="*/ 0 h 2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2"/>
                <a:gd name="T79" fmla="*/ 0 h 256"/>
                <a:gd name="T80" fmla="*/ 52 w 52"/>
                <a:gd name="T81" fmla="*/ 256 h 25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2" h="256">
                  <a:moveTo>
                    <a:pt x="16" y="5"/>
                  </a:moveTo>
                  <a:lnTo>
                    <a:pt x="15" y="10"/>
                  </a:lnTo>
                  <a:lnTo>
                    <a:pt x="11" y="24"/>
                  </a:lnTo>
                  <a:lnTo>
                    <a:pt x="6" y="47"/>
                  </a:lnTo>
                  <a:lnTo>
                    <a:pt x="2" y="77"/>
                  </a:lnTo>
                  <a:lnTo>
                    <a:pt x="0" y="115"/>
                  </a:lnTo>
                  <a:lnTo>
                    <a:pt x="0" y="157"/>
                  </a:lnTo>
                  <a:lnTo>
                    <a:pt x="4" y="205"/>
                  </a:lnTo>
                  <a:lnTo>
                    <a:pt x="14" y="256"/>
                  </a:lnTo>
                  <a:lnTo>
                    <a:pt x="50" y="254"/>
                  </a:lnTo>
                  <a:lnTo>
                    <a:pt x="49" y="247"/>
                  </a:lnTo>
                  <a:lnTo>
                    <a:pt x="45" y="226"/>
                  </a:lnTo>
                  <a:lnTo>
                    <a:pt x="41" y="195"/>
                  </a:lnTo>
                  <a:lnTo>
                    <a:pt x="37" y="157"/>
                  </a:lnTo>
                  <a:lnTo>
                    <a:pt x="35" y="116"/>
                  </a:lnTo>
                  <a:lnTo>
                    <a:pt x="36" y="74"/>
                  </a:lnTo>
                  <a:lnTo>
                    <a:pt x="41" y="35"/>
                  </a:lnTo>
                  <a:lnTo>
                    <a:pt x="52" y="3"/>
                  </a:lnTo>
                  <a:lnTo>
                    <a:pt x="52" y="2"/>
                  </a:lnTo>
                  <a:lnTo>
                    <a:pt x="51" y="1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39" y="0"/>
                  </a:lnTo>
                  <a:lnTo>
                    <a:pt x="29" y="2"/>
                  </a:lnTo>
                  <a:lnTo>
                    <a:pt x="16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71" name="Freeform 531"/>
            <p:cNvSpPr>
              <a:spLocks/>
            </p:cNvSpPr>
            <p:nvPr/>
          </p:nvSpPr>
          <p:spPr bwMode="auto">
            <a:xfrm>
              <a:off x="4046" y="3273"/>
              <a:ext cx="20" cy="77"/>
            </a:xfrm>
            <a:custGeom>
              <a:avLst/>
              <a:gdLst>
                <a:gd name="T0" fmla="*/ 0 w 176"/>
                <a:gd name="T1" fmla="*/ 0 h 693"/>
                <a:gd name="T2" fmla="*/ 0 w 176"/>
                <a:gd name="T3" fmla="*/ 0 h 693"/>
                <a:gd name="T4" fmla="*/ 0 w 176"/>
                <a:gd name="T5" fmla="*/ 0 h 693"/>
                <a:gd name="T6" fmla="*/ 0 w 176"/>
                <a:gd name="T7" fmla="*/ 0 h 693"/>
                <a:gd name="T8" fmla="*/ 0 w 176"/>
                <a:gd name="T9" fmla="*/ 0 h 693"/>
                <a:gd name="T10" fmla="*/ 0 w 176"/>
                <a:gd name="T11" fmla="*/ 0 h 693"/>
                <a:gd name="T12" fmla="*/ 0 w 176"/>
                <a:gd name="T13" fmla="*/ 0 h 693"/>
                <a:gd name="T14" fmla="*/ 0 w 176"/>
                <a:gd name="T15" fmla="*/ 0 h 693"/>
                <a:gd name="T16" fmla="*/ 0 w 176"/>
                <a:gd name="T17" fmla="*/ 0 h 693"/>
                <a:gd name="T18" fmla="*/ 0 w 176"/>
                <a:gd name="T19" fmla="*/ 0 h 693"/>
                <a:gd name="T20" fmla="*/ 0 w 176"/>
                <a:gd name="T21" fmla="*/ 0 h 693"/>
                <a:gd name="T22" fmla="*/ 0 w 176"/>
                <a:gd name="T23" fmla="*/ 0 h 693"/>
                <a:gd name="T24" fmla="*/ 0 w 176"/>
                <a:gd name="T25" fmla="*/ 0 h 693"/>
                <a:gd name="T26" fmla="*/ 0 w 176"/>
                <a:gd name="T27" fmla="*/ 0 h 693"/>
                <a:gd name="T28" fmla="*/ 0 w 176"/>
                <a:gd name="T29" fmla="*/ 0 h 693"/>
                <a:gd name="T30" fmla="*/ 0 w 176"/>
                <a:gd name="T31" fmla="*/ 0 h 693"/>
                <a:gd name="T32" fmla="*/ 0 w 176"/>
                <a:gd name="T33" fmla="*/ 0 h 693"/>
                <a:gd name="T34" fmla="*/ 0 w 176"/>
                <a:gd name="T35" fmla="*/ 0 h 693"/>
                <a:gd name="T36" fmla="*/ 0 w 176"/>
                <a:gd name="T37" fmla="*/ 0 h 6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76"/>
                <a:gd name="T58" fmla="*/ 0 h 693"/>
                <a:gd name="T59" fmla="*/ 176 w 176"/>
                <a:gd name="T60" fmla="*/ 693 h 69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76" h="693">
                  <a:moveTo>
                    <a:pt x="176" y="5"/>
                  </a:moveTo>
                  <a:lnTo>
                    <a:pt x="172" y="10"/>
                  </a:lnTo>
                  <a:lnTo>
                    <a:pt x="159" y="28"/>
                  </a:lnTo>
                  <a:lnTo>
                    <a:pt x="144" y="63"/>
                  </a:lnTo>
                  <a:lnTo>
                    <a:pt x="129" y="123"/>
                  </a:lnTo>
                  <a:lnTo>
                    <a:pt x="117" y="210"/>
                  </a:lnTo>
                  <a:lnTo>
                    <a:pt x="110" y="331"/>
                  </a:lnTo>
                  <a:lnTo>
                    <a:pt x="115" y="490"/>
                  </a:lnTo>
                  <a:lnTo>
                    <a:pt x="131" y="693"/>
                  </a:lnTo>
                  <a:lnTo>
                    <a:pt x="32" y="693"/>
                  </a:lnTo>
                  <a:lnTo>
                    <a:pt x="29" y="673"/>
                  </a:lnTo>
                  <a:lnTo>
                    <a:pt x="20" y="617"/>
                  </a:lnTo>
                  <a:lnTo>
                    <a:pt x="11" y="533"/>
                  </a:lnTo>
                  <a:lnTo>
                    <a:pt x="3" y="430"/>
                  </a:lnTo>
                  <a:lnTo>
                    <a:pt x="0" y="317"/>
                  </a:lnTo>
                  <a:lnTo>
                    <a:pt x="6" y="202"/>
                  </a:lnTo>
                  <a:lnTo>
                    <a:pt x="23" y="93"/>
                  </a:lnTo>
                  <a:lnTo>
                    <a:pt x="57" y="0"/>
                  </a:lnTo>
                  <a:lnTo>
                    <a:pt x="176" y="5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72" name="Freeform 532"/>
            <p:cNvSpPr>
              <a:spLocks/>
            </p:cNvSpPr>
            <p:nvPr/>
          </p:nvSpPr>
          <p:spPr bwMode="auto">
            <a:xfrm>
              <a:off x="4047" y="3279"/>
              <a:ext cx="16" cy="65"/>
            </a:xfrm>
            <a:custGeom>
              <a:avLst/>
              <a:gdLst>
                <a:gd name="T0" fmla="*/ 0 w 149"/>
                <a:gd name="T1" fmla="*/ 0 h 592"/>
                <a:gd name="T2" fmla="*/ 0 w 149"/>
                <a:gd name="T3" fmla="*/ 0 h 592"/>
                <a:gd name="T4" fmla="*/ 0 w 149"/>
                <a:gd name="T5" fmla="*/ 0 h 592"/>
                <a:gd name="T6" fmla="*/ 0 w 149"/>
                <a:gd name="T7" fmla="*/ 0 h 592"/>
                <a:gd name="T8" fmla="*/ 0 w 149"/>
                <a:gd name="T9" fmla="*/ 0 h 592"/>
                <a:gd name="T10" fmla="*/ 0 w 149"/>
                <a:gd name="T11" fmla="*/ 0 h 592"/>
                <a:gd name="T12" fmla="*/ 0 w 149"/>
                <a:gd name="T13" fmla="*/ 0 h 592"/>
                <a:gd name="T14" fmla="*/ 0 w 149"/>
                <a:gd name="T15" fmla="*/ 0 h 592"/>
                <a:gd name="T16" fmla="*/ 0 w 149"/>
                <a:gd name="T17" fmla="*/ 0 h 592"/>
                <a:gd name="T18" fmla="*/ 0 w 149"/>
                <a:gd name="T19" fmla="*/ 0 h 592"/>
                <a:gd name="T20" fmla="*/ 0 w 149"/>
                <a:gd name="T21" fmla="*/ 0 h 592"/>
                <a:gd name="T22" fmla="*/ 0 w 149"/>
                <a:gd name="T23" fmla="*/ 0 h 592"/>
                <a:gd name="T24" fmla="*/ 0 w 149"/>
                <a:gd name="T25" fmla="*/ 0 h 592"/>
                <a:gd name="T26" fmla="*/ 0 w 149"/>
                <a:gd name="T27" fmla="*/ 0 h 592"/>
                <a:gd name="T28" fmla="*/ 0 w 149"/>
                <a:gd name="T29" fmla="*/ 0 h 592"/>
                <a:gd name="T30" fmla="*/ 0 w 149"/>
                <a:gd name="T31" fmla="*/ 0 h 592"/>
                <a:gd name="T32" fmla="*/ 0 w 149"/>
                <a:gd name="T33" fmla="*/ 0 h 592"/>
                <a:gd name="T34" fmla="*/ 0 w 149"/>
                <a:gd name="T35" fmla="*/ 0 h 592"/>
                <a:gd name="T36" fmla="*/ 0 w 149"/>
                <a:gd name="T37" fmla="*/ 0 h 59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49"/>
                <a:gd name="T58" fmla="*/ 0 h 592"/>
                <a:gd name="T59" fmla="*/ 149 w 149"/>
                <a:gd name="T60" fmla="*/ 592 h 59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49" h="592">
                  <a:moveTo>
                    <a:pt x="149" y="4"/>
                  </a:moveTo>
                  <a:lnTo>
                    <a:pt x="145" y="8"/>
                  </a:lnTo>
                  <a:lnTo>
                    <a:pt x="136" y="24"/>
                  </a:lnTo>
                  <a:lnTo>
                    <a:pt x="123" y="54"/>
                  </a:lnTo>
                  <a:lnTo>
                    <a:pt x="110" y="104"/>
                  </a:lnTo>
                  <a:lnTo>
                    <a:pt x="99" y="179"/>
                  </a:lnTo>
                  <a:lnTo>
                    <a:pt x="94" y="282"/>
                  </a:lnTo>
                  <a:lnTo>
                    <a:pt x="97" y="418"/>
                  </a:lnTo>
                  <a:lnTo>
                    <a:pt x="112" y="592"/>
                  </a:lnTo>
                  <a:lnTo>
                    <a:pt x="27" y="592"/>
                  </a:lnTo>
                  <a:lnTo>
                    <a:pt x="24" y="575"/>
                  </a:lnTo>
                  <a:lnTo>
                    <a:pt x="17" y="527"/>
                  </a:lnTo>
                  <a:lnTo>
                    <a:pt x="9" y="455"/>
                  </a:lnTo>
                  <a:lnTo>
                    <a:pt x="2" y="367"/>
                  </a:lnTo>
                  <a:lnTo>
                    <a:pt x="0" y="271"/>
                  </a:lnTo>
                  <a:lnTo>
                    <a:pt x="5" y="173"/>
                  </a:lnTo>
                  <a:lnTo>
                    <a:pt x="20" y="80"/>
                  </a:lnTo>
                  <a:lnTo>
                    <a:pt x="48" y="0"/>
                  </a:lnTo>
                  <a:lnTo>
                    <a:pt x="149" y="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73" name="Freeform 533"/>
            <p:cNvSpPr>
              <a:spLocks/>
            </p:cNvSpPr>
            <p:nvPr/>
          </p:nvSpPr>
          <p:spPr bwMode="auto">
            <a:xfrm>
              <a:off x="4048" y="3284"/>
              <a:ext cx="13" cy="54"/>
            </a:xfrm>
            <a:custGeom>
              <a:avLst/>
              <a:gdLst>
                <a:gd name="T0" fmla="*/ 0 w 124"/>
                <a:gd name="T1" fmla="*/ 0 h 490"/>
                <a:gd name="T2" fmla="*/ 0 w 124"/>
                <a:gd name="T3" fmla="*/ 0 h 490"/>
                <a:gd name="T4" fmla="*/ 0 w 124"/>
                <a:gd name="T5" fmla="*/ 0 h 490"/>
                <a:gd name="T6" fmla="*/ 0 w 124"/>
                <a:gd name="T7" fmla="*/ 0 h 490"/>
                <a:gd name="T8" fmla="*/ 0 w 124"/>
                <a:gd name="T9" fmla="*/ 0 h 490"/>
                <a:gd name="T10" fmla="*/ 0 w 124"/>
                <a:gd name="T11" fmla="*/ 0 h 490"/>
                <a:gd name="T12" fmla="*/ 0 w 124"/>
                <a:gd name="T13" fmla="*/ 0 h 490"/>
                <a:gd name="T14" fmla="*/ 0 w 124"/>
                <a:gd name="T15" fmla="*/ 0 h 490"/>
                <a:gd name="T16" fmla="*/ 0 w 124"/>
                <a:gd name="T17" fmla="*/ 0 h 490"/>
                <a:gd name="T18" fmla="*/ 0 w 124"/>
                <a:gd name="T19" fmla="*/ 0 h 490"/>
                <a:gd name="T20" fmla="*/ 0 w 124"/>
                <a:gd name="T21" fmla="*/ 0 h 490"/>
                <a:gd name="T22" fmla="*/ 0 w 124"/>
                <a:gd name="T23" fmla="*/ 0 h 490"/>
                <a:gd name="T24" fmla="*/ 0 w 124"/>
                <a:gd name="T25" fmla="*/ 0 h 490"/>
                <a:gd name="T26" fmla="*/ 0 w 124"/>
                <a:gd name="T27" fmla="*/ 0 h 490"/>
                <a:gd name="T28" fmla="*/ 0 w 124"/>
                <a:gd name="T29" fmla="*/ 0 h 490"/>
                <a:gd name="T30" fmla="*/ 0 w 124"/>
                <a:gd name="T31" fmla="*/ 0 h 490"/>
                <a:gd name="T32" fmla="*/ 0 w 124"/>
                <a:gd name="T33" fmla="*/ 0 h 490"/>
                <a:gd name="T34" fmla="*/ 0 w 124"/>
                <a:gd name="T35" fmla="*/ 0 h 490"/>
                <a:gd name="T36" fmla="*/ 0 w 124"/>
                <a:gd name="T37" fmla="*/ 0 h 4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4"/>
                <a:gd name="T58" fmla="*/ 0 h 490"/>
                <a:gd name="T59" fmla="*/ 124 w 124"/>
                <a:gd name="T60" fmla="*/ 490 h 490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4" h="490">
                  <a:moveTo>
                    <a:pt x="124" y="4"/>
                  </a:moveTo>
                  <a:lnTo>
                    <a:pt x="121" y="7"/>
                  </a:lnTo>
                  <a:lnTo>
                    <a:pt x="113" y="21"/>
                  </a:lnTo>
                  <a:lnTo>
                    <a:pt x="103" y="45"/>
                  </a:lnTo>
                  <a:lnTo>
                    <a:pt x="91" y="87"/>
                  </a:lnTo>
                  <a:lnTo>
                    <a:pt x="83" y="148"/>
                  </a:lnTo>
                  <a:lnTo>
                    <a:pt x="79" y="234"/>
                  </a:lnTo>
                  <a:lnTo>
                    <a:pt x="81" y="347"/>
                  </a:lnTo>
                  <a:lnTo>
                    <a:pt x="93" y="490"/>
                  </a:lnTo>
                  <a:lnTo>
                    <a:pt x="23" y="490"/>
                  </a:lnTo>
                  <a:lnTo>
                    <a:pt x="21" y="476"/>
                  </a:lnTo>
                  <a:lnTo>
                    <a:pt x="15" y="436"/>
                  </a:lnTo>
                  <a:lnTo>
                    <a:pt x="8" y="377"/>
                  </a:lnTo>
                  <a:lnTo>
                    <a:pt x="2" y="304"/>
                  </a:lnTo>
                  <a:lnTo>
                    <a:pt x="0" y="224"/>
                  </a:lnTo>
                  <a:lnTo>
                    <a:pt x="4" y="143"/>
                  </a:lnTo>
                  <a:lnTo>
                    <a:pt x="17" y="67"/>
                  </a:lnTo>
                  <a:lnTo>
                    <a:pt x="40" y="0"/>
                  </a:lnTo>
                  <a:lnTo>
                    <a:pt x="124" y="4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74" name="Freeform 534"/>
            <p:cNvSpPr>
              <a:spLocks/>
            </p:cNvSpPr>
            <p:nvPr/>
          </p:nvSpPr>
          <p:spPr bwMode="auto">
            <a:xfrm>
              <a:off x="4048" y="3289"/>
              <a:ext cx="11" cy="43"/>
            </a:xfrm>
            <a:custGeom>
              <a:avLst/>
              <a:gdLst>
                <a:gd name="T0" fmla="*/ 0 w 99"/>
                <a:gd name="T1" fmla="*/ 0 h 389"/>
                <a:gd name="T2" fmla="*/ 0 w 99"/>
                <a:gd name="T3" fmla="*/ 0 h 389"/>
                <a:gd name="T4" fmla="*/ 0 w 99"/>
                <a:gd name="T5" fmla="*/ 0 h 389"/>
                <a:gd name="T6" fmla="*/ 0 w 99"/>
                <a:gd name="T7" fmla="*/ 0 h 389"/>
                <a:gd name="T8" fmla="*/ 0 w 99"/>
                <a:gd name="T9" fmla="*/ 0 h 389"/>
                <a:gd name="T10" fmla="*/ 0 w 99"/>
                <a:gd name="T11" fmla="*/ 0 h 389"/>
                <a:gd name="T12" fmla="*/ 0 w 99"/>
                <a:gd name="T13" fmla="*/ 0 h 389"/>
                <a:gd name="T14" fmla="*/ 0 w 99"/>
                <a:gd name="T15" fmla="*/ 0 h 389"/>
                <a:gd name="T16" fmla="*/ 0 w 99"/>
                <a:gd name="T17" fmla="*/ 0 h 389"/>
                <a:gd name="T18" fmla="*/ 0 w 99"/>
                <a:gd name="T19" fmla="*/ 0 h 389"/>
                <a:gd name="T20" fmla="*/ 0 w 99"/>
                <a:gd name="T21" fmla="*/ 0 h 389"/>
                <a:gd name="T22" fmla="*/ 0 w 99"/>
                <a:gd name="T23" fmla="*/ 0 h 389"/>
                <a:gd name="T24" fmla="*/ 0 w 99"/>
                <a:gd name="T25" fmla="*/ 0 h 389"/>
                <a:gd name="T26" fmla="*/ 0 w 99"/>
                <a:gd name="T27" fmla="*/ 0 h 389"/>
                <a:gd name="T28" fmla="*/ 0 w 99"/>
                <a:gd name="T29" fmla="*/ 0 h 389"/>
                <a:gd name="T30" fmla="*/ 0 w 99"/>
                <a:gd name="T31" fmla="*/ 0 h 389"/>
                <a:gd name="T32" fmla="*/ 0 w 99"/>
                <a:gd name="T33" fmla="*/ 0 h 389"/>
                <a:gd name="T34" fmla="*/ 0 w 99"/>
                <a:gd name="T35" fmla="*/ 0 h 389"/>
                <a:gd name="T36" fmla="*/ 0 w 99"/>
                <a:gd name="T37" fmla="*/ 0 h 38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9"/>
                <a:gd name="T58" fmla="*/ 0 h 389"/>
                <a:gd name="T59" fmla="*/ 99 w 99"/>
                <a:gd name="T60" fmla="*/ 389 h 38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9" h="389">
                  <a:moveTo>
                    <a:pt x="99" y="3"/>
                  </a:moveTo>
                  <a:lnTo>
                    <a:pt x="96" y="6"/>
                  </a:lnTo>
                  <a:lnTo>
                    <a:pt x="89" y="16"/>
                  </a:lnTo>
                  <a:lnTo>
                    <a:pt x="81" y="36"/>
                  </a:lnTo>
                  <a:lnTo>
                    <a:pt x="72" y="69"/>
                  </a:lnTo>
                  <a:lnTo>
                    <a:pt x="66" y="118"/>
                  </a:lnTo>
                  <a:lnTo>
                    <a:pt x="62" y="185"/>
                  </a:lnTo>
                  <a:lnTo>
                    <a:pt x="64" y="275"/>
                  </a:lnTo>
                  <a:lnTo>
                    <a:pt x="73" y="389"/>
                  </a:lnTo>
                  <a:lnTo>
                    <a:pt x="18" y="389"/>
                  </a:lnTo>
                  <a:lnTo>
                    <a:pt x="16" y="378"/>
                  </a:lnTo>
                  <a:lnTo>
                    <a:pt x="11" y="346"/>
                  </a:lnTo>
                  <a:lnTo>
                    <a:pt x="6" y="299"/>
                  </a:lnTo>
                  <a:lnTo>
                    <a:pt x="2" y="242"/>
                  </a:lnTo>
                  <a:lnTo>
                    <a:pt x="0" y="178"/>
                  </a:lnTo>
                  <a:lnTo>
                    <a:pt x="4" y="114"/>
                  </a:lnTo>
                  <a:lnTo>
                    <a:pt x="14" y="52"/>
                  </a:lnTo>
                  <a:lnTo>
                    <a:pt x="32" y="0"/>
                  </a:lnTo>
                  <a:lnTo>
                    <a:pt x="99" y="3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75" name="Freeform 535"/>
            <p:cNvSpPr>
              <a:spLocks/>
            </p:cNvSpPr>
            <p:nvPr/>
          </p:nvSpPr>
          <p:spPr bwMode="auto">
            <a:xfrm>
              <a:off x="4049" y="3295"/>
              <a:ext cx="8" cy="31"/>
            </a:xfrm>
            <a:custGeom>
              <a:avLst/>
              <a:gdLst>
                <a:gd name="T0" fmla="*/ 0 w 72"/>
                <a:gd name="T1" fmla="*/ 0 h 287"/>
                <a:gd name="T2" fmla="*/ 0 w 72"/>
                <a:gd name="T3" fmla="*/ 0 h 287"/>
                <a:gd name="T4" fmla="*/ 0 w 72"/>
                <a:gd name="T5" fmla="*/ 0 h 287"/>
                <a:gd name="T6" fmla="*/ 0 w 72"/>
                <a:gd name="T7" fmla="*/ 0 h 287"/>
                <a:gd name="T8" fmla="*/ 0 w 72"/>
                <a:gd name="T9" fmla="*/ 0 h 287"/>
                <a:gd name="T10" fmla="*/ 0 w 72"/>
                <a:gd name="T11" fmla="*/ 0 h 287"/>
                <a:gd name="T12" fmla="*/ 0 w 72"/>
                <a:gd name="T13" fmla="*/ 0 h 287"/>
                <a:gd name="T14" fmla="*/ 0 w 72"/>
                <a:gd name="T15" fmla="*/ 0 h 287"/>
                <a:gd name="T16" fmla="*/ 0 w 72"/>
                <a:gd name="T17" fmla="*/ 0 h 287"/>
                <a:gd name="T18" fmla="*/ 0 w 72"/>
                <a:gd name="T19" fmla="*/ 0 h 287"/>
                <a:gd name="T20" fmla="*/ 0 w 72"/>
                <a:gd name="T21" fmla="*/ 0 h 287"/>
                <a:gd name="T22" fmla="*/ 0 w 72"/>
                <a:gd name="T23" fmla="*/ 0 h 287"/>
                <a:gd name="T24" fmla="*/ 0 w 72"/>
                <a:gd name="T25" fmla="*/ 0 h 287"/>
                <a:gd name="T26" fmla="*/ 0 w 72"/>
                <a:gd name="T27" fmla="*/ 0 h 287"/>
                <a:gd name="T28" fmla="*/ 0 w 72"/>
                <a:gd name="T29" fmla="*/ 0 h 287"/>
                <a:gd name="T30" fmla="*/ 0 w 72"/>
                <a:gd name="T31" fmla="*/ 0 h 287"/>
                <a:gd name="T32" fmla="*/ 0 w 72"/>
                <a:gd name="T33" fmla="*/ 0 h 287"/>
                <a:gd name="T34" fmla="*/ 0 w 72"/>
                <a:gd name="T35" fmla="*/ 0 h 287"/>
                <a:gd name="T36" fmla="*/ 0 w 72"/>
                <a:gd name="T37" fmla="*/ 0 h 28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2"/>
                <a:gd name="T58" fmla="*/ 0 h 287"/>
                <a:gd name="T59" fmla="*/ 72 w 72"/>
                <a:gd name="T60" fmla="*/ 287 h 28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2" h="287">
                  <a:moveTo>
                    <a:pt x="72" y="2"/>
                  </a:moveTo>
                  <a:lnTo>
                    <a:pt x="70" y="4"/>
                  </a:lnTo>
                  <a:lnTo>
                    <a:pt x="66" y="12"/>
                  </a:lnTo>
                  <a:lnTo>
                    <a:pt x="59" y="27"/>
                  </a:lnTo>
                  <a:lnTo>
                    <a:pt x="53" y="50"/>
                  </a:lnTo>
                  <a:lnTo>
                    <a:pt x="48" y="87"/>
                  </a:lnTo>
                  <a:lnTo>
                    <a:pt x="46" y="137"/>
                  </a:lnTo>
                  <a:lnTo>
                    <a:pt x="47" y="203"/>
                  </a:lnTo>
                  <a:lnTo>
                    <a:pt x="54" y="287"/>
                  </a:lnTo>
                  <a:lnTo>
                    <a:pt x="13" y="287"/>
                  </a:lnTo>
                  <a:lnTo>
                    <a:pt x="12" y="279"/>
                  </a:lnTo>
                  <a:lnTo>
                    <a:pt x="8" y="255"/>
                  </a:lnTo>
                  <a:lnTo>
                    <a:pt x="4" y="220"/>
                  </a:lnTo>
                  <a:lnTo>
                    <a:pt x="1" y="178"/>
                  </a:lnTo>
                  <a:lnTo>
                    <a:pt x="0" y="131"/>
                  </a:lnTo>
                  <a:lnTo>
                    <a:pt x="2" y="84"/>
                  </a:lnTo>
                  <a:lnTo>
                    <a:pt x="9" y="39"/>
                  </a:lnTo>
                  <a:lnTo>
                    <a:pt x="23" y="0"/>
                  </a:lnTo>
                  <a:lnTo>
                    <a:pt x="72" y="2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76" name="Rectangle 536"/>
            <p:cNvSpPr>
              <a:spLocks noChangeArrowheads="1"/>
            </p:cNvSpPr>
            <p:nvPr/>
          </p:nvSpPr>
          <p:spPr bwMode="auto">
            <a:xfrm>
              <a:off x="3944" y="3287"/>
              <a:ext cx="3" cy="101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22877" name="Freeform 537"/>
            <p:cNvSpPr>
              <a:spLocks/>
            </p:cNvSpPr>
            <p:nvPr/>
          </p:nvSpPr>
          <p:spPr bwMode="auto">
            <a:xfrm>
              <a:off x="3980" y="3285"/>
              <a:ext cx="39" cy="47"/>
            </a:xfrm>
            <a:custGeom>
              <a:avLst/>
              <a:gdLst>
                <a:gd name="T0" fmla="*/ 0 w 354"/>
                <a:gd name="T1" fmla="*/ 0 h 418"/>
                <a:gd name="T2" fmla="*/ 0 w 354"/>
                <a:gd name="T3" fmla="*/ 0 h 418"/>
                <a:gd name="T4" fmla="*/ 0 w 354"/>
                <a:gd name="T5" fmla="*/ 0 h 418"/>
                <a:gd name="T6" fmla="*/ 0 w 354"/>
                <a:gd name="T7" fmla="*/ 0 h 418"/>
                <a:gd name="T8" fmla="*/ 0 w 354"/>
                <a:gd name="T9" fmla="*/ 0 h 418"/>
                <a:gd name="T10" fmla="*/ 0 w 354"/>
                <a:gd name="T11" fmla="*/ 0 h 418"/>
                <a:gd name="T12" fmla="*/ 0 w 354"/>
                <a:gd name="T13" fmla="*/ 0 h 418"/>
                <a:gd name="T14" fmla="*/ 0 w 354"/>
                <a:gd name="T15" fmla="*/ 0 h 418"/>
                <a:gd name="T16" fmla="*/ 0 w 354"/>
                <a:gd name="T17" fmla="*/ 0 h 418"/>
                <a:gd name="T18" fmla="*/ 0 w 354"/>
                <a:gd name="T19" fmla="*/ 0 h 418"/>
                <a:gd name="T20" fmla="*/ 0 w 354"/>
                <a:gd name="T21" fmla="*/ 0 h 418"/>
                <a:gd name="T22" fmla="*/ 0 w 354"/>
                <a:gd name="T23" fmla="*/ 0 h 418"/>
                <a:gd name="T24" fmla="*/ 0 w 354"/>
                <a:gd name="T25" fmla="*/ 0 h 418"/>
                <a:gd name="T26" fmla="*/ 0 w 354"/>
                <a:gd name="T27" fmla="*/ 0 h 418"/>
                <a:gd name="T28" fmla="*/ 0 w 354"/>
                <a:gd name="T29" fmla="*/ 0 h 418"/>
                <a:gd name="T30" fmla="*/ 0 w 354"/>
                <a:gd name="T31" fmla="*/ 0 h 418"/>
                <a:gd name="T32" fmla="*/ 0 w 354"/>
                <a:gd name="T33" fmla="*/ 0 h 418"/>
                <a:gd name="T34" fmla="*/ 0 w 354"/>
                <a:gd name="T35" fmla="*/ 0 h 418"/>
                <a:gd name="T36" fmla="*/ 0 w 354"/>
                <a:gd name="T37" fmla="*/ 0 h 418"/>
                <a:gd name="T38" fmla="*/ 0 w 354"/>
                <a:gd name="T39" fmla="*/ 0 h 418"/>
                <a:gd name="T40" fmla="*/ 0 w 354"/>
                <a:gd name="T41" fmla="*/ 0 h 418"/>
                <a:gd name="T42" fmla="*/ 0 w 354"/>
                <a:gd name="T43" fmla="*/ 0 h 418"/>
                <a:gd name="T44" fmla="*/ 0 w 354"/>
                <a:gd name="T45" fmla="*/ 0 h 418"/>
                <a:gd name="T46" fmla="*/ 0 w 354"/>
                <a:gd name="T47" fmla="*/ 0 h 418"/>
                <a:gd name="T48" fmla="*/ 0 w 354"/>
                <a:gd name="T49" fmla="*/ 0 h 418"/>
                <a:gd name="T50" fmla="*/ 0 w 354"/>
                <a:gd name="T51" fmla="*/ 0 h 418"/>
                <a:gd name="T52" fmla="*/ 0 w 354"/>
                <a:gd name="T53" fmla="*/ 0 h 418"/>
                <a:gd name="T54" fmla="*/ 0 w 354"/>
                <a:gd name="T55" fmla="*/ 0 h 418"/>
                <a:gd name="T56" fmla="*/ 0 w 354"/>
                <a:gd name="T57" fmla="*/ 0 h 418"/>
                <a:gd name="T58" fmla="*/ 0 w 354"/>
                <a:gd name="T59" fmla="*/ 0 h 418"/>
                <a:gd name="T60" fmla="*/ 0 w 354"/>
                <a:gd name="T61" fmla="*/ 0 h 418"/>
                <a:gd name="T62" fmla="*/ 0 w 354"/>
                <a:gd name="T63" fmla="*/ 0 h 418"/>
                <a:gd name="T64" fmla="*/ 0 w 354"/>
                <a:gd name="T65" fmla="*/ 0 h 418"/>
                <a:gd name="T66" fmla="*/ 0 w 354"/>
                <a:gd name="T67" fmla="*/ 0 h 418"/>
                <a:gd name="T68" fmla="*/ 0 w 354"/>
                <a:gd name="T69" fmla="*/ 0 h 418"/>
                <a:gd name="T70" fmla="*/ 0 w 354"/>
                <a:gd name="T71" fmla="*/ 0 h 418"/>
                <a:gd name="T72" fmla="*/ 0 w 354"/>
                <a:gd name="T73" fmla="*/ 0 h 418"/>
                <a:gd name="T74" fmla="*/ 0 w 354"/>
                <a:gd name="T75" fmla="*/ 0 h 418"/>
                <a:gd name="T76" fmla="*/ 0 w 354"/>
                <a:gd name="T77" fmla="*/ 0 h 418"/>
                <a:gd name="T78" fmla="*/ 0 w 354"/>
                <a:gd name="T79" fmla="*/ 0 h 418"/>
                <a:gd name="T80" fmla="*/ 0 w 354"/>
                <a:gd name="T81" fmla="*/ 0 h 418"/>
                <a:gd name="T82" fmla="*/ 0 w 354"/>
                <a:gd name="T83" fmla="*/ 0 h 418"/>
                <a:gd name="T84" fmla="*/ 0 w 354"/>
                <a:gd name="T85" fmla="*/ 0 h 418"/>
                <a:gd name="T86" fmla="*/ 0 w 354"/>
                <a:gd name="T87" fmla="*/ 0 h 418"/>
                <a:gd name="T88" fmla="*/ 0 w 354"/>
                <a:gd name="T89" fmla="*/ 0 h 418"/>
                <a:gd name="T90" fmla="*/ 0 w 354"/>
                <a:gd name="T91" fmla="*/ 0 h 418"/>
                <a:gd name="T92" fmla="*/ 0 w 354"/>
                <a:gd name="T93" fmla="*/ 0 h 418"/>
                <a:gd name="T94" fmla="*/ 0 w 354"/>
                <a:gd name="T95" fmla="*/ 0 h 418"/>
                <a:gd name="T96" fmla="*/ 0 w 354"/>
                <a:gd name="T97" fmla="*/ 0 h 4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54"/>
                <a:gd name="T148" fmla="*/ 0 h 418"/>
                <a:gd name="T149" fmla="*/ 354 w 354"/>
                <a:gd name="T150" fmla="*/ 418 h 4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54" h="418">
                  <a:moveTo>
                    <a:pt x="33" y="39"/>
                  </a:moveTo>
                  <a:lnTo>
                    <a:pt x="30" y="48"/>
                  </a:lnTo>
                  <a:lnTo>
                    <a:pt x="23" y="71"/>
                  </a:lnTo>
                  <a:lnTo>
                    <a:pt x="15" y="107"/>
                  </a:lnTo>
                  <a:lnTo>
                    <a:pt x="7" y="155"/>
                  </a:lnTo>
                  <a:lnTo>
                    <a:pt x="1" y="212"/>
                  </a:lnTo>
                  <a:lnTo>
                    <a:pt x="0" y="276"/>
                  </a:lnTo>
                  <a:lnTo>
                    <a:pt x="6" y="345"/>
                  </a:lnTo>
                  <a:lnTo>
                    <a:pt x="21" y="418"/>
                  </a:lnTo>
                  <a:lnTo>
                    <a:pt x="21" y="415"/>
                  </a:lnTo>
                  <a:lnTo>
                    <a:pt x="21" y="405"/>
                  </a:lnTo>
                  <a:lnTo>
                    <a:pt x="21" y="390"/>
                  </a:lnTo>
                  <a:lnTo>
                    <a:pt x="21" y="372"/>
                  </a:lnTo>
                  <a:lnTo>
                    <a:pt x="23" y="348"/>
                  </a:lnTo>
                  <a:lnTo>
                    <a:pt x="27" y="324"/>
                  </a:lnTo>
                  <a:lnTo>
                    <a:pt x="31" y="296"/>
                  </a:lnTo>
                  <a:lnTo>
                    <a:pt x="37" y="267"/>
                  </a:lnTo>
                  <a:lnTo>
                    <a:pt x="46" y="239"/>
                  </a:lnTo>
                  <a:lnTo>
                    <a:pt x="57" y="211"/>
                  </a:lnTo>
                  <a:lnTo>
                    <a:pt x="70" y="185"/>
                  </a:lnTo>
                  <a:lnTo>
                    <a:pt x="88" y="160"/>
                  </a:lnTo>
                  <a:lnTo>
                    <a:pt x="109" y="139"/>
                  </a:lnTo>
                  <a:lnTo>
                    <a:pt x="133" y="121"/>
                  </a:lnTo>
                  <a:lnTo>
                    <a:pt x="163" y="109"/>
                  </a:lnTo>
                  <a:lnTo>
                    <a:pt x="197" y="102"/>
                  </a:lnTo>
                  <a:lnTo>
                    <a:pt x="199" y="100"/>
                  </a:lnTo>
                  <a:lnTo>
                    <a:pt x="205" y="96"/>
                  </a:lnTo>
                  <a:lnTo>
                    <a:pt x="215" y="88"/>
                  </a:lnTo>
                  <a:lnTo>
                    <a:pt x="231" y="78"/>
                  </a:lnTo>
                  <a:lnTo>
                    <a:pt x="252" y="66"/>
                  </a:lnTo>
                  <a:lnTo>
                    <a:pt x="280" y="52"/>
                  </a:lnTo>
                  <a:lnTo>
                    <a:pt x="314" y="35"/>
                  </a:lnTo>
                  <a:lnTo>
                    <a:pt x="354" y="17"/>
                  </a:lnTo>
                  <a:lnTo>
                    <a:pt x="352" y="16"/>
                  </a:lnTo>
                  <a:lnTo>
                    <a:pt x="346" y="15"/>
                  </a:lnTo>
                  <a:lnTo>
                    <a:pt x="337" y="13"/>
                  </a:lnTo>
                  <a:lnTo>
                    <a:pt x="324" y="11"/>
                  </a:lnTo>
                  <a:lnTo>
                    <a:pt x="308" y="8"/>
                  </a:lnTo>
                  <a:lnTo>
                    <a:pt x="290" y="6"/>
                  </a:lnTo>
                  <a:lnTo>
                    <a:pt x="269" y="4"/>
                  </a:lnTo>
                  <a:lnTo>
                    <a:pt x="246" y="1"/>
                  </a:lnTo>
                  <a:lnTo>
                    <a:pt x="222" y="0"/>
                  </a:lnTo>
                  <a:lnTo>
                    <a:pt x="197" y="1"/>
                  </a:lnTo>
                  <a:lnTo>
                    <a:pt x="170" y="3"/>
                  </a:lnTo>
                  <a:lnTo>
                    <a:pt x="143" y="6"/>
                  </a:lnTo>
                  <a:lnTo>
                    <a:pt x="115" y="11"/>
                  </a:lnTo>
                  <a:lnTo>
                    <a:pt x="87" y="18"/>
                  </a:lnTo>
                  <a:lnTo>
                    <a:pt x="59" y="27"/>
                  </a:lnTo>
                  <a:lnTo>
                    <a:pt x="33" y="39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78" name="Freeform 538"/>
            <p:cNvSpPr>
              <a:spLocks/>
            </p:cNvSpPr>
            <p:nvPr/>
          </p:nvSpPr>
          <p:spPr bwMode="auto">
            <a:xfrm>
              <a:off x="3925" y="3320"/>
              <a:ext cx="32" cy="8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8"/>
                  </a:lnTo>
                  <a:lnTo>
                    <a:pt x="51" y="12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8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5"/>
                  </a:lnTo>
                  <a:lnTo>
                    <a:pt x="281" y="44"/>
                  </a:lnTo>
                  <a:lnTo>
                    <a:pt x="274" y="42"/>
                  </a:lnTo>
                  <a:lnTo>
                    <a:pt x="263" y="39"/>
                  </a:lnTo>
                  <a:lnTo>
                    <a:pt x="249" y="35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2"/>
                  </a:lnTo>
                  <a:lnTo>
                    <a:pt x="144" y="21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79" name="Freeform 539"/>
            <p:cNvSpPr>
              <a:spLocks/>
            </p:cNvSpPr>
            <p:nvPr/>
          </p:nvSpPr>
          <p:spPr bwMode="auto">
            <a:xfrm>
              <a:off x="3925" y="3299"/>
              <a:ext cx="32" cy="9"/>
            </a:xfrm>
            <a:custGeom>
              <a:avLst/>
              <a:gdLst>
                <a:gd name="T0" fmla="*/ 0 w 290"/>
                <a:gd name="T1" fmla="*/ 0 h 79"/>
                <a:gd name="T2" fmla="*/ 0 w 290"/>
                <a:gd name="T3" fmla="*/ 0 h 79"/>
                <a:gd name="T4" fmla="*/ 0 w 290"/>
                <a:gd name="T5" fmla="*/ 0 h 79"/>
                <a:gd name="T6" fmla="*/ 0 w 290"/>
                <a:gd name="T7" fmla="*/ 0 h 79"/>
                <a:gd name="T8" fmla="*/ 0 w 290"/>
                <a:gd name="T9" fmla="*/ 0 h 79"/>
                <a:gd name="T10" fmla="*/ 0 w 290"/>
                <a:gd name="T11" fmla="*/ 0 h 79"/>
                <a:gd name="T12" fmla="*/ 0 w 290"/>
                <a:gd name="T13" fmla="*/ 0 h 79"/>
                <a:gd name="T14" fmla="*/ 0 w 290"/>
                <a:gd name="T15" fmla="*/ 0 h 79"/>
                <a:gd name="T16" fmla="*/ 0 w 290"/>
                <a:gd name="T17" fmla="*/ 0 h 79"/>
                <a:gd name="T18" fmla="*/ 0 w 290"/>
                <a:gd name="T19" fmla="*/ 0 h 79"/>
                <a:gd name="T20" fmla="*/ 0 w 290"/>
                <a:gd name="T21" fmla="*/ 0 h 79"/>
                <a:gd name="T22" fmla="*/ 0 w 290"/>
                <a:gd name="T23" fmla="*/ 0 h 79"/>
                <a:gd name="T24" fmla="*/ 0 w 290"/>
                <a:gd name="T25" fmla="*/ 0 h 79"/>
                <a:gd name="T26" fmla="*/ 0 w 290"/>
                <a:gd name="T27" fmla="*/ 0 h 79"/>
                <a:gd name="T28" fmla="*/ 0 w 290"/>
                <a:gd name="T29" fmla="*/ 0 h 79"/>
                <a:gd name="T30" fmla="*/ 0 w 290"/>
                <a:gd name="T31" fmla="*/ 0 h 79"/>
                <a:gd name="T32" fmla="*/ 0 w 290"/>
                <a:gd name="T33" fmla="*/ 0 h 79"/>
                <a:gd name="T34" fmla="*/ 0 w 290"/>
                <a:gd name="T35" fmla="*/ 0 h 79"/>
                <a:gd name="T36" fmla="*/ 0 w 290"/>
                <a:gd name="T37" fmla="*/ 0 h 79"/>
                <a:gd name="T38" fmla="*/ 0 w 290"/>
                <a:gd name="T39" fmla="*/ 0 h 79"/>
                <a:gd name="T40" fmla="*/ 0 w 290"/>
                <a:gd name="T41" fmla="*/ 0 h 79"/>
                <a:gd name="T42" fmla="*/ 0 w 290"/>
                <a:gd name="T43" fmla="*/ 0 h 79"/>
                <a:gd name="T44" fmla="*/ 0 w 290"/>
                <a:gd name="T45" fmla="*/ 0 h 79"/>
                <a:gd name="T46" fmla="*/ 0 w 290"/>
                <a:gd name="T47" fmla="*/ 0 h 79"/>
                <a:gd name="T48" fmla="*/ 0 w 290"/>
                <a:gd name="T49" fmla="*/ 0 h 79"/>
                <a:gd name="T50" fmla="*/ 0 w 290"/>
                <a:gd name="T51" fmla="*/ 0 h 79"/>
                <a:gd name="T52" fmla="*/ 0 w 290"/>
                <a:gd name="T53" fmla="*/ 0 h 79"/>
                <a:gd name="T54" fmla="*/ 0 w 290"/>
                <a:gd name="T55" fmla="*/ 0 h 79"/>
                <a:gd name="T56" fmla="*/ 0 w 290"/>
                <a:gd name="T57" fmla="*/ 0 h 79"/>
                <a:gd name="T58" fmla="*/ 0 w 290"/>
                <a:gd name="T59" fmla="*/ 0 h 79"/>
                <a:gd name="T60" fmla="*/ 0 w 290"/>
                <a:gd name="T61" fmla="*/ 0 h 79"/>
                <a:gd name="T62" fmla="*/ 0 w 290"/>
                <a:gd name="T63" fmla="*/ 0 h 79"/>
                <a:gd name="T64" fmla="*/ 0 w 290"/>
                <a:gd name="T65" fmla="*/ 0 h 79"/>
                <a:gd name="T66" fmla="*/ 0 w 290"/>
                <a:gd name="T67" fmla="*/ 0 h 79"/>
                <a:gd name="T68" fmla="*/ 0 w 290"/>
                <a:gd name="T69" fmla="*/ 0 h 7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90"/>
                <a:gd name="T106" fmla="*/ 0 h 79"/>
                <a:gd name="T107" fmla="*/ 290 w 290"/>
                <a:gd name="T108" fmla="*/ 79 h 7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90" h="79">
                  <a:moveTo>
                    <a:pt x="0" y="50"/>
                  </a:moveTo>
                  <a:lnTo>
                    <a:pt x="0" y="49"/>
                  </a:lnTo>
                  <a:lnTo>
                    <a:pt x="3" y="46"/>
                  </a:lnTo>
                  <a:lnTo>
                    <a:pt x="6" y="42"/>
                  </a:lnTo>
                  <a:lnTo>
                    <a:pt x="11" y="36"/>
                  </a:lnTo>
                  <a:lnTo>
                    <a:pt x="18" y="30"/>
                  </a:lnTo>
                  <a:lnTo>
                    <a:pt x="26" y="24"/>
                  </a:lnTo>
                  <a:lnTo>
                    <a:pt x="37" y="17"/>
                  </a:lnTo>
                  <a:lnTo>
                    <a:pt x="51" y="11"/>
                  </a:lnTo>
                  <a:lnTo>
                    <a:pt x="69" y="6"/>
                  </a:lnTo>
                  <a:lnTo>
                    <a:pt x="88" y="2"/>
                  </a:lnTo>
                  <a:lnTo>
                    <a:pt x="112" y="0"/>
                  </a:lnTo>
                  <a:lnTo>
                    <a:pt x="139" y="0"/>
                  </a:lnTo>
                  <a:lnTo>
                    <a:pt x="170" y="2"/>
                  </a:lnTo>
                  <a:lnTo>
                    <a:pt x="205" y="7"/>
                  </a:lnTo>
                  <a:lnTo>
                    <a:pt x="245" y="16"/>
                  </a:lnTo>
                  <a:lnTo>
                    <a:pt x="290" y="28"/>
                  </a:lnTo>
                  <a:lnTo>
                    <a:pt x="283" y="44"/>
                  </a:lnTo>
                  <a:lnTo>
                    <a:pt x="281" y="43"/>
                  </a:lnTo>
                  <a:lnTo>
                    <a:pt x="274" y="41"/>
                  </a:lnTo>
                  <a:lnTo>
                    <a:pt x="263" y="38"/>
                  </a:lnTo>
                  <a:lnTo>
                    <a:pt x="249" y="34"/>
                  </a:lnTo>
                  <a:lnTo>
                    <a:pt x="232" y="31"/>
                  </a:lnTo>
                  <a:lnTo>
                    <a:pt x="212" y="27"/>
                  </a:lnTo>
                  <a:lnTo>
                    <a:pt x="191" y="24"/>
                  </a:lnTo>
                  <a:lnTo>
                    <a:pt x="167" y="21"/>
                  </a:lnTo>
                  <a:lnTo>
                    <a:pt x="144" y="20"/>
                  </a:lnTo>
                  <a:lnTo>
                    <a:pt x="120" y="21"/>
                  </a:lnTo>
                  <a:lnTo>
                    <a:pt x="96" y="23"/>
                  </a:lnTo>
                  <a:lnTo>
                    <a:pt x="74" y="28"/>
                  </a:lnTo>
                  <a:lnTo>
                    <a:pt x="52" y="36"/>
                  </a:lnTo>
                  <a:lnTo>
                    <a:pt x="32" y="46"/>
                  </a:lnTo>
                  <a:lnTo>
                    <a:pt x="15" y="61"/>
                  </a:lnTo>
                  <a:lnTo>
                    <a:pt x="0" y="79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80" name="Freeform 540"/>
            <p:cNvSpPr>
              <a:spLocks/>
            </p:cNvSpPr>
            <p:nvPr/>
          </p:nvSpPr>
          <p:spPr bwMode="auto">
            <a:xfrm>
              <a:off x="3955" y="3289"/>
              <a:ext cx="52" cy="96"/>
            </a:xfrm>
            <a:custGeom>
              <a:avLst/>
              <a:gdLst>
                <a:gd name="T0" fmla="*/ 0 w 469"/>
                <a:gd name="T1" fmla="*/ 0 h 868"/>
                <a:gd name="T2" fmla="*/ 0 w 469"/>
                <a:gd name="T3" fmla="*/ 0 h 868"/>
                <a:gd name="T4" fmla="*/ 0 w 469"/>
                <a:gd name="T5" fmla="*/ 0 h 868"/>
                <a:gd name="T6" fmla="*/ 0 w 469"/>
                <a:gd name="T7" fmla="*/ 0 h 868"/>
                <a:gd name="T8" fmla="*/ 0 w 469"/>
                <a:gd name="T9" fmla="*/ 0 h 868"/>
                <a:gd name="T10" fmla="*/ 0 w 469"/>
                <a:gd name="T11" fmla="*/ 0 h 868"/>
                <a:gd name="T12" fmla="*/ 0 w 469"/>
                <a:gd name="T13" fmla="*/ 0 h 868"/>
                <a:gd name="T14" fmla="*/ 0 w 469"/>
                <a:gd name="T15" fmla="*/ 0 h 868"/>
                <a:gd name="T16" fmla="*/ 0 w 469"/>
                <a:gd name="T17" fmla="*/ 0 h 868"/>
                <a:gd name="T18" fmla="*/ 0 w 469"/>
                <a:gd name="T19" fmla="*/ 0 h 868"/>
                <a:gd name="T20" fmla="*/ 0 w 469"/>
                <a:gd name="T21" fmla="*/ 0 h 868"/>
                <a:gd name="T22" fmla="*/ 0 w 469"/>
                <a:gd name="T23" fmla="*/ 0 h 868"/>
                <a:gd name="T24" fmla="*/ 0 w 469"/>
                <a:gd name="T25" fmla="*/ 0 h 868"/>
                <a:gd name="T26" fmla="*/ 0 w 469"/>
                <a:gd name="T27" fmla="*/ 0 h 868"/>
                <a:gd name="T28" fmla="*/ 0 w 469"/>
                <a:gd name="T29" fmla="*/ 0 h 868"/>
                <a:gd name="T30" fmla="*/ 0 w 469"/>
                <a:gd name="T31" fmla="*/ 0 h 868"/>
                <a:gd name="T32" fmla="*/ 0 w 469"/>
                <a:gd name="T33" fmla="*/ 0 h 868"/>
                <a:gd name="T34" fmla="*/ 0 w 469"/>
                <a:gd name="T35" fmla="*/ 0 h 86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69"/>
                <a:gd name="T55" fmla="*/ 0 h 868"/>
                <a:gd name="T56" fmla="*/ 469 w 469"/>
                <a:gd name="T57" fmla="*/ 868 h 86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69" h="868">
                  <a:moveTo>
                    <a:pt x="0" y="0"/>
                  </a:moveTo>
                  <a:lnTo>
                    <a:pt x="0" y="840"/>
                  </a:lnTo>
                  <a:lnTo>
                    <a:pt x="142" y="868"/>
                  </a:lnTo>
                  <a:lnTo>
                    <a:pt x="136" y="755"/>
                  </a:lnTo>
                  <a:lnTo>
                    <a:pt x="469" y="806"/>
                  </a:lnTo>
                  <a:lnTo>
                    <a:pt x="463" y="761"/>
                  </a:lnTo>
                  <a:lnTo>
                    <a:pt x="232" y="732"/>
                  </a:lnTo>
                  <a:lnTo>
                    <a:pt x="226" y="635"/>
                  </a:lnTo>
                  <a:lnTo>
                    <a:pt x="68" y="635"/>
                  </a:lnTo>
                  <a:lnTo>
                    <a:pt x="64" y="623"/>
                  </a:lnTo>
                  <a:lnTo>
                    <a:pt x="53" y="587"/>
                  </a:lnTo>
                  <a:lnTo>
                    <a:pt x="39" y="530"/>
                  </a:lnTo>
                  <a:lnTo>
                    <a:pt x="25" y="455"/>
                  </a:lnTo>
                  <a:lnTo>
                    <a:pt x="14" y="365"/>
                  </a:lnTo>
                  <a:lnTo>
                    <a:pt x="10" y="262"/>
                  </a:lnTo>
                  <a:lnTo>
                    <a:pt x="19" y="149"/>
                  </a:lnTo>
                  <a:lnTo>
                    <a:pt x="4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81" name="Freeform 541"/>
            <p:cNvSpPr>
              <a:spLocks/>
            </p:cNvSpPr>
            <p:nvPr/>
          </p:nvSpPr>
          <p:spPr bwMode="auto">
            <a:xfrm>
              <a:off x="3981" y="3267"/>
              <a:ext cx="67" cy="13"/>
            </a:xfrm>
            <a:custGeom>
              <a:avLst/>
              <a:gdLst>
                <a:gd name="T0" fmla="*/ 0 w 604"/>
                <a:gd name="T1" fmla="*/ 0 h 118"/>
                <a:gd name="T2" fmla="*/ 0 w 604"/>
                <a:gd name="T3" fmla="*/ 0 h 118"/>
                <a:gd name="T4" fmla="*/ 0 w 604"/>
                <a:gd name="T5" fmla="*/ 0 h 118"/>
                <a:gd name="T6" fmla="*/ 0 w 604"/>
                <a:gd name="T7" fmla="*/ 0 h 118"/>
                <a:gd name="T8" fmla="*/ 0 w 604"/>
                <a:gd name="T9" fmla="*/ 0 h 118"/>
                <a:gd name="T10" fmla="*/ 0 w 604"/>
                <a:gd name="T11" fmla="*/ 0 h 118"/>
                <a:gd name="T12" fmla="*/ 0 w 604"/>
                <a:gd name="T13" fmla="*/ 0 h 118"/>
                <a:gd name="T14" fmla="*/ 0 w 604"/>
                <a:gd name="T15" fmla="*/ 0 h 118"/>
                <a:gd name="T16" fmla="*/ 0 w 604"/>
                <a:gd name="T17" fmla="*/ 0 h 118"/>
                <a:gd name="T18" fmla="*/ 0 w 604"/>
                <a:gd name="T19" fmla="*/ 0 h 118"/>
                <a:gd name="T20" fmla="*/ 0 w 604"/>
                <a:gd name="T21" fmla="*/ 0 h 118"/>
                <a:gd name="T22" fmla="*/ 0 w 604"/>
                <a:gd name="T23" fmla="*/ 0 h 118"/>
                <a:gd name="T24" fmla="*/ 0 w 604"/>
                <a:gd name="T25" fmla="*/ 0 h 118"/>
                <a:gd name="T26" fmla="*/ 0 w 604"/>
                <a:gd name="T27" fmla="*/ 0 h 118"/>
                <a:gd name="T28" fmla="*/ 0 w 604"/>
                <a:gd name="T29" fmla="*/ 0 h 118"/>
                <a:gd name="T30" fmla="*/ 0 w 604"/>
                <a:gd name="T31" fmla="*/ 0 h 118"/>
                <a:gd name="T32" fmla="*/ 0 w 604"/>
                <a:gd name="T33" fmla="*/ 0 h 118"/>
                <a:gd name="T34" fmla="*/ 0 w 604"/>
                <a:gd name="T35" fmla="*/ 0 h 118"/>
                <a:gd name="T36" fmla="*/ 0 w 604"/>
                <a:gd name="T37" fmla="*/ 0 h 118"/>
                <a:gd name="T38" fmla="*/ 0 w 604"/>
                <a:gd name="T39" fmla="*/ 0 h 118"/>
                <a:gd name="T40" fmla="*/ 0 w 604"/>
                <a:gd name="T41" fmla="*/ 0 h 118"/>
                <a:gd name="T42" fmla="*/ 0 w 604"/>
                <a:gd name="T43" fmla="*/ 0 h 118"/>
                <a:gd name="T44" fmla="*/ 0 w 604"/>
                <a:gd name="T45" fmla="*/ 0 h 118"/>
                <a:gd name="T46" fmla="*/ 0 w 604"/>
                <a:gd name="T47" fmla="*/ 0 h 118"/>
                <a:gd name="T48" fmla="*/ 0 w 604"/>
                <a:gd name="T49" fmla="*/ 0 h 118"/>
                <a:gd name="T50" fmla="*/ 0 w 604"/>
                <a:gd name="T51" fmla="*/ 0 h 118"/>
                <a:gd name="T52" fmla="*/ 0 w 604"/>
                <a:gd name="T53" fmla="*/ 0 h 118"/>
                <a:gd name="T54" fmla="*/ 0 w 604"/>
                <a:gd name="T55" fmla="*/ 0 h 118"/>
                <a:gd name="T56" fmla="*/ 0 w 604"/>
                <a:gd name="T57" fmla="*/ 0 h 118"/>
                <a:gd name="T58" fmla="*/ 0 w 604"/>
                <a:gd name="T59" fmla="*/ 0 h 118"/>
                <a:gd name="T60" fmla="*/ 0 w 604"/>
                <a:gd name="T61" fmla="*/ 0 h 118"/>
                <a:gd name="T62" fmla="*/ 0 w 604"/>
                <a:gd name="T63" fmla="*/ 0 h 118"/>
                <a:gd name="T64" fmla="*/ 0 w 604"/>
                <a:gd name="T65" fmla="*/ 0 h 118"/>
                <a:gd name="T66" fmla="*/ 0 w 604"/>
                <a:gd name="T67" fmla="*/ 0 h 118"/>
                <a:gd name="T68" fmla="*/ 0 w 604"/>
                <a:gd name="T69" fmla="*/ 0 h 1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604"/>
                <a:gd name="T106" fmla="*/ 0 h 118"/>
                <a:gd name="T107" fmla="*/ 604 w 604"/>
                <a:gd name="T108" fmla="*/ 118 h 11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604" h="118">
                  <a:moveTo>
                    <a:pt x="0" y="118"/>
                  </a:moveTo>
                  <a:lnTo>
                    <a:pt x="3" y="117"/>
                  </a:lnTo>
                  <a:lnTo>
                    <a:pt x="14" y="113"/>
                  </a:lnTo>
                  <a:lnTo>
                    <a:pt x="29" y="108"/>
                  </a:lnTo>
                  <a:lnTo>
                    <a:pt x="50" y="101"/>
                  </a:lnTo>
                  <a:lnTo>
                    <a:pt x="77" y="93"/>
                  </a:lnTo>
                  <a:lnTo>
                    <a:pt x="107" y="85"/>
                  </a:lnTo>
                  <a:lnTo>
                    <a:pt x="143" y="76"/>
                  </a:lnTo>
                  <a:lnTo>
                    <a:pt x="181" y="69"/>
                  </a:lnTo>
                  <a:lnTo>
                    <a:pt x="224" y="62"/>
                  </a:lnTo>
                  <a:lnTo>
                    <a:pt x="270" y="57"/>
                  </a:lnTo>
                  <a:lnTo>
                    <a:pt x="319" y="53"/>
                  </a:lnTo>
                  <a:lnTo>
                    <a:pt x="369" y="52"/>
                  </a:lnTo>
                  <a:lnTo>
                    <a:pt x="422" y="53"/>
                  </a:lnTo>
                  <a:lnTo>
                    <a:pt x="476" y="58"/>
                  </a:lnTo>
                  <a:lnTo>
                    <a:pt x="531" y="66"/>
                  </a:lnTo>
                  <a:lnTo>
                    <a:pt x="587" y="78"/>
                  </a:lnTo>
                  <a:lnTo>
                    <a:pt x="604" y="0"/>
                  </a:lnTo>
                  <a:lnTo>
                    <a:pt x="600" y="0"/>
                  </a:lnTo>
                  <a:lnTo>
                    <a:pt x="587" y="0"/>
                  </a:lnTo>
                  <a:lnTo>
                    <a:pt x="566" y="0"/>
                  </a:lnTo>
                  <a:lnTo>
                    <a:pt x="540" y="1"/>
                  </a:lnTo>
                  <a:lnTo>
                    <a:pt x="507" y="2"/>
                  </a:lnTo>
                  <a:lnTo>
                    <a:pt x="470" y="3"/>
                  </a:lnTo>
                  <a:lnTo>
                    <a:pt x="428" y="6"/>
                  </a:lnTo>
                  <a:lnTo>
                    <a:pt x="383" y="8"/>
                  </a:lnTo>
                  <a:lnTo>
                    <a:pt x="335" y="12"/>
                  </a:lnTo>
                  <a:lnTo>
                    <a:pt x="285" y="16"/>
                  </a:lnTo>
                  <a:lnTo>
                    <a:pt x="235" y="21"/>
                  </a:lnTo>
                  <a:lnTo>
                    <a:pt x="186" y="28"/>
                  </a:lnTo>
                  <a:lnTo>
                    <a:pt x="136" y="36"/>
                  </a:lnTo>
                  <a:lnTo>
                    <a:pt x="88" y="45"/>
                  </a:lnTo>
                  <a:lnTo>
                    <a:pt x="42" y="55"/>
                  </a:lnTo>
                  <a:lnTo>
                    <a:pt x="0" y="67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82" name="Freeform 542"/>
            <p:cNvSpPr>
              <a:spLocks/>
            </p:cNvSpPr>
            <p:nvPr/>
          </p:nvSpPr>
          <p:spPr bwMode="auto">
            <a:xfrm>
              <a:off x="3942" y="3387"/>
              <a:ext cx="113" cy="38"/>
            </a:xfrm>
            <a:custGeom>
              <a:avLst/>
              <a:gdLst>
                <a:gd name="T0" fmla="*/ 0 w 1017"/>
                <a:gd name="T1" fmla="*/ 0 h 337"/>
                <a:gd name="T2" fmla="*/ 0 w 1017"/>
                <a:gd name="T3" fmla="*/ 0 h 337"/>
                <a:gd name="T4" fmla="*/ 0 w 1017"/>
                <a:gd name="T5" fmla="*/ 0 h 337"/>
                <a:gd name="T6" fmla="*/ 0 w 1017"/>
                <a:gd name="T7" fmla="*/ 0 h 337"/>
                <a:gd name="T8" fmla="*/ 0 w 1017"/>
                <a:gd name="T9" fmla="*/ 0 h 337"/>
                <a:gd name="T10" fmla="*/ 0 w 1017"/>
                <a:gd name="T11" fmla="*/ 0 h 337"/>
                <a:gd name="T12" fmla="*/ 0 w 1017"/>
                <a:gd name="T13" fmla="*/ 0 h 337"/>
                <a:gd name="T14" fmla="*/ 0 w 1017"/>
                <a:gd name="T15" fmla="*/ 0 h 337"/>
                <a:gd name="T16" fmla="*/ 0 w 1017"/>
                <a:gd name="T17" fmla="*/ 0 h 337"/>
                <a:gd name="T18" fmla="*/ 0 w 1017"/>
                <a:gd name="T19" fmla="*/ 0 h 337"/>
                <a:gd name="T20" fmla="*/ 0 w 1017"/>
                <a:gd name="T21" fmla="*/ 0 h 337"/>
                <a:gd name="T22" fmla="*/ 0 w 1017"/>
                <a:gd name="T23" fmla="*/ 0 h 337"/>
                <a:gd name="T24" fmla="*/ 0 w 1017"/>
                <a:gd name="T25" fmla="*/ 0 h 337"/>
                <a:gd name="T26" fmla="*/ 0 w 1017"/>
                <a:gd name="T27" fmla="*/ 0 h 337"/>
                <a:gd name="T28" fmla="*/ 0 w 1017"/>
                <a:gd name="T29" fmla="*/ 0 h 337"/>
                <a:gd name="T30" fmla="*/ 0 w 1017"/>
                <a:gd name="T31" fmla="*/ 0 h 337"/>
                <a:gd name="T32" fmla="*/ 0 w 1017"/>
                <a:gd name="T33" fmla="*/ 0 h 337"/>
                <a:gd name="T34" fmla="*/ 0 w 1017"/>
                <a:gd name="T35" fmla="*/ 0 h 337"/>
                <a:gd name="T36" fmla="*/ 0 w 1017"/>
                <a:gd name="T37" fmla="*/ 0 h 337"/>
                <a:gd name="T38" fmla="*/ 0 w 1017"/>
                <a:gd name="T39" fmla="*/ 0 h 337"/>
                <a:gd name="T40" fmla="*/ 0 w 1017"/>
                <a:gd name="T41" fmla="*/ 0 h 337"/>
                <a:gd name="T42" fmla="*/ 0 w 1017"/>
                <a:gd name="T43" fmla="*/ 0 h 337"/>
                <a:gd name="T44" fmla="*/ 0 w 1017"/>
                <a:gd name="T45" fmla="*/ 0 h 337"/>
                <a:gd name="T46" fmla="*/ 0 w 1017"/>
                <a:gd name="T47" fmla="*/ 0 h 337"/>
                <a:gd name="T48" fmla="*/ 0 w 1017"/>
                <a:gd name="T49" fmla="*/ 0 h 337"/>
                <a:gd name="T50" fmla="*/ 0 w 1017"/>
                <a:gd name="T51" fmla="*/ 0 h 337"/>
                <a:gd name="T52" fmla="*/ 0 w 1017"/>
                <a:gd name="T53" fmla="*/ 0 h 337"/>
                <a:gd name="T54" fmla="*/ 0 w 1017"/>
                <a:gd name="T55" fmla="*/ 0 h 337"/>
                <a:gd name="T56" fmla="*/ 0 w 1017"/>
                <a:gd name="T57" fmla="*/ 0 h 337"/>
                <a:gd name="T58" fmla="*/ 0 w 1017"/>
                <a:gd name="T59" fmla="*/ 0 h 337"/>
                <a:gd name="T60" fmla="*/ 0 w 1017"/>
                <a:gd name="T61" fmla="*/ 0 h 337"/>
                <a:gd name="T62" fmla="*/ 0 w 1017"/>
                <a:gd name="T63" fmla="*/ 0 h 337"/>
                <a:gd name="T64" fmla="*/ 0 w 1017"/>
                <a:gd name="T65" fmla="*/ 0 h 337"/>
                <a:gd name="T66" fmla="*/ 0 w 1017"/>
                <a:gd name="T67" fmla="*/ 0 h 337"/>
                <a:gd name="T68" fmla="*/ 0 w 1017"/>
                <a:gd name="T69" fmla="*/ 0 h 337"/>
                <a:gd name="T70" fmla="*/ 0 w 1017"/>
                <a:gd name="T71" fmla="*/ 0 h 337"/>
                <a:gd name="T72" fmla="*/ 0 w 1017"/>
                <a:gd name="T73" fmla="*/ 0 h 337"/>
                <a:gd name="T74" fmla="*/ 0 w 1017"/>
                <a:gd name="T75" fmla="*/ 0 h 337"/>
                <a:gd name="T76" fmla="*/ 0 w 1017"/>
                <a:gd name="T77" fmla="*/ 0 h 3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17"/>
                <a:gd name="T118" fmla="*/ 0 h 337"/>
                <a:gd name="T119" fmla="*/ 1017 w 1017"/>
                <a:gd name="T120" fmla="*/ 337 h 3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17" h="337">
                  <a:moveTo>
                    <a:pt x="430" y="326"/>
                  </a:moveTo>
                  <a:lnTo>
                    <a:pt x="432" y="325"/>
                  </a:lnTo>
                  <a:lnTo>
                    <a:pt x="438" y="323"/>
                  </a:lnTo>
                  <a:lnTo>
                    <a:pt x="447" y="319"/>
                  </a:lnTo>
                  <a:lnTo>
                    <a:pt x="459" y="314"/>
                  </a:lnTo>
                  <a:lnTo>
                    <a:pt x="474" y="308"/>
                  </a:lnTo>
                  <a:lnTo>
                    <a:pt x="491" y="301"/>
                  </a:lnTo>
                  <a:lnTo>
                    <a:pt x="509" y="291"/>
                  </a:lnTo>
                  <a:lnTo>
                    <a:pt x="528" y="282"/>
                  </a:lnTo>
                  <a:lnTo>
                    <a:pt x="549" y="272"/>
                  </a:lnTo>
                  <a:lnTo>
                    <a:pt x="568" y="260"/>
                  </a:lnTo>
                  <a:lnTo>
                    <a:pt x="587" y="248"/>
                  </a:lnTo>
                  <a:lnTo>
                    <a:pt x="606" y="235"/>
                  </a:lnTo>
                  <a:lnTo>
                    <a:pt x="623" y="222"/>
                  </a:lnTo>
                  <a:lnTo>
                    <a:pt x="638" y="208"/>
                  </a:lnTo>
                  <a:lnTo>
                    <a:pt x="651" y="193"/>
                  </a:lnTo>
                  <a:lnTo>
                    <a:pt x="662" y="179"/>
                  </a:lnTo>
                  <a:lnTo>
                    <a:pt x="0" y="17"/>
                  </a:lnTo>
                  <a:lnTo>
                    <a:pt x="51" y="0"/>
                  </a:lnTo>
                  <a:lnTo>
                    <a:pt x="1017" y="237"/>
                  </a:lnTo>
                  <a:lnTo>
                    <a:pt x="977" y="260"/>
                  </a:lnTo>
                  <a:lnTo>
                    <a:pt x="698" y="188"/>
                  </a:lnTo>
                  <a:lnTo>
                    <a:pt x="697" y="189"/>
                  </a:lnTo>
                  <a:lnTo>
                    <a:pt x="695" y="192"/>
                  </a:lnTo>
                  <a:lnTo>
                    <a:pt x="691" y="196"/>
                  </a:lnTo>
                  <a:lnTo>
                    <a:pt x="685" y="202"/>
                  </a:lnTo>
                  <a:lnTo>
                    <a:pt x="678" y="211"/>
                  </a:lnTo>
                  <a:lnTo>
                    <a:pt x="668" y="219"/>
                  </a:lnTo>
                  <a:lnTo>
                    <a:pt x="657" y="229"/>
                  </a:lnTo>
                  <a:lnTo>
                    <a:pt x="642" y="239"/>
                  </a:lnTo>
                  <a:lnTo>
                    <a:pt x="626" y="250"/>
                  </a:lnTo>
                  <a:lnTo>
                    <a:pt x="609" y="263"/>
                  </a:lnTo>
                  <a:lnTo>
                    <a:pt x="587" y="275"/>
                  </a:lnTo>
                  <a:lnTo>
                    <a:pt x="565" y="287"/>
                  </a:lnTo>
                  <a:lnTo>
                    <a:pt x="540" y="301"/>
                  </a:lnTo>
                  <a:lnTo>
                    <a:pt x="511" y="313"/>
                  </a:lnTo>
                  <a:lnTo>
                    <a:pt x="480" y="325"/>
                  </a:lnTo>
                  <a:lnTo>
                    <a:pt x="447" y="337"/>
                  </a:lnTo>
                  <a:lnTo>
                    <a:pt x="430" y="326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83" name="Freeform 543"/>
            <p:cNvSpPr>
              <a:spLocks/>
            </p:cNvSpPr>
            <p:nvPr/>
          </p:nvSpPr>
          <p:spPr bwMode="auto">
            <a:xfrm>
              <a:off x="3918" y="3397"/>
              <a:ext cx="116" cy="34"/>
            </a:xfrm>
            <a:custGeom>
              <a:avLst/>
              <a:gdLst>
                <a:gd name="T0" fmla="*/ 0 w 1036"/>
                <a:gd name="T1" fmla="*/ 0 h 303"/>
                <a:gd name="T2" fmla="*/ 0 w 1036"/>
                <a:gd name="T3" fmla="*/ 0 h 303"/>
                <a:gd name="T4" fmla="*/ 0 w 1036"/>
                <a:gd name="T5" fmla="*/ 0 h 303"/>
                <a:gd name="T6" fmla="*/ 0 w 1036"/>
                <a:gd name="T7" fmla="*/ 0 h 303"/>
                <a:gd name="T8" fmla="*/ 0 w 1036"/>
                <a:gd name="T9" fmla="*/ 0 h 3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6"/>
                <a:gd name="T16" fmla="*/ 0 h 303"/>
                <a:gd name="T17" fmla="*/ 1036 w 1036"/>
                <a:gd name="T18" fmla="*/ 303 h 3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6" h="303">
                  <a:moveTo>
                    <a:pt x="0" y="0"/>
                  </a:moveTo>
                  <a:lnTo>
                    <a:pt x="1013" y="303"/>
                  </a:lnTo>
                  <a:lnTo>
                    <a:pt x="1036" y="303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84" name="Freeform 544"/>
            <p:cNvSpPr>
              <a:spLocks/>
            </p:cNvSpPr>
            <p:nvPr/>
          </p:nvSpPr>
          <p:spPr bwMode="auto">
            <a:xfrm>
              <a:off x="3938" y="3393"/>
              <a:ext cx="113" cy="30"/>
            </a:xfrm>
            <a:custGeom>
              <a:avLst/>
              <a:gdLst>
                <a:gd name="T0" fmla="*/ 0 w 1023"/>
                <a:gd name="T1" fmla="*/ 0 h 270"/>
                <a:gd name="T2" fmla="*/ 0 w 1023"/>
                <a:gd name="T3" fmla="*/ 0 h 270"/>
                <a:gd name="T4" fmla="*/ 0 w 1023"/>
                <a:gd name="T5" fmla="*/ 0 h 270"/>
                <a:gd name="T6" fmla="*/ 0 w 1023"/>
                <a:gd name="T7" fmla="*/ 0 h 270"/>
                <a:gd name="T8" fmla="*/ 0 w 1023"/>
                <a:gd name="T9" fmla="*/ 0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3"/>
                <a:gd name="T16" fmla="*/ 0 h 270"/>
                <a:gd name="T17" fmla="*/ 1023 w 1023"/>
                <a:gd name="T18" fmla="*/ 270 h 2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3" h="270">
                  <a:moveTo>
                    <a:pt x="0" y="1"/>
                  </a:moveTo>
                  <a:lnTo>
                    <a:pt x="1001" y="270"/>
                  </a:lnTo>
                  <a:lnTo>
                    <a:pt x="1023" y="269"/>
                  </a:lnTo>
                  <a:lnTo>
                    <a:pt x="3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85" name="Freeform 545"/>
            <p:cNvSpPr>
              <a:spLocks/>
            </p:cNvSpPr>
            <p:nvPr/>
          </p:nvSpPr>
          <p:spPr bwMode="auto">
            <a:xfrm>
              <a:off x="3929" y="3394"/>
              <a:ext cx="114" cy="33"/>
            </a:xfrm>
            <a:custGeom>
              <a:avLst/>
              <a:gdLst>
                <a:gd name="T0" fmla="*/ 0 w 1028"/>
                <a:gd name="T1" fmla="*/ 0 h 299"/>
                <a:gd name="T2" fmla="*/ 0 w 1028"/>
                <a:gd name="T3" fmla="*/ 0 h 299"/>
                <a:gd name="T4" fmla="*/ 0 w 1028"/>
                <a:gd name="T5" fmla="*/ 0 h 299"/>
                <a:gd name="T6" fmla="*/ 0 w 1028"/>
                <a:gd name="T7" fmla="*/ 0 h 299"/>
                <a:gd name="T8" fmla="*/ 0 w 1028"/>
                <a:gd name="T9" fmla="*/ 0 h 29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28"/>
                <a:gd name="T16" fmla="*/ 0 h 299"/>
                <a:gd name="T17" fmla="*/ 1028 w 1028"/>
                <a:gd name="T18" fmla="*/ 299 h 29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28" h="299">
                  <a:moveTo>
                    <a:pt x="0" y="0"/>
                  </a:moveTo>
                  <a:lnTo>
                    <a:pt x="1009" y="299"/>
                  </a:lnTo>
                  <a:lnTo>
                    <a:pt x="1028" y="292"/>
                  </a:lnTo>
                  <a:lnTo>
                    <a:pt x="3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2725" name="AutoShape 546"/>
          <p:cNvSpPr>
            <a:spLocks noChangeAspect="1" noChangeArrowheads="1" noTextEdit="1"/>
          </p:cNvSpPr>
          <p:nvPr/>
        </p:nvSpPr>
        <p:spPr bwMode="auto">
          <a:xfrm>
            <a:off x="7018338" y="3140075"/>
            <a:ext cx="260350" cy="26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26" name="Freeform 547"/>
          <p:cNvSpPr>
            <a:spLocks/>
          </p:cNvSpPr>
          <p:nvPr/>
        </p:nvSpPr>
        <p:spPr bwMode="auto">
          <a:xfrm>
            <a:off x="7019926" y="3140075"/>
            <a:ext cx="258763" cy="268288"/>
          </a:xfrm>
          <a:custGeom>
            <a:avLst/>
            <a:gdLst>
              <a:gd name="T0" fmla="*/ 2147483646 w 1894"/>
              <a:gd name="T1" fmla="*/ 0 h 1904"/>
              <a:gd name="T2" fmla="*/ 2147483646 w 1894"/>
              <a:gd name="T3" fmla="*/ 0 h 1904"/>
              <a:gd name="T4" fmla="*/ 2147483646 w 1894"/>
              <a:gd name="T5" fmla="*/ 2147483646 h 1904"/>
              <a:gd name="T6" fmla="*/ 2147483646 w 1894"/>
              <a:gd name="T7" fmla="*/ 2147483646 h 1904"/>
              <a:gd name="T8" fmla="*/ 2147483646 w 1894"/>
              <a:gd name="T9" fmla="*/ 2147483646 h 1904"/>
              <a:gd name="T10" fmla="*/ 2147483646 w 1894"/>
              <a:gd name="T11" fmla="*/ 2147483646 h 1904"/>
              <a:gd name="T12" fmla="*/ 2147483646 w 1894"/>
              <a:gd name="T13" fmla="*/ 2147483646 h 1904"/>
              <a:gd name="T14" fmla="*/ 2147483646 w 1894"/>
              <a:gd name="T15" fmla="*/ 2147483646 h 1904"/>
              <a:gd name="T16" fmla="*/ 2147483646 w 1894"/>
              <a:gd name="T17" fmla="*/ 2147483646 h 1904"/>
              <a:gd name="T18" fmla="*/ 2147483646 w 1894"/>
              <a:gd name="T19" fmla="*/ 2147483646 h 1904"/>
              <a:gd name="T20" fmla="*/ 2147483646 w 1894"/>
              <a:gd name="T21" fmla="*/ 2147483646 h 1904"/>
              <a:gd name="T22" fmla="*/ 2147483646 w 1894"/>
              <a:gd name="T23" fmla="*/ 2147483646 h 1904"/>
              <a:gd name="T24" fmla="*/ 2147483646 w 1894"/>
              <a:gd name="T25" fmla="*/ 2147483646 h 1904"/>
              <a:gd name="T26" fmla="*/ 2147483646 w 1894"/>
              <a:gd name="T27" fmla="*/ 2147483646 h 1904"/>
              <a:gd name="T28" fmla="*/ 2147483646 w 1894"/>
              <a:gd name="T29" fmla="*/ 2147483646 h 1904"/>
              <a:gd name="T30" fmla="*/ 2147483646 w 1894"/>
              <a:gd name="T31" fmla="*/ 2147483646 h 1904"/>
              <a:gd name="T32" fmla="*/ 2147483646 w 1894"/>
              <a:gd name="T33" fmla="*/ 2147483646 h 1904"/>
              <a:gd name="T34" fmla="*/ 2147483646 w 1894"/>
              <a:gd name="T35" fmla="*/ 2147483646 h 1904"/>
              <a:gd name="T36" fmla="*/ 2147483646 w 1894"/>
              <a:gd name="T37" fmla="*/ 2147483646 h 1904"/>
              <a:gd name="T38" fmla="*/ 2147483646 w 1894"/>
              <a:gd name="T39" fmla="*/ 2147483646 h 1904"/>
              <a:gd name="T40" fmla="*/ 2147483646 w 1894"/>
              <a:gd name="T41" fmla="*/ 2147483646 h 1904"/>
              <a:gd name="T42" fmla="*/ 2147483646 w 1894"/>
              <a:gd name="T43" fmla="*/ 2147483646 h 1904"/>
              <a:gd name="T44" fmla="*/ 2147483646 w 1894"/>
              <a:gd name="T45" fmla="*/ 2147483646 h 1904"/>
              <a:gd name="T46" fmla="*/ 2147483646 w 1894"/>
              <a:gd name="T47" fmla="*/ 2147483646 h 1904"/>
              <a:gd name="T48" fmla="*/ 2147483646 w 1894"/>
              <a:gd name="T49" fmla="*/ 2147483646 h 1904"/>
              <a:gd name="T50" fmla="*/ 2147483646 w 1894"/>
              <a:gd name="T51" fmla="*/ 2147483646 h 1904"/>
              <a:gd name="T52" fmla="*/ 2147483646 w 1894"/>
              <a:gd name="T53" fmla="*/ 2147483646 h 1904"/>
              <a:gd name="T54" fmla="*/ 2147483646 w 1894"/>
              <a:gd name="T55" fmla="*/ 2147483646 h 1904"/>
              <a:gd name="T56" fmla="*/ 2147483646 w 1894"/>
              <a:gd name="T57" fmla="*/ 2147483646 h 1904"/>
              <a:gd name="T58" fmla="*/ 2147483646 w 1894"/>
              <a:gd name="T59" fmla="*/ 2147483646 h 1904"/>
              <a:gd name="T60" fmla="*/ 2147483646 w 1894"/>
              <a:gd name="T61" fmla="*/ 2147483646 h 1904"/>
              <a:gd name="T62" fmla="*/ 2147483646 w 1894"/>
              <a:gd name="T63" fmla="*/ 2147483646 h 1904"/>
              <a:gd name="T64" fmla="*/ 2147483646 w 1894"/>
              <a:gd name="T65" fmla="*/ 2147483646 h 1904"/>
              <a:gd name="T66" fmla="*/ 2147483646 w 1894"/>
              <a:gd name="T67" fmla="*/ 2147483646 h 1904"/>
              <a:gd name="T68" fmla="*/ 2147483646 w 1894"/>
              <a:gd name="T69" fmla="*/ 2147483646 h 1904"/>
              <a:gd name="T70" fmla="*/ 2147483646 w 1894"/>
              <a:gd name="T71" fmla="*/ 2147483646 h 1904"/>
              <a:gd name="T72" fmla="*/ 2147483646 w 1894"/>
              <a:gd name="T73" fmla="*/ 2147483646 h 1904"/>
              <a:gd name="T74" fmla="*/ 2147483646 w 1894"/>
              <a:gd name="T75" fmla="*/ 2147483646 h 1904"/>
              <a:gd name="T76" fmla="*/ 2147483646 w 1894"/>
              <a:gd name="T77" fmla="*/ 2147483646 h 1904"/>
              <a:gd name="T78" fmla="*/ 2147483646 w 1894"/>
              <a:gd name="T79" fmla="*/ 2147483646 h 1904"/>
              <a:gd name="T80" fmla="*/ 0 w 1894"/>
              <a:gd name="T81" fmla="*/ 2147483646 h 1904"/>
              <a:gd name="T82" fmla="*/ 2147483646 w 1894"/>
              <a:gd name="T83" fmla="*/ 2147483646 h 1904"/>
              <a:gd name="T84" fmla="*/ 2147483646 w 1894"/>
              <a:gd name="T85" fmla="*/ 2147483646 h 1904"/>
              <a:gd name="T86" fmla="*/ 2147483646 w 1894"/>
              <a:gd name="T87" fmla="*/ 2147483646 h 1904"/>
              <a:gd name="T88" fmla="*/ 2147483646 w 1894"/>
              <a:gd name="T89" fmla="*/ 2147483646 h 1904"/>
              <a:gd name="T90" fmla="*/ 2147483646 w 1894"/>
              <a:gd name="T91" fmla="*/ 2147483646 h 1904"/>
              <a:gd name="T92" fmla="*/ 2147483646 w 1894"/>
              <a:gd name="T93" fmla="*/ 2147483646 h 190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894"/>
              <a:gd name="T142" fmla="*/ 0 h 1904"/>
              <a:gd name="T143" fmla="*/ 1894 w 1894"/>
              <a:gd name="T144" fmla="*/ 1904 h 190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894" h="1904">
                <a:moveTo>
                  <a:pt x="651" y="0"/>
                </a:moveTo>
                <a:lnTo>
                  <a:pt x="653" y="0"/>
                </a:lnTo>
                <a:lnTo>
                  <a:pt x="659" y="0"/>
                </a:lnTo>
                <a:lnTo>
                  <a:pt x="668" y="0"/>
                </a:lnTo>
                <a:lnTo>
                  <a:pt x="682" y="0"/>
                </a:lnTo>
                <a:lnTo>
                  <a:pt x="699" y="1"/>
                </a:lnTo>
                <a:lnTo>
                  <a:pt x="720" y="1"/>
                </a:lnTo>
                <a:lnTo>
                  <a:pt x="742" y="3"/>
                </a:lnTo>
                <a:lnTo>
                  <a:pt x="769" y="4"/>
                </a:lnTo>
                <a:lnTo>
                  <a:pt x="799" y="6"/>
                </a:lnTo>
                <a:lnTo>
                  <a:pt x="831" y="8"/>
                </a:lnTo>
                <a:lnTo>
                  <a:pt x="865" y="10"/>
                </a:lnTo>
                <a:lnTo>
                  <a:pt x="902" y="13"/>
                </a:lnTo>
                <a:lnTo>
                  <a:pt x="941" y="17"/>
                </a:lnTo>
                <a:lnTo>
                  <a:pt x="982" y="21"/>
                </a:lnTo>
                <a:lnTo>
                  <a:pt x="1025" y="26"/>
                </a:lnTo>
                <a:lnTo>
                  <a:pt x="1070" y="32"/>
                </a:lnTo>
                <a:lnTo>
                  <a:pt x="1116" y="38"/>
                </a:lnTo>
                <a:lnTo>
                  <a:pt x="1164" y="46"/>
                </a:lnTo>
                <a:lnTo>
                  <a:pt x="1213" y="55"/>
                </a:lnTo>
                <a:lnTo>
                  <a:pt x="1263" y="63"/>
                </a:lnTo>
                <a:lnTo>
                  <a:pt x="1315" y="73"/>
                </a:lnTo>
                <a:lnTo>
                  <a:pt x="1366" y="85"/>
                </a:lnTo>
                <a:lnTo>
                  <a:pt x="1418" y="97"/>
                </a:lnTo>
                <a:lnTo>
                  <a:pt x="1472" y="111"/>
                </a:lnTo>
                <a:lnTo>
                  <a:pt x="1525" y="125"/>
                </a:lnTo>
                <a:lnTo>
                  <a:pt x="1579" y="141"/>
                </a:lnTo>
                <a:lnTo>
                  <a:pt x="1632" y="159"/>
                </a:lnTo>
                <a:lnTo>
                  <a:pt x="1685" y="177"/>
                </a:lnTo>
                <a:lnTo>
                  <a:pt x="1739" y="197"/>
                </a:lnTo>
                <a:lnTo>
                  <a:pt x="1791" y="218"/>
                </a:lnTo>
                <a:lnTo>
                  <a:pt x="1843" y="241"/>
                </a:lnTo>
                <a:lnTo>
                  <a:pt x="1894" y="266"/>
                </a:lnTo>
                <a:lnTo>
                  <a:pt x="1729" y="1139"/>
                </a:lnTo>
                <a:lnTo>
                  <a:pt x="1733" y="1140"/>
                </a:lnTo>
                <a:lnTo>
                  <a:pt x="1742" y="1146"/>
                </a:lnTo>
                <a:lnTo>
                  <a:pt x="1755" y="1156"/>
                </a:lnTo>
                <a:lnTo>
                  <a:pt x="1768" y="1173"/>
                </a:lnTo>
                <a:lnTo>
                  <a:pt x="1778" y="1199"/>
                </a:lnTo>
                <a:lnTo>
                  <a:pt x="1781" y="1234"/>
                </a:lnTo>
                <a:lnTo>
                  <a:pt x="1777" y="1281"/>
                </a:lnTo>
                <a:lnTo>
                  <a:pt x="1760" y="1341"/>
                </a:lnTo>
                <a:lnTo>
                  <a:pt x="1472" y="1765"/>
                </a:lnTo>
                <a:lnTo>
                  <a:pt x="1432" y="1765"/>
                </a:lnTo>
                <a:lnTo>
                  <a:pt x="1324" y="1904"/>
                </a:lnTo>
                <a:lnTo>
                  <a:pt x="1322" y="1904"/>
                </a:lnTo>
                <a:lnTo>
                  <a:pt x="1315" y="1903"/>
                </a:lnTo>
                <a:lnTo>
                  <a:pt x="1304" y="1902"/>
                </a:lnTo>
                <a:lnTo>
                  <a:pt x="1290" y="1900"/>
                </a:lnTo>
                <a:lnTo>
                  <a:pt x="1270" y="1897"/>
                </a:lnTo>
                <a:lnTo>
                  <a:pt x="1249" y="1894"/>
                </a:lnTo>
                <a:lnTo>
                  <a:pt x="1223" y="1891"/>
                </a:lnTo>
                <a:lnTo>
                  <a:pt x="1194" y="1887"/>
                </a:lnTo>
                <a:lnTo>
                  <a:pt x="1162" y="1881"/>
                </a:lnTo>
                <a:lnTo>
                  <a:pt x="1128" y="1876"/>
                </a:lnTo>
                <a:lnTo>
                  <a:pt x="1091" y="1869"/>
                </a:lnTo>
                <a:lnTo>
                  <a:pt x="1050" y="1862"/>
                </a:lnTo>
                <a:lnTo>
                  <a:pt x="1008" y="1854"/>
                </a:lnTo>
                <a:lnTo>
                  <a:pt x="964" y="1845"/>
                </a:lnTo>
                <a:lnTo>
                  <a:pt x="918" y="1835"/>
                </a:lnTo>
                <a:lnTo>
                  <a:pt x="870" y="1824"/>
                </a:lnTo>
                <a:lnTo>
                  <a:pt x="820" y="1813"/>
                </a:lnTo>
                <a:lnTo>
                  <a:pt x="769" y="1800"/>
                </a:lnTo>
                <a:lnTo>
                  <a:pt x="717" y="1786"/>
                </a:lnTo>
                <a:lnTo>
                  <a:pt x="664" y="1772"/>
                </a:lnTo>
                <a:lnTo>
                  <a:pt x="610" y="1755"/>
                </a:lnTo>
                <a:lnTo>
                  <a:pt x="555" y="1738"/>
                </a:lnTo>
                <a:lnTo>
                  <a:pt x="501" y="1720"/>
                </a:lnTo>
                <a:lnTo>
                  <a:pt x="445" y="1701"/>
                </a:lnTo>
                <a:lnTo>
                  <a:pt x="390" y="1681"/>
                </a:lnTo>
                <a:lnTo>
                  <a:pt x="334" y="1659"/>
                </a:lnTo>
                <a:lnTo>
                  <a:pt x="280" y="1636"/>
                </a:lnTo>
                <a:lnTo>
                  <a:pt x="225" y="1611"/>
                </a:lnTo>
                <a:lnTo>
                  <a:pt x="172" y="1585"/>
                </a:lnTo>
                <a:lnTo>
                  <a:pt x="119" y="1559"/>
                </a:lnTo>
                <a:lnTo>
                  <a:pt x="67" y="1530"/>
                </a:lnTo>
                <a:lnTo>
                  <a:pt x="17" y="1500"/>
                </a:lnTo>
                <a:lnTo>
                  <a:pt x="16" y="1495"/>
                </a:lnTo>
                <a:lnTo>
                  <a:pt x="12" y="1480"/>
                </a:lnTo>
                <a:lnTo>
                  <a:pt x="8" y="1457"/>
                </a:lnTo>
                <a:lnTo>
                  <a:pt x="4" y="1430"/>
                </a:lnTo>
                <a:lnTo>
                  <a:pt x="0" y="1401"/>
                </a:lnTo>
                <a:lnTo>
                  <a:pt x="0" y="1370"/>
                </a:lnTo>
                <a:lnTo>
                  <a:pt x="4" y="1343"/>
                </a:lnTo>
                <a:lnTo>
                  <a:pt x="12" y="1319"/>
                </a:lnTo>
                <a:lnTo>
                  <a:pt x="388" y="965"/>
                </a:lnTo>
                <a:lnTo>
                  <a:pt x="387" y="961"/>
                </a:lnTo>
                <a:lnTo>
                  <a:pt x="386" y="952"/>
                </a:lnTo>
                <a:lnTo>
                  <a:pt x="386" y="936"/>
                </a:lnTo>
                <a:lnTo>
                  <a:pt x="390" y="917"/>
                </a:lnTo>
                <a:lnTo>
                  <a:pt x="397" y="893"/>
                </a:lnTo>
                <a:lnTo>
                  <a:pt x="412" y="868"/>
                </a:lnTo>
                <a:lnTo>
                  <a:pt x="435" y="841"/>
                </a:lnTo>
                <a:lnTo>
                  <a:pt x="468" y="814"/>
                </a:lnTo>
                <a:lnTo>
                  <a:pt x="651" y="0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27" name="Freeform 548"/>
          <p:cNvSpPr>
            <a:spLocks/>
          </p:cNvSpPr>
          <p:nvPr/>
        </p:nvSpPr>
        <p:spPr bwMode="auto">
          <a:xfrm>
            <a:off x="7051676" y="3309939"/>
            <a:ext cx="150813" cy="46037"/>
          </a:xfrm>
          <a:custGeom>
            <a:avLst/>
            <a:gdLst>
              <a:gd name="T0" fmla="*/ 2147483646 w 1106"/>
              <a:gd name="T1" fmla="*/ 0 h 331"/>
              <a:gd name="T2" fmla="*/ 2147483646 w 1106"/>
              <a:gd name="T3" fmla="*/ 2147483646 h 331"/>
              <a:gd name="T4" fmla="*/ 2147483646 w 1106"/>
              <a:gd name="T5" fmla="*/ 2147483646 h 331"/>
              <a:gd name="T6" fmla="*/ 0 w 1106"/>
              <a:gd name="T7" fmla="*/ 2147483646 h 331"/>
              <a:gd name="T8" fmla="*/ 2147483646 w 1106"/>
              <a:gd name="T9" fmla="*/ 0 h 3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6"/>
              <a:gd name="T16" fmla="*/ 0 h 331"/>
              <a:gd name="T17" fmla="*/ 1106 w 1106"/>
              <a:gd name="T18" fmla="*/ 331 h 3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6" h="331">
                <a:moveTo>
                  <a:pt x="40" y="0"/>
                </a:moveTo>
                <a:lnTo>
                  <a:pt x="1106" y="277"/>
                </a:lnTo>
                <a:lnTo>
                  <a:pt x="1071" y="331"/>
                </a:lnTo>
                <a:lnTo>
                  <a:pt x="0" y="36"/>
                </a:lnTo>
                <a:lnTo>
                  <a:pt x="40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28" name="Freeform 549"/>
          <p:cNvSpPr>
            <a:spLocks/>
          </p:cNvSpPr>
          <p:nvPr/>
        </p:nvSpPr>
        <p:spPr bwMode="auto">
          <a:xfrm>
            <a:off x="7026276" y="3330575"/>
            <a:ext cx="176213" cy="71438"/>
          </a:xfrm>
          <a:custGeom>
            <a:avLst/>
            <a:gdLst>
              <a:gd name="T0" fmla="*/ 2147483646 w 1285"/>
              <a:gd name="T1" fmla="*/ 2147483646 h 505"/>
              <a:gd name="T2" fmla="*/ 2147483646 w 1285"/>
              <a:gd name="T3" fmla="*/ 2147483646 h 505"/>
              <a:gd name="T4" fmla="*/ 2147483646 w 1285"/>
              <a:gd name="T5" fmla="*/ 2147483646 h 505"/>
              <a:gd name="T6" fmla="*/ 2147483646 w 1285"/>
              <a:gd name="T7" fmla="*/ 2147483646 h 505"/>
              <a:gd name="T8" fmla="*/ 2147483646 w 1285"/>
              <a:gd name="T9" fmla="*/ 2147483646 h 505"/>
              <a:gd name="T10" fmla="*/ 2147483646 w 1285"/>
              <a:gd name="T11" fmla="*/ 2147483646 h 505"/>
              <a:gd name="T12" fmla="*/ 2147483646 w 1285"/>
              <a:gd name="T13" fmla="*/ 2147483646 h 505"/>
              <a:gd name="T14" fmla="*/ 2147483646 w 1285"/>
              <a:gd name="T15" fmla="*/ 2147483646 h 505"/>
              <a:gd name="T16" fmla="*/ 2147483646 w 1285"/>
              <a:gd name="T17" fmla="*/ 2147483646 h 505"/>
              <a:gd name="T18" fmla="*/ 2147483646 w 1285"/>
              <a:gd name="T19" fmla="*/ 2147483646 h 505"/>
              <a:gd name="T20" fmla="*/ 2147483646 w 1285"/>
              <a:gd name="T21" fmla="*/ 2147483646 h 505"/>
              <a:gd name="T22" fmla="*/ 2147483646 w 1285"/>
              <a:gd name="T23" fmla="*/ 2147483646 h 505"/>
              <a:gd name="T24" fmla="*/ 2147483646 w 1285"/>
              <a:gd name="T25" fmla="*/ 2147483646 h 505"/>
              <a:gd name="T26" fmla="*/ 2147483646 w 1285"/>
              <a:gd name="T27" fmla="*/ 2147483646 h 505"/>
              <a:gd name="T28" fmla="*/ 2147483646 w 1285"/>
              <a:gd name="T29" fmla="*/ 2147483646 h 505"/>
              <a:gd name="T30" fmla="*/ 2147483646 w 1285"/>
              <a:gd name="T31" fmla="*/ 2147483646 h 505"/>
              <a:gd name="T32" fmla="*/ 2147483646 w 1285"/>
              <a:gd name="T33" fmla="*/ 2147483646 h 505"/>
              <a:gd name="T34" fmla="*/ 2147483646 w 1285"/>
              <a:gd name="T35" fmla="*/ 2147483646 h 505"/>
              <a:gd name="T36" fmla="*/ 0 w 1285"/>
              <a:gd name="T37" fmla="*/ 2147483646 h 505"/>
              <a:gd name="T38" fmla="*/ 2147483646 w 1285"/>
              <a:gd name="T39" fmla="*/ 2147483646 h 505"/>
              <a:gd name="T40" fmla="*/ 2147483646 w 1285"/>
              <a:gd name="T41" fmla="*/ 2147483646 h 505"/>
              <a:gd name="T42" fmla="*/ 2147483646 w 1285"/>
              <a:gd name="T43" fmla="*/ 2147483646 h 505"/>
              <a:gd name="T44" fmla="*/ 2147483646 w 1285"/>
              <a:gd name="T45" fmla="*/ 2147483646 h 505"/>
              <a:gd name="T46" fmla="*/ 2147483646 w 1285"/>
              <a:gd name="T47" fmla="*/ 2147483646 h 505"/>
              <a:gd name="T48" fmla="*/ 2147483646 w 1285"/>
              <a:gd name="T49" fmla="*/ 2147483646 h 505"/>
              <a:gd name="T50" fmla="*/ 2147483646 w 1285"/>
              <a:gd name="T51" fmla="*/ 2147483646 h 505"/>
              <a:gd name="T52" fmla="*/ 2147483646 w 1285"/>
              <a:gd name="T53" fmla="*/ 2147483646 h 505"/>
              <a:gd name="T54" fmla="*/ 2147483646 w 1285"/>
              <a:gd name="T55" fmla="*/ 2147483646 h 505"/>
              <a:gd name="T56" fmla="*/ 2147483646 w 1285"/>
              <a:gd name="T57" fmla="*/ 2147483646 h 505"/>
              <a:gd name="T58" fmla="*/ 2147483646 w 1285"/>
              <a:gd name="T59" fmla="*/ 2147483646 h 505"/>
              <a:gd name="T60" fmla="*/ 2147483646 w 1285"/>
              <a:gd name="T61" fmla="*/ 2147483646 h 505"/>
              <a:gd name="T62" fmla="*/ 2147483646 w 1285"/>
              <a:gd name="T63" fmla="*/ 2147483646 h 505"/>
              <a:gd name="T64" fmla="*/ 2147483646 w 1285"/>
              <a:gd name="T65" fmla="*/ 2147483646 h 505"/>
              <a:gd name="T66" fmla="*/ 2147483646 w 1285"/>
              <a:gd name="T67" fmla="*/ 2147483646 h 505"/>
              <a:gd name="T68" fmla="*/ 2147483646 w 1285"/>
              <a:gd name="T69" fmla="*/ 2147483646 h 505"/>
              <a:gd name="T70" fmla="*/ 2147483646 w 1285"/>
              <a:gd name="T71" fmla="*/ 2147483646 h 505"/>
              <a:gd name="T72" fmla="*/ 2147483646 w 1285"/>
              <a:gd name="T73" fmla="*/ 2147483646 h 505"/>
              <a:gd name="T74" fmla="*/ 2147483646 w 1285"/>
              <a:gd name="T75" fmla="*/ 2147483646 h 505"/>
              <a:gd name="T76" fmla="*/ 2147483646 w 1285"/>
              <a:gd name="T77" fmla="*/ 2147483646 h 505"/>
              <a:gd name="T78" fmla="*/ 2147483646 w 1285"/>
              <a:gd name="T79" fmla="*/ 2147483646 h 50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85"/>
              <a:gd name="T121" fmla="*/ 0 h 505"/>
              <a:gd name="T122" fmla="*/ 1285 w 1285"/>
              <a:gd name="T123" fmla="*/ 505 h 50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85" h="505">
                <a:moveTo>
                  <a:pt x="1284" y="391"/>
                </a:moveTo>
                <a:lnTo>
                  <a:pt x="1282" y="391"/>
                </a:lnTo>
                <a:lnTo>
                  <a:pt x="1275" y="390"/>
                </a:lnTo>
                <a:lnTo>
                  <a:pt x="1264" y="389"/>
                </a:lnTo>
                <a:lnTo>
                  <a:pt x="1250" y="387"/>
                </a:lnTo>
                <a:lnTo>
                  <a:pt x="1232" y="385"/>
                </a:lnTo>
                <a:lnTo>
                  <a:pt x="1209" y="382"/>
                </a:lnTo>
                <a:lnTo>
                  <a:pt x="1183" y="378"/>
                </a:lnTo>
                <a:lnTo>
                  <a:pt x="1155" y="374"/>
                </a:lnTo>
                <a:lnTo>
                  <a:pt x="1124" y="369"/>
                </a:lnTo>
                <a:lnTo>
                  <a:pt x="1089" y="362"/>
                </a:lnTo>
                <a:lnTo>
                  <a:pt x="1052" y="355"/>
                </a:lnTo>
                <a:lnTo>
                  <a:pt x="1013" y="349"/>
                </a:lnTo>
                <a:lnTo>
                  <a:pt x="971" y="340"/>
                </a:lnTo>
                <a:lnTo>
                  <a:pt x="926" y="332"/>
                </a:lnTo>
                <a:lnTo>
                  <a:pt x="881" y="322"/>
                </a:lnTo>
                <a:lnTo>
                  <a:pt x="834" y="311"/>
                </a:lnTo>
                <a:lnTo>
                  <a:pt x="785" y="299"/>
                </a:lnTo>
                <a:lnTo>
                  <a:pt x="735" y="287"/>
                </a:lnTo>
                <a:lnTo>
                  <a:pt x="684" y="273"/>
                </a:lnTo>
                <a:lnTo>
                  <a:pt x="632" y="259"/>
                </a:lnTo>
                <a:lnTo>
                  <a:pt x="579" y="244"/>
                </a:lnTo>
                <a:lnTo>
                  <a:pt x="526" y="228"/>
                </a:lnTo>
                <a:lnTo>
                  <a:pt x="472" y="209"/>
                </a:lnTo>
                <a:lnTo>
                  <a:pt x="419" y="191"/>
                </a:lnTo>
                <a:lnTo>
                  <a:pt x="364" y="171"/>
                </a:lnTo>
                <a:lnTo>
                  <a:pt x="311" y="150"/>
                </a:lnTo>
                <a:lnTo>
                  <a:pt x="259" y="128"/>
                </a:lnTo>
                <a:lnTo>
                  <a:pt x="206" y="105"/>
                </a:lnTo>
                <a:lnTo>
                  <a:pt x="155" y="81"/>
                </a:lnTo>
                <a:lnTo>
                  <a:pt x="104" y="55"/>
                </a:lnTo>
                <a:lnTo>
                  <a:pt x="55" y="28"/>
                </a:lnTo>
                <a:lnTo>
                  <a:pt x="7" y="0"/>
                </a:lnTo>
                <a:lnTo>
                  <a:pt x="6" y="4"/>
                </a:lnTo>
                <a:lnTo>
                  <a:pt x="4" y="15"/>
                </a:lnTo>
                <a:lnTo>
                  <a:pt x="2" y="32"/>
                </a:lnTo>
                <a:lnTo>
                  <a:pt x="0" y="53"/>
                </a:lnTo>
                <a:lnTo>
                  <a:pt x="0" y="76"/>
                </a:lnTo>
                <a:lnTo>
                  <a:pt x="2" y="98"/>
                </a:lnTo>
                <a:lnTo>
                  <a:pt x="8" y="120"/>
                </a:lnTo>
                <a:lnTo>
                  <a:pt x="18" y="137"/>
                </a:lnTo>
                <a:lnTo>
                  <a:pt x="19" y="139"/>
                </a:lnTo>
                <a:lnTo>
                  <a:pt x="22" y="141"/>
                </a:lnTo>
                <a:lnTo>
                  <a:pt x="28" y="144"/>
                </a:lnTo>
                <a:lnTo>
                  <a:pt x="37" y="148"/>
                </a:lnTo>
                <a:lnTo>
                  <a:pt x="47" y="155"/>
                </a:lnTo>
                <a:lnTo>
                  <a:pt x="59" y="162"/>
                </a:lnTo>
                <a:lnTo>
                  <a:pt x="75" y="170"/>
                </a:lnTo>
                <a:lnTo>
                  <a:pt x="92" y="180"/>
                </a:lnTo>
                <a:lnTo>
                  <a:pt x="112" y="190"/>
                </a:lnTo>
                <a:lnTo>
                  <a:pt x="134" y="200"/>
                </a:lnTo>
                <a:lnTo>
                  <a:pt x="159" y="212"/>
                </a:lnTo>
                <a:lnTo>
                  <a:pt x="186" y="225"/>
                </a:lnTo>
                <a:lnTo>
                  <a:pt x="215" y="238"/>
                </a:lnTo>
                <a:lnTo>
                  <a:pt x="247" y="252"/>
                </a:lnTo>
                <a:lnTo>
                  <a:pt x="281" y="267"/>
                </a:lnTo>
                <a:lnTo>
                  <a:pt x="318" y="281"/>
                </a:lnTo>
                <a:lnTo>
                  <a:pt x="358" y="296"/>
                </a:lnTo>
                <a:lnTo>
                  <a:pt x="399" y="311"/>
                </a:lnTo>
                <a:lnTo>
                  <a:pt x="443" y="326"/>
                </a:lnTo>
                <a:lnTo>
                  <a:pt x="491" y="341"/>
                </a:lnTo>
                <a:lnTo>
                  <a:pt x="540" y="357"/>
                </a:lnTo>
                <a:lnTo>
                  <a:pt x="592" y="372"/>
                </a:lnTo>
                <a:lnTo>
                  <a:pt x="647" y="387"/>
                </a:lnTo>
                <a:lnTo>
                  <a:pt x="703" y="402"/>
                </a:lnTo>
                <a:lnTo>
                  <a:pt x="764" y="416"/>
                </a:lnTo>
                <a:lnTo>
                  <a:pt x="826" y="431"/>
                </a:lnTo>
                <a:lnTo>
                  <a:pt x="890" y="444"/>
                </a:lnTo>
                <a:lnTo>
                  <a:pt x="958" y="459"/>
                </a:lnTo>
                <a:lnTo>
                  <a:pt x="1028" y="472"/>
                </a:lnTo>
                <a:lnTo>
                  <a:pt x="1101" y="483"/>
                </a:lnTo>
                <a:lnTo>
                  <a:pt x="1177" y="494"/>
                </a:lnTo>
                <a:lnTo>
                  <a:pt x="1255" y="505"/>
                </a:lnTo>
                <a:lnTo>
                  <a:pt x="1256" y="503"/>
                </a:lnTo>
                <a:lnTo>
                  <a:pt x="1260" y="497"/>
                </a:lnTo>
                <a:lnTo>
                  <a:pt x="1265" y="487"/>
                </a:lnTo>
                <a:lnTo>
                  <a:pt x="1272" y="473"/>
                </a:lnTo>
                <a:lnTo>
                  <a:pt x="1278" y="456"/>
                </a:lnTo>
                <a:lnTo>
                  <a:pt x="1282" y="437"/>
                </a:lnTo>
                <a:lnTo>
                  <a:pt x="1285" y="415"/>
                </a:lnTo>
                <a:lnTo>
                  <a:pt x="1284" y="391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29" name="AutoShape 550"/>
          <p:cNvSpPr>
            <a:spLocks noChangeAspect="1" noChangeArrowheads="1" noTextEdit="1"/>
          </p:cNvSpPr>
          <p:nvPr/>
        </p:nvSpPr>
        <p:spPr bwMode="auto">
          <a:xfrm>
            <a:off x="6973888" y="3044825"/>
            <a:ext cx="284162" cy="31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30" name="Freeform 551"/>
          <p:cNvSpPr>
            <a:spLocks/>
          </p:cNvSpPr>
          <p:nvPr/>
        </p:nvSpPr>
        <p:spPr bwMode="auto">
          <a:xfrm>
            <a:off x="7032626" y="3065464"/>
            <a:ext cx="41275" cy="52387"/>
          </a:xfrm>
          <a:custGeom>
            <a:avLst/>
            <a:gdLst>
              <a:gd name="T0" fmla="*/ 2147483646 w 179"/>
              <a:gd name="T1" fmla="*/ 2147483646 h 216"/>
              <a:gd name="T2" fmla="*/ 2147483646 w 179"/>
              <a:gd name="T3" fmla="*/ 2147483646 h 216"/>
              <a:gd name="T4" fmla="*/ 2147483646 w 179"/>
              <a:gd name="T5" fmla="*/ 2147483646 h 216"/>
              <a:gd name="T6" fmla="*/ 2147483646 w 179"/>
              <a:gd name="T7" fmla="*/ 2147483646 h 216"/>
              <a:gd name="T8" fmla="*/ 2147483646 w 179"/>
              <a:gd name="T9" fmla="*/ 2147483646 h 216"/>
              <a:gd name="T10" fmla="*/ 2147483646 w 179"/>
              <a:gd name="T11" fmla="*/ 2147483646 h 216"/>
              <a:gd name="T12" fmla="*/ 2147483646 w 179"/>
              <a:gd name="T13" fmla="*/ 2147483646 h 216"/>
              <a:gd name="T14" fmla="*/ 2147483646 w 179"/>
              <a:gd name="T15" fmla="*/ 2147483646 h 216"/>
              <a:gd name="T16" fmla="*/ 0 w 179"/>
              <a:gd name="T17" fmla="*/ 2147483646 h 216"/>
              <a:gd name="T18" fmla="*/ 2147483646 w 179"/>
              <a:gd name="T19" fmla="*/ 2147483646 h 216"/>
              <a:gd name="T20" fmla="*/ 2147483646 w 179"/>
              <a:gd name="T21" fmla="*/ 2147483646 h 216"/>
              <a:gd name="T22" fmla="*/ 2147483646 w 179"/>
              <a:gd name="T23" fmla="*/ 2147483646 h 216"/>
              <a:gd name="T24" fmla="*/ 2147483646 w 179"/>
              <a:gd name="T25" fmla="*/ 2147483646 h 216"/>
              <a:gd name="T26" fmla="*/ 2147483646 w 179"/>
              <a:gd name="T27" fmla="*/ 2147483646 h 216"/>
              <a:gd name="T28" fmla="*/ 2147483646 w 179"/>
              <a:gd name="T29" fmla="*/ 2147483646 h 216"/>
              <a:gd name="T30" fmla="*/ 2147483646 w 179"/>
              <a:gd name="T31" fmla="*/ 2147483646 h 216"/>
              <a:gd name="T32" fmla="*/ 2147483646 w 179"/>
              <a:gd name="T33" fmla="*/ 2147483646 h 216"/>
              <a:gd name="T34" fmla="*/ 2147483646 w 179"/>
              <a:gd name="T35" fmla="*/ 2147483646 h 216"/>
              <a:gd name="T36" fmla="*/ 2147483646 w 179"/>
              <a:gd name="T37" fmla="*/ 2147483646 h 216"/>
              <a:gd name="T38" fmla="*/ 2147483646 w 179"/>
              <a:gd name="T39" fmla="*/ 2147483646 h 216"/>
              <a:gd name="T40" fmla="*/ 2147483646 w 179"/>
              <a:gd name="T41" fmla="*/ 2147483646 h 216"/>
              <a:gd name="T42" fmla="*/ 2147483646 w 179"/>
              <a:gd name="T43" fmla="*/ 2147483646 h 216"/>
              <a:gd name="T44" fmla="*/ 2147483646 w 179"/>
              <a:gd name="T45" fmla="*/ 2147483646 h 216"/>
              <a:gd name="T46" fmla="*/ 2147483646 w 179"/>
              <a:gd name="T47" fmla="*/ 2147483646 h 216"/>
              <a:gd name="T48" fmla="*/ 2147483646 w 179"/>
              <a:gd name="T49" fmla="*/ 2147483646 h 216"/>
              <a:gd name="T50" fmla="*/ 2147483646 w 179"/>
              <a:gd name="T51" fmla="*/ 2147483646 h 216"/>
              <a:gd name="T52" fmla="*/ 2147483646 w 179"/>
              <a:gd name="T53" fmla="*/ 2147483646 h 216"/>
              <a:gd name="T54" fmla="*/ 2147483646 w 179"/>
              <a:gd name="T55" fmla="*/ 2147483646 h 216"/>
              <a:gd name="T56" fmla="*/ 2147483646 w 179"/>
              <a:gd name="T57" fmla="*/ 2147483646 h 216"/>
              <a:gd name="T58" fmla="*/ 2147483646 w 179"/>
              <a:gd name="T59" fmla="*/ 2147483646 h 216"/>
              <a:gd name="T60" fmla="*/ 2147483646 w 179"/>
              <a:gd name="T61" fmla="*/ 2147483646 h 216"/>
              <a:gd name="T62" fmla="*/ 2147483646 w 179"/>
              <a:gd name="T63" fmla="*/ 2147483646 h 216"/>
              <a:gd name="T64" fmla="*/ 2147483646 w 179"/>
              <a:gd name="T65" fmla="*/ 2147483646 h 216"/>
              <a:gd name="T66" fmla="*/ 2147483646 w 179"/>
              <a:gd name="T67" fmla="*/ 2147483646 h 216"/>
              <a:gd name="T68" fmla="*/ 2147483646 w 179"/>
              <a:gd name="T69" fmla="*/ 2147483646 h 216"/>
              <a:gd name="T70" fmla="*/ 2147483646 w 179"/>
              <a:gd name="T71" fmla="*/ 2147483646 h 216"/>
              <a:gd name="T72" fmla="*/ 2147483646 w 179"/>
              <a:gd name="T73" fmla="*/ 2147483646 h 216"/>
              <a:gd name="T74" fmla="*/ 2147483646 w 179"/>
              <a:gd name="T75" fmla="*/ 2147483646 h 216"/>
              <a:gd name="T76" fmla="*/ 2147483646 w 179"/>
              <a:gd name="T77" fmla="*/ 2147483646 h 216"/>
              <a:gd name="T78" fmla="*/ 2147483646 w 179"/>
              <a:gd name="T79" fmla="*/ 2147483646 h 216"/>
              <a:gd name="T80" fmla="*/ 2147483646 w 179"/>
              <a:gd name="T81" fmla="*/ 2147483646 h 216"/>
              <a:gd name="T82" fmla="*/ 2147483646 w 179"/>
              <a:gd name="T83" fmla="*/ 2147483646 h 216"/>
              <a:gd name="T84" fmla="*/ 2147483646 w 179"/>
              <a:gd name="T85" fmla="*/ 0 h 216"/>
              <a:gd name="T86" fmla="*/ 2147483646 w 179"/>
              <a:gd name="T87" fmla="*/ 2147483646 h 216"/>
              <a:gd name="T88" fmla="*/ 2147483646 w 179"/>
              <a:gd name="T89" fmla="*/ 2147483646 h 216"/>
              <a:gd name="T90" fmla="*/ 2147483646 w 179"/>
              <a:gd name="T91" fmla="*/ 2147483646 h 216"/>
              <a:gd name="T92" fmla="*/ 2147483646 w 179"/>
              <a:gd name="T93" fmla="*/ 2147483646 h 216"/>
              <a:gd name="T94" fmla="*/ 2147483646 w 179"/>
              <a:gd name="T95" fmla="*/ 2147483646 h 216"/>
              <a:gd name="T96" fmla="*/ 2147483646 w 179"/>
              <a:gd name="T97" fmla="*/ 2147483646 h 21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79"/>
              <a:gd name="T148" fmla="*/ 0 h 216"/>
              <a:gd name="T149" fmla="*/ 179 w 179"/>
              <a:gd name="T150" fmla="*/ 216 h 21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79" h="216">
                <a:moveTo>
                  <a:pt x="63" y="28"/>
                </a:moveTo>
                <a:lnTo>
                  <a:pt x="49" y="37"/>
                </a:lnTo>
                <a:lnTo>
                  <a:pt x="38" y="47"/>
                </a:lnTo>
                <a:lnTo>
                  <a:pt x="27" y="59"/>
                </a:lnTo>
                <a:lnTo>
                  <a:pt x="18" y="72"/>
                </a:lnTo>
                <a:lnTo>
                  <a:pt x="10" y="86"/>
                </a:lnTo>
                <a:lnTo>
                  <a:pt x="5" y="101"/>
                </a:lnTo>
                <a:lnTo>
                  <a:pt x="2" y="117"/>
                </a:lnTo>
                <a:lnTo>
                  <a:pt x="0" y="133"/>
                </a:lnTo>
                <a:lnTo>
                  <a:pt x="2" y="155"/>
                </a:lnTo>
                <a:lnTo>
                  <a:pt x="10" y="173"/>
                </a:lnTo>
                <a:lnTo>
                  <a:pt x="23" y="190"/>
                </a:lnTo>
                <a:lnTo>
                  <a:pt x="40" y="201"/>
                </a:lnTo>
                <a:lnTo>
                  <a:pt x="59" y="211"/>
                </a:lnTo>
                <a:lnTo>
                  <a:pt x="79" y="215"/>
                </a:lnTo>
                <a:lnTo>
                  <a:pt x="100" y="216"/>
                </a:lnTo>
                <a:lnTo>
                  <a:pt x="120" y="213"/>
                </a:lnTo>
                <a:lnTo>
                  <a:pt x="124" y="213"/>
                </a:lnTo>
                <a:lnTo>
                  <a:pt x="128" y="211"/>
                </a:lnTo>
                <a:lnTo>
                  <a:pt x="131" y="208"/>
                </a:lnTo>
                <a:lnTo>
                  <a:pt x="132" y="203"/>
                </a:lnTo>
                <a:lnTo>
                  <a:pt x="130" y="198"/>
                </a:lnTo>
                <a:lnTo>
                  <a:pt x="126" y="194"/>
                </a:lnTo>
                <a:lnTo>
                  <a:pt x="121" y="190"/>
                </a:lnTo>
                <a:lnTo>
                  <a:pt x="116" y="187"/>
                </a:lnTo>
                <a:lnTo>
                  <a:pt x="105" y="184"/>
                </a:lnTo>
                <a:lnTo>
                  <a:pt x="95" y="182"/>
                </a:lnTo>
                <a:lnTo>
                  <a:pt x="84" y="180"/>
                </a:lnTo>
                <a:lnTo>
                  <a:pt x="75" y="178"/>
                </a:lnTo>
                <a:lnTo>
                  <a:pt x="65" y="175"/>
                </a:lnTo>
                <a:lnTo>
                  <a:pt x="56" y="170"/>
                </a:lnTo>
                <a:lnTo>
                  <a:pt x="47" y="165"/>
                </a:lnTo>
                <a:lnTo>
                  <a:pt x="39" y="156"/>
                </a:lnTo>
                <a:lnTo>
                  <a:pt x="36" y="120"/>
                </a:lnTo>
                <a:lnTo>
                  <a:pt x="44" y="90"/>
                </a:lnTo>
                <a:lnTo>
                  <a:pt x="61" y="67"/>
                </a:lnTo>
                <a:lnTo>
                  <a:pt x="84" y="47"/>
                </a:lnTo>
                <a:lnTo>
                  <a:pt x="109" y="32"/>
                </a:lnTo>
                <a:lnTo>
                  <a:pt x="136" y="21"/>
                </a:lnTo>
                <a:lnTo>
                  <a:pt x="160" y="12"/>
                </a:lnTo>
                <a:lnTo>
                  <a:pt x="179" y="5"/>
                </a:lnTo>
                <a:lnTo>
                  <a:pt x="167" y="1"/>
                </a:lnTo>
                <a:lnTo>
                  <a:pt x="154" y="0"/>
                </a:lnTo>
                <a:lnTo>
                  <a:pt x="140" y="2"/>
                </a:lnTo>
                <a:lnTo>
                  <a:pt x="124" y="5"/>
                </a:lnTo>
                <a:lnTo>
                  <a:pt x="108" y="10"/>
                </a:lnTo>
                <a:lnTo>
                  <a:pt x="92" y="15"/>
                </a:lnTo>
                <a:lnTo>
                  <a:pt x="77" y="22"/>
                </a:lnTo>
                <a:lnTo>
                  <a:pt x="63" y="28"/>
                </a:lnTo>
                <a:close/>
              </a:path>
            </a:pathLst>
          </a:custGeom>
          <a:solidFill>
            <a:srgbClr val="C9E8FF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31" name="Freeform 552"/>
          <p:cNvSpPr>
            <a:spLocks/>
          </p:cNvSpPr>
          <p:nvPr/>
        </p:nvSpPr>
        <p:spPr bwMode="auto">
          <a:xfrm>
            <a:off x="7100888" y="3063875"/>
            <a:ext cx="25400" cy="39688"/>
          </a:xfrm>
          <a:custGeom>
            <a:avLst/>
            <a:gdLst>
              <a:gd name="T0" fmla="*/ 2147483646 w 114"/>
              <a:gd name="T1" fmla="*/ 2147483646 h 168"/>
              <a:gd name="T2" fmla="*/ 2147483646 w 114"/>
              <a:gd name="T3" fmla="*/ 2147483646 h 168"/>
              <a:gd name="T4" fmla="*/ 2147483646 w 114"/>
              <a:gd name="T5" fmla="*/ 2147483646 h 168"/>
              <a:gd name="T6" fmla="*/ 2147483646 w 114"/>
              <a:gd name="T7" fmla="*/ 2147483646 h 168"/>
              <a:gd name="T8" fmla="*/ 2147483646 w 114"/>
              <a:gd name="T9" fmla="*/ 2147483646 h 168"/>
              <a:gd name="T10" fmla="*/ 2147483646 w 114"/>
              <a:gd name="T11" fmla="*/ 2147483646 h 168"/>
              <a:gd name="T12" fmla="*/ 2147483646 w 114"/>
              <a:gd name="T13" fmla="*/ 2147483646 h 168"/>
              <a:gd name="T14" fmla="*/ 2147483646 w 114"/>
              <a:gd name="T15" fmla="*/ 2147483646 h 168"/>
              <a:gd name="T16" fmla="*/ 2147483646 w 114"/>
              <a:gd name="T17" fmla="*/ 2147483646 h 168"/>
              <a:gd name="T18" fmla="*/ 2147483646 w 114"/>
              <a:gd name="T19" fmla="*/ 2147483646 h 168"/>
              <a:gd name="T20" fmla="*/ 2147483646 w 114"/>
              <a:gd name="T21" fmla="*/ 2147483646 h 168"/>
              <a:gd name="T22" fmla="*/ 2147483646 w 114"/>
              <a:gd name="T23" fmla="*/ 2147483646 h 168"/>
              <a:gd name="T24" fmla="*/ 2147483646 w 114"/>
              <a:gd name="T25" fmla="*/ 2147483646 h 168"/>
              <a:gd name="T26" fmla="*/ 2147483646 w 114"/>
              <a:gd name="T27" fmla="*/ 2147483646 h 168"/>
              <a:gd name="T28" fmla="*/ 2147483646 w 114"/>
              <a:gd name="T29" fmla="*/ 2147483646 h 168"/>
              <a:gd name="T30" fmla="*/ 2147483646 w 114"/>
              <a:gd name="T31" fmla="*/ 2147483646 h 168"/>
              <a:gd name="T32" fmla="*/ 2147483646 w 114"/>
              <a:gd name="T33" fmla="*/ 2147483646 h 168"/>
              <a:gd name="T34" fmla="*/ 2147483646 w 114"/>
              <a:gd name="T35" fmla="*/ 2147483646 h 168"/>
              <a:gd name="T36" fmla="*/ 2147483646 w 114"/>
              <a:gd name="T37" fmla="*/ 2147483646 h 168"/>
              <a:gd name="T38" fmla="*/ 2147483646 w 114"/>
              <a:gd name="T39" fmla="*/ 2147483646 h 168"/>
              <a:gd name="T40" fmla="*/ 2147483646 w 114"/>
              <a:gd name="T41" fmla="*/ 2147483646 h 168"/>
              <a:gd name="T42" fmla="*/ 2147483646 w 114"/>
              <a:gd name="T43" fmla="*/ 2147483646 h 168"/>
              <a:gd name="T44" fmla="*/ 2147483646 w 114"/>
              <a:gd name="T45" fmla="*/ 2147483646 h 168"/>
              <a:gd name="T46" fmla="*/ 2147483646 w 114"/>
              <a:gd name="T47" fmla="*/ 2147483646 h 168"/>
              <a:gd name="T48" fmla="*/ 2147483646 w 114"/>
              <a:gd name="T49" fmla="*/ 2147483646 h 168"/>
              <a:gd name="T50" fmla="*/ 2147483646 w 114"/>
              <a:gd name="T51" fmla="*/ 2147483646 h 168"/>
              <a:gd name="T52" fmla="*/ 2147483646 w 114"/>
              <a:gd name="T53" fmla="*/ 2147483646 h 168"/>
              <a:gd name="T54" fmla="*/ 2147483646 w 114"/>
              <a:gd name="T55" fmla="*/ 2147483646 h 168"/>
              <a:gd name="T56" fmla="*/ 2147483646 w 114"/>
              <a:gd name="T57" fmla="*/ 2147483646 h 168"/>
              <a:gd name="T58" fmla="*/ 2147483646 w 114"/>
              <a:gd name="T59" fmla="*/ 2147483646 h 168"/>
              <a:gd name="T60" fmla="*/ 2147483646 w 114"/>
              <a:gd name="T61" fmla="*/ 0 h 168"/>
              <a:gd name="T62" fmla="*/ 2147483646 w 114"/>
              <a:gd name="T63" fmla="*/ 0 h 168"/>
              <a:gd name="T64" fmla="*/ 0 w 114"/>
              <a:gd name="T65" fmla="*/ 2147483646 h 168"/>
              <a:gd name="T66" fmla="*/ 2147483646 w 114"/>
              <a:gd name="T67" fmla="*/ 2147483646 h 168"/>
              <a:gd name="T68" fmla="*/ 2147483646 w 114"/>
              <a:gd name="T69" fmla="*/ 2147483646 h 168"/>
              <a:gd name="T70" fmla="*/ 2147483646 w 114"/>
              <a:gd name="T71" fmla="*/ 2147483646 h 168"/>
              <a:gd name="T72" fmla="*/ 2147483646 w 114"/>
              <a:gd name="T73" fmla="*/ 2147483646 h 168"/>
              <a:gd name="T74" fmla="*/ 2147483646 w 114"/>
              <a:gd name="T75" fmla="*/ 2147483646 h 168"/>
              <a:gd name="T76" fmla="*/ 2147483646 w 114"/>
              <a:gd name="T77" fmla="*/ 2147483646 h 168"/>
              <a:gd name="T78" fmla="*/ 2147483646 w 114"/>
              <a:gd name="T79" fmla="*/ 2147483646 h 168"/>
              <a:gd name="T80" fmla="*/ 2147483646 w 114"/>
              <a:gd name="T81" fmla="*/ 2147483646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4"/>
              <a:gd name="T124" fmla="*/ 0 h 168"/>
              <a:gd name="T125" fmla="*/ 114 w 114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4" h="168">
                <a:moveTo>
                  <a:pt x="96" y="55"/>
                </a:moveTo>
                <a:lnTo>
                  <a:pt x="101" y="72"/>
                </a:lnTo>
                <a:lnTo>
                  <a:pt x="100" y="88"/>
                </a:lnTo>
                <a:lnTo>
                  <a:pt x="92" y="101"/>
                </a:lnTo>
                <a:lnTo>
                  <a:pt x="82" y="112"/>
                </a:lnTo>
                <a:lnTo>
                  <a:pt x="69" y="123"/>
                </a:lnTo>
                <a:lnTo>
                  <a:pt x="54" y="134"/>
                </a:lnTo>
                <a:lnTo>
                  <a:pt x="40" y="143"/>
                </a:lnTo>
                <a:lnTo>
                  <a:pt x="27" y="153"/>
                </a:lnTo>
                <a:lnTo>
                  <a:pt x="25" y="156"/>
                </a:lnTo>
                <a:lnTo>
                  <a:pt x="24" y="158"/>
                </a:lnTo>
                <a:lnTo>
                  <a:pt x="24" y="162"/>
                </a:lnTo>
                <a:lnTo>
                  <a:pt x="25" y="165"/>
                </a:lnTo>
                <a:lnTo>
                  <a:pt x="28" y="167"/>
                </a:lnTo>
                <a:lnTo>
                  <a:pt x="31" y="168"/>
                </a:lnTo>
                <a:lnTo>
                  <a:pt x="33" y="168"/>
                </a:lnTo>
                <a:lnTo>
                  <a:pt x="37" y="167"/>
                </a:lnTo>
                <a:lnTo>
                  <a:pt x="53" y="157"/>
                </a:lnTo>
                <a:lnTo>
                  <a:pt x="69" y="147"/>
                </a:lnTo>
                <a:lnTo>
                  <a:pt x="84" y="135"/>
                </a:lnTo>
                <a:lnTo>
                  <a:pt x="97" y="121"/>
                </a:lnTo>
                <a:lnTo>
                  <a:pt x="107" y="106"/>
                </a:lnTo>
                <a:lnTo>
                  <a:pt x="113" y="89"/>
                </a:lnTo>
                <a:lnTo>
                  <a:pt x="114" y="71"/>
                </a:lnTo>
                <a:lnTo>
                  <a:pt x="110" y="51"/>
                </a:lnTo>
                <a:lnTo>
                  <a:pt x="101" y="36"/>
                </a:lnTo>
                <a:lnTo>
                  <a:pt x="87" y="24"/>
                </a:lnTo>
                <a:lnTo>
                  <a:pt x="70" y="14"/>
                </a:lnTo>
                <a:lnTo>
                  <a:pt x="51" y="7"/>
                </a:lnTo>
                <a:lnTo>
                  <a:pt x="32" y="2"/>
                </a:lnTo>
                <a:lnTo>
                  <a:pt x="17" y="0"/>
                </a:lnTo>
                <a:lnTo>
                  <a:pt x="5" y="0"/>
                </a:lnTo>
                <a:lnTo>
                  <a:pt x="0" y="3"/>
                </a:lnTo>
                <a:lnTo>
                  <a:pt x="12" y="9"/>
                </a:lnTo>
                <a:lnTo>
                  <a:pt x="26" y="13"/>
                </a:lnTo>
                <a:lnTo>
                  <a:pt x="41" y="17"/>
                </a:lnTo>
                <a:lnTo>
                  <a:pt x="54" y="22"/>
                </a:lnTo>
                <a:lnTo>
                  <a:pt x="68" y="27"/>
                </a:lnTo>
                <a:lnTo>
                  <a:pt x="80" y="34"/>
                </a:lnTo>
                <a:lnTo>
                  <a:pt x="89" y="43"/>
                </a:lnTo>
                <a:lnTo>
                  <a:pt x="96" y="55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32" name="Freeform 553"/>
          <p:cNvSpPr>
            <a:spLocks/>
          </p:cNvSpPr>
          <p:nvPr/>
        </p:nvSpPr>
        <p:spPr bwMode="auto">
          <a:xfrm>
            <a:off x="7007226" y="3054351"/>
            <a:ext cx="66675" cy="85725"/>
          </a:xfrm>
          <a:custGeom>
            <a:avLst/>
            <a:gdLst>
              <a:gd name="T0" fmla="*/ 2147483646 w 289"/>
              <a:gd name="T1" fmla="*/ 2147483646 h 351"/>
              <a:gd name="T2" fmla="*/ 2147483646 w 289"/>
              <a:gd name="T3" fmla="*/ 2147483646 h 351"/>
              <a:gd name="T4" fmla="*/ 2147483646 w 289"/>
              <a:gd name="T5" fmla="*/ 2147483646 h 351"/>
              <a:gd name="T6" fmla="*/ 0 w 289"/>
              <a:gd name="T7" fmla="*/ 2147483646 h 351"/>
              <a:gd name="T8" fmla="*/ 2147483646 w 289"/>
              <a:gd name="T9" fmla="*/ 2147483646 h 351"/>
              <a:gd name="T10" fmla="*/ 2147483646 w 289"/>
              <a:gd name="T11" fmla="*/ 2147483646 h 351"/>
              <a:gd name="T12" fmla="*/ 2147483646 w 289"/>
              <a:gd name="T13" fmla="*/ 2147483646 h 351"/>
              <a:gd name="T14" fmla="*/ 2147483646 w 289"/>
              <a:gd name="T15" fmla="*/ 2147483646 h 351"/>
              <a:gd name="T16" fmla="*/ 2147483646 w 289"/>
              <a:gd name="T17" fmla="*/ 2147483646 h 351"/>
              <a:gd name="T18" fmla="*/ 2147483646 w 289"/>
              <a:gd name="T19" fmla="*/ 2147483646 h 351"/>
              <a:gd name="T20" fmla="*/ 2147483646 w 289"/>
              <a:gd name="T21" fmla="*/ 2147483646 h 351"/>
              <a:gd name="T22" fmla="*/ 2147483646 w 289"/>
              <a:gd name="T23" fmla="*/ 2147483646 h 351"/>
              <a:gd name="T24" fmla="*/ 2147483646 w 289"/>
              <a:gd name="T25" fmla="*/ 2147483646 h 351"/>
              <a:gd name="T26" fmla="*/ 2147483646 w 289"/>
              <a:gd name="T27" fmla="*/ 2147483646 h 351"/>
              <a:gd name="T28" fmla="*/ 2147483646 w 289"/>
              <a:gd name="T29" fmla="*/ 2147483646 h 351"/>
              <a:gd name="T30" fmla="*/ 2147483646 w 289"/>
              <a:gd name="T31" fmla="*/ 2147483646 h 351"/>
              <a:gd name="T32" fmla="*/ 2147483646 w 289"/>
              <a:gd name="T33" fmla="*/ 2147483646 h 351"/>
              <a:gd name="T34" fmla="*/ 2147483646 w 289"/>
              <a:gd name="T35" fmla="*/ 2147483646 h 351"/>
              <a:gd name="T36" fmla="*/ 2147483646 w 289"/>
              <a:gd name="T37" fmla="*/ 2147483646 h 351"/>
              <a:gd name="T38" fmla="*/ 2147483646 w 289"/>
              <a:gd name="T39" fmla="*/ 2147483646 h 351"/>
              <a:gd name="T40" fmla="*/ 2147483646 w 289"/>
              <a:gd name="T41" fmla="*/ 2147483646 h 351"/>
              <a:gd name="T42" fmla="*/ 2147483646 w 289"/>
              <a:gd name="T43" fmla="*/ 2147483646 h 351"/>
              <a:gd name="T44" fmla="*/ 2147483646 w 289"/>
              <a:gd name="T45" fmla="*/ 2147483646 h 351"/>
              <a:gd name="T46" fmla="*/ 2147483646 w 289"/>
              <a:gd name="T47" fmla="*/ 2147483646 h 351"/>
              <a:gd name="T48" fmla="*/ 2147483646 w 289"/>
              <a:gd name="T49" fmla="*/ 2147483646 h 351"/>
              <a:gd name="T50" fmla="*/ 2147483646 w 289"/>
              <a:gd name="T51" fmla="*/ 2147483646 h 351"/>
              <a:gd name="T52" fmla="*/ 2147483646 w 289"/>
              <a:gd name="T53" fmla="*/ 2147483646 h 351"/>
              <a:gd name="T54" fmla="*/ 2147483646 w 289"/>
              <a:gd name="T55" fmla="*/ 2147483646 h 351"/>
              <a:gd name="T56" fmla="*/ 2147483646 w 289"/>
              <a:gd name="T57" fmla="*/ 2147483646 h 351"/>
              <a:gd name="T58" fmla="*/ 2147483646 w 289"/>
              <a:gd name="T59" fmla="*/ 2147483646 h 351"/>
              <a:gd name="T60" fmla="*/ 2147483646 w 289"/>
              <a:gd name="T61" fmla="*/ 2147483646 h 351"/>
              <a:gd name="T62" fmla="*/ 2147483646 w 289"/>
              <a:gd name="T63" fmla="*/ 2147483646 h 351"/>
              <a:gd name="T64" fmla="*/ 2147483646 w 289"/>
              <a:gd name="T65" fmla="*/ 2147483646 h 351"/>
              <a:gd name="T66" fmla="*/ 2147483646 w 289"/>
              <a:gd name="T67" fmla="*/ 2147483646 h 351"/>
              <a:gd name="T68" fmla="*/ 2147483646 w 289"/>
              <a:gd name="T69" fmla="*/ 2147483646 h 351"/>
              <a:gd name="T70" fmla="*/ 2147483646 w 289"/>
              <a:gd name="T71" fmla="*/ 2147483646 h 351"/>
              <a:gd name="T72" fmla="*/ 2147483646 w 289"/>
              <a:gd name="T73" fmla="*/ 2147483646 h 351"/>
              <a:gd name="T74" fmla="*/ 2147483646 w 289"/>
              <a:gd name="T75" fmla="*/ 2147483646 h 351"/>
              <a:gd name="T76" fmla="*/ 2147483646 w 289"/>
              <a:gd name="T77" fmla="*/ 2147483646 h 351"/>
              <a:gd name="T78" fmla="*/ 2147483646 w 289"/>
              <a:gd name="T79" fmla="*/ 2147483646 h 351"/>
              <a:gd name="T80" fmla="*/ 2147483646 w 289"/>
              <a:gd name="T81" fmla="*/ 0 h 351"/>
              <a:gd name="T82" fmla="*/ 2147483646 w 289"/>
              <a:gd name="T83" fmla="*/ 2147483646 h 351"/>
              <a:gd name="T84" fmla="*/ 2147483646 w 289"/>
              <a:gd name="T85" fmla="*/ 2147483646 h 351"/>
              <a:gd name="T86" fmla="*/ 2147483646 w 289"/>
              <a:gd name="T87" fmla="*/ 2147483646 h 35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1"/>
              <a:gd name="T134" fmla="*/ 289 w 289"/>
              <a:gd name="T135" fmla="*/ 351 h 35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1">
                <a:moveTo>
                  <a:pt x="112" y="46"/>
                </a:moveTo>
                <a:lnTo>
                  <a:pt x="90" y="65"/>
                </a:lnTo>
                <a:lnTo>
                  <a:pt x="68" y="84"/>
                </a:lnTo>
                <a:lnTo>
                  <a:pt x="48" y="106"/>
                </a:lnTo>
                <a:lnTo>
                  <a:pt x="30" y="130"/>
                </a:lnTo>
                <a:lnTo>
                  <a:pt x="15" y="155"/>
                </a:lnTo>
                <a:lnTo>
                  <a:pt x="5" y="181"/>
                </a:lnTo>
                <a:lnTo>
                  <a:pt x="0" y="210"/>
                </a:lnTo>
                <a:lnTo>
                  <a:pt x="1" y="240"/>
                </a:lnTo>
                <a:lnTo>
                  <a:pt x="3" y="248"/>
                </a:lnTo>
                <a:lnTo>
                  <a:pt x="5" y="256"/>
                </a:lnTo>
                <a:lnTo>
                  <a:pt x="8" y="262"/>
                </a:lnTo>
                <a:lnTo>
                  <a:pt x="12" y="270"/>
                </a:lnTo>
                <a:lnTo>
                  <a:pt x="17" y="276"/>
                </a:lnTo>
                <a:lnTo>
                  <a:pt x="24" y="283"/>
                </a:lnTo>
                <a:lnTo>
                  <a:pt x="29" y="288"/>
                </a:lnTo>
                <a:lnTo>
                  <a:pt x="36" y="292"/>
                </a:lnTo>
                <a:lnTo>
                  <a:pt x="50" y="301"/>
                </a:lnTo>
                <a:lnTo>
                  <a:pt x="64" y="308"/>
                </a:lnTo>
                <a:lnTo>
                  <a:pt x="77" y="315"/>
                </a:lnTo>
                <a:lnTo>
                  <a:pt x="92" y="320"/>
                </a:lnTo>
                <a:lnTo>
                  <a:pt x="107" y="326"/>
                </a:lnTo>
                <a:lnTo>
                  <a:pt x="121" y="330"/>
                </a:lnTo>
                <a:lnTo>
                  <a:pt x="136" y="334"/>
                </a:lnTo>
                <a:lnTo>
                  <a:pt x="151" y="337"/>
                </a:lnTo>
                <a:lnTo>
                  <a:pt x="167" y="341"/>
                </a:lnTo>
                <a:lnTo>
                  <a:pt x="181" y="343"/>
                </a:lnTo>
                <a:lnTo>
                  <a:pt x="197" y="345"/>
                </a:lnTo>
                <a:lnTo>
                  <a:pt x="213" y="347"/>
                </a:lnTo>
                <a:lnTo>
                  <a:pt x="228" y="348"/>
                </a:lnTo>
                <a:lnTo>
                  <a:pt x="243" y="349"/>
                </a:lnTo>
                <a:lnTo>
                  <a:pt x="259" y="350"/>
                </a:lnTo>
                <a:lnTo>
                  <a:pt x="274" y="351"/>
                </a:lnTo>
                <a:lnTo>
                  <a:pt x="279" y="351"/>
                </a:lnTo>
                <a:lnTo>
                  <a:pt x="283" y="349"/>
                </a:lnTo>
                <a:lnTo>
                  <a:pt x="286" y="345"/>
                </a:lnTo>
                <a:lnTo>
                  <a:pt x="289" y="341"/>
                </a:lnTo>
                <a:lnTo>
                  <a:pt x="289" y="335"/>
                </a:lnTo>
                <a:lnTo>
                  <a:pt x="286" y="331"/>
                </a:lnTo>
                <a:lnTo>
                  <a:pt x="282" y="328"/>
                </a:lnTo>
                <a:lnTo>
                  <a:pt x="277" y="326"/>
                </a:lnTo>
                <a:lnTo>
                  <a:pt x="263" y="322"/>
                </a:lnTo>
                <a:lnTo>
                  <a:pt x="250" y="320"/>
                </a:lnTo>
                <a:lnTo>
                  <a:pt x="236" y="317"/>
                </a:lnTo>
                <a:lnTo>
                  <a:pt x="221" y="315"/>
                </a:lnTo>
                <a:lnTo>
                  <a:pt x="208" y="313"/>
                </a:lnTo>
                <a:lnTo>
                  <a:pt x="194" y="311"/>
                </a:lnTo>
                <a:lnTo>
                  <a:pt x="179" y="308"/>
                </a:lnTo>
                <a:lnTo>
                  <a:pt x="166" y="305"/>
                </a:lnTo>
                <a:lnTo>
                  <a:pt x="152" y="303"/>
                </a:lnTo>
                <a:lnTo>
                  <a:pt x="138" y="300"/>
                </a:lnTo>
                <a:lnTo>
                  <a:pt x="125" y="296"/>
                </a:lnTo>
                <a:lnTo>
                  <a:pt x="111" y="292"/>
                </a:lnTo>
                <a:lnTo>
                  <a:pt x="98" y="287"/>
                </a:lnTo>
                <a:lnTo>
                  <a:pt x="85" y="282"/>
                </a:lnTo>
                <a:lnTo>
                  <a:pt x="72" y="276"/>
                </a:lnTo>
                <a:lnTo>
                  <a:pt x="59" y="269"/>
                </a:lnTo>
                <a:lnTo>
                  <a:pt x="49" y="261"/>
                </a:lnTo>
                <a:lnTo>
                  <a:pt x="41" y="252"/>
                </a:lnTo>
                <a:lnTo>
                  <a:pt x="34" y="241"/>
                </a:lnTo>
                <a:lnTo>
                  <a:pt x="31" y="228"/>
                </a:lnTo>
                <a:lnTo>
                  <a:pt x="30" y="215"/>
                </a:lnTo>
                <a:lnTo>
                  <a:pt x="31" y="201"/>
                </a:lnTo>
                <a:lnTo>
                  <a:pt x="34" y="186"/>
                </a:lnTo>
                <a:lnTo>
                  <a:pt x="38" y="174"/>
                </a:lnTo>
                <a:lnTo>
                  <a:pt x="46" y="158"/>
                </a:lnTo>
                <a:lnTo>
                  <a:pt x="54" y="142"/>
                </a:lnTo>
                <a:lnTo>
                  <a:pt x="64" y="128"/>
                </a:lnTo>
                <a:lnTo>
                  <a:pt x="74" y="115"/>
                </a:lnTo>
                <a:lnTo>
                  <a:pt x="85" y="102"/>
                </a:lnTo>
                <a:lnTo>
                  <a:pt x="96" y="89"/>
                </a:lnTo>
                <a:lnTo>
                  <a:pt x="110" y="77"/>
                </a:lnTo>
                <a:lnTo>
                  <a:pt x="124" y="64"/>
                </a:lnTo>
                <a:lnTo>
                  <a:pt x="137" y="53"/>
                </a:lnTo>
                <a:lnTo>
                  <a:pt x="155" y="43"/>
                </a:lnTo>
                <a:lnTo>
                  <a:pt x="175" y="35"/>
                </a:lnTo>
                <a:lnTo>
                  <a:pt x="195" y="26"/>
                </a:lnTo>
                <a:lnTo>
                  <a:pt x="213" y="19"/>
                </a:lnTo>
                <a:lnTo>
                  <a:pt x="228" y="12"/>
                </a:lnTo>
                <a:lnTo>
                  <a:pt x="237" y="6"/>
                </a:lnTo>
                <a:lnTo>
                  <a:pt x="240" y="2"/>
                </a:lnTo>
                <a:lnTo>
                  <a:pt x="230" y="0"/>
                </a:lnTo>
                <a:lnTo>
                  <a:pt x="215" y="1"/>
                </a:lnTo>
                <a:lnTo>
                  <a:pt x="198" y="4"/>
                </a:lnTo>
                <a:lnTo>
                  <a:pt x="180" y="9"/>
                </a:lnTo>
                <a:lnTo>
                  <a:pt x="161" y="17"/>
                </a:lnTo>
                <a:lnTo>
                  <a:pt x="144" y="25"/>
                </a:lnTo>
                <a:lnTo>
                  <a:pt x="127" y="35"/>
                </a:lnTo>
                <a:lnTo>
                  <a:pt x="112" y="46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33" name="Freeform 554"/>
          <p:cNvSpPr>
            <a:spLocks/>
          </p:cNvSpPr>
          <p:nvPr/>
        </p:nvSpPr>
        <p:spPr bwMode="auto">
          <a:xfrm>
            <a:off x="7097713" y="3051175"/>
            <a:ext cx="57150" cy="57150"/>
          </a:xfrm>
          <a:custGeom>
            <a:avLst/>
            <a:gdLst>
              <a:gd name="T0" fmla="*/ 2147483646 w 254"/>
              <a:gd name="T1" fmla="*/ 2147483646 h 234"/>
              <a:gd name="T2" fmla="*/ 2147483646 w 254"/>
              <a:gd name="T3" fmla="*/ 2147483646 h 234"/>
              <a:gd name="T4" fmla="*/ 2147483646 w 254"/>
              <a:gd name="T5" fmla="*/ 2147483646 h 234"/>
              <a:gd name="T6" fmla="*/ 2147483646 w 254"/>
              <a:gd name="T7" fmla="*/ 2147483646 h 234"/>
              <a:gd name="T8" fmla="*/ 2147483646 w 254"/>
              <a:gd name="T9" fmla="*/ 2147483646 h 234"/>
              <a:gd name="T10" fmla="*/ 2147483646 w 254"/>
              <a:gd name="T11" fmla="*/ 2147483646 h 234"/>
              <a:gd name="T12" fmla="*/ 2147483646 w 254"/>
              <a:gd name="T13" fmla="*/ 2147483646 h 234"/>
              <a:gd name="T14" fmla="*/ 2147483646 w 254"/>
              <a:gd name="T15" fmla="*/ 2147483646 h 234"/>
              <a:gd name="T16" fmla="*/ 2147483646 w 254"/>
              <a:gd name="T17" fmla="*/ 2147483646 h 234"/>
              <a:gd name="T18" fmla="*/ 2147483646 w 254"/>
              <a:gd name="T19" fmla="*/ 2147483646 h 234"/>
              <a:gd name="T20" fmla="*/ 2147483646 w 254"/>
              <a:gd name="T21" fmla="*/ 2147483646 h 234"/>
              <a:gd name="T22" fmla="*/ 2147483646 w 254"/>
              <a:gd name="T23" fmla="*/ 2147483646 h 234"/>
              <a:gd name="T24" fmla="*/ 2147483646 w 254"/>
              <a:gd name="T25" fmla="*/ 2147483646 h 234"/>
              <a:gd name="T26" fmla="*/ 2147483646 w 254"/>
              <a:gd name="T27" fmla="*/ 2147483646 h 234"/>
              <a:gd name="T28" fmla="*/ 2147483646 w 254"/>
              <a:gd name="T29" fmla="*/ 2147483646 h 234"/>
              <a:gd name="T30" fmla="*/ 2147483646 w 254"/>
              <a:gd name="T31" fmla="*/ 2147483646 h 234"/>
              <a:gd name="T32" fmla="*/ 2147483646 w 254"/>
              <a:gd name="T33" fmla="*/ 2147483646 h 234"/>
              <a:gd name="T34" fmla="*/ 2147483646 w 254"/>
              <a:gd name="T35" fmla="*/ 2147483646 h 234"/>
              <a:gd name="T36" fmla="*/ 2147483646 w 254"/>
              <a:gd name="T37" fmla="*/ 2147483646 h 234"/>
              <a:gd name="T38" fmla="*/ 2147483646 w 254"/>
              <a:gd name="T39" fmla="*/ 2147483646 h 234"/>
              <a:gd name="T40" fmla="*/ 2147483646 w 254"/>
              <a:gd name="T41" fmla="*/ 2147483646 h 234"/>
              <a:gd name="T42" fmla="*/ 2147483646 w 254"/>
              <a:gd name="T43" fmla="*/ 2147483646 h 234"/>
              <a:gd name="T44" fmla="*/ 2147483646 w 254"/>
              <a:gd name="T45" fmla="*/ 2147483646 h 234"/>
              <a:gd name="T46" fmla="*/ 2147483646 w 254"/>
              <a:gd name="T47" fmla="*/ 2147483646 h 234"/>
              <a:gd name="T48" fmla="*/ 2147483646 w 254"/>
              <a:gd name="T49" fmla="*/ 2147483646 h 234"/>
              <a:gd name="T50" fmla="*/ 2147483646 w 254"/>
              <a:gd name="T51" fmla="*/ 2147483646 h 234"/>
              <a:gd name="T52" fmla="*/ 2147483646 w 254"/>
              <a:gd name="T53" fmla="*/ 2147483646 h 234"/>
              <a:gd name="T54" fmla="*/ 2147483646 w 254"/>
              <a:gd name="T55" fmla="*/ 2147483646 h 234"/>
              <a:gd name="T56" fmla="*/ 2147483646 w 254"/>
              <a:gd name="T57" fmla="*/ 2147483646 h 234"/>
              <a:gd name="T58" fmla="*/ 2147483646 w 254"/>
              <a:gd name="T59" fmla="*/ 2147483646 h 234"/>
              <a:gd name="T60" fmla="*/ 2147483646 w 254"/>
              <a:gd name="T61" fmla="*/ 2147483646 h 234"/>
              <a:gd name="T62" fmla="*/ 2147483646 w 254"/>
              <a:gd name="T63" fmla="*/ 2147483646 h 234"/>
              <a:gd name="T64" fmla="*/ 2147483646 w 254"/>
              <a:gd name="T65" fmla="*/ 2147483646 h 234"/>
              <a:gd name="T66" fmla="*/ 2147483646 w 254"/>
              <a:gd name="T67" fmla="*/ 2147483646 h 234"/>
              <a:gd name="T68" fmla="*/ 2147483646 w 254"/>
              <a:gd name="T69" fmla="*/ 2147483646 h 234"/>
              <a:gd name="T70" fmla="*/ 2147483646 w 254"/>
              <a:gd name="T71" fmla="*/ 2147483646 h 234"/>
              <a:gd name="T72" fmla="*/ 2147483646 w 254"/>
              <a:gd name="T73" fmla="*/ 2147483646 h 234"/>
              <a:gd name="T74" fmla="*/ 2147483646 w 254"/>
              <a:gd name="T75" fmla="*/ 2147483646 h 234"/>
              <a:gd name="T76" fmla="*/ 2147483646 w 254"/>
              <a:gd name="T77" fmla="*/ 2147483646 h 234"/>
              <a:gd name="T78" fmla="*/ 2147483646 w 254"/>
              <a:gd name="T79" fmla="*/ 0 h 234"/>
              <a:gd name="T80" fmla="*/ 2147483646 w 254"/>
              <a:gd name="T81" fmla="*/ 0 h 234"/>
              <a:gd name="T82" fmla="*/ 2147483646 w 254"/>
              <a:gd name="T83" fmla="*/ 0 h 234"/>
              <a:gd name="T84" fmla="*/ 2147483646 w 254"/>
              <a:gd name="T85" fmla="*/ 0 h 234"/>
              <a:gd name="T86" fmla="*/ 2147483646 w 254"/>
              <a:gd name="T87" fmla="*/ 2147483646 h 234"/>
              <a:gd name="T88" fmla="*/ 0 w 254"/>
              <a:gd name="T89" fmla="*/ 2147483646 h 234"/>
              <a:gd name="T90" fmla="*/ 2147483646 w 254"/>
              <a:gd name="T91" fmla="*/ 2147483646 h 234"/>
              <a:gd name="T92" fmla="*/ 2147483646 w 254"/>
              <a:gd name="T93" fmla="*/ 2147483646 h 234"/>
              <a:gd name="T94" fmla="*/ 2147483646 w 254"/>
              <a:gd name="T95" fmla="*/ 2147483646 h 234"/>
              <a:gd name="T96" fmla="*/ 2147483646 w 254"/>
              <a:gd name="T97" fmla="*/ 2147483646 h 234"/>
              <a:gd name="T98" fmla="*/ 2147483646 w 254"/>
              <a:gd name="T99" fmla="*/ 2147483646 h 234"/>
              <a:gd name="T100" fmla="*/ 2147483646 w 254"/>
              <a:gd name="T101" fmla="*/ 2147483646 h 234"/>
              <a:gd name="T102" fmla="*/ 2147483646 w 254"/>
              <a:gd name="T103" fmla="*/ 2147483646 h 234"/>
              <a:gd name="T104" fmla="*/ 2147483646 w 254"/>
              <a:gd name="T105" fmla="*/ 2147483646 h 234"/>
              <a:gd name="T106" fmla="*/ 2147483646 w 254"/>
              <a:gd name="T107" fmla="*/ 2147483646 h 234"/>
              <a:gd name="T108" fmla="*/ 2147483646 w 254"/>
              <a:gd name="T109" fmla="*/ 2147483646 h 234"/>
              <a:gd name="T110" fmla="*/ 2147483646 w 254"/>
              <a:gd name="T111" fmla="*/ 2147483646 h 234"/>
              <a:gd name="T112" fmla="*/ 2147483646 w 254"/>
              <a:gd name="T113" fmla="*/ 2147483646 h 234"/>
              <a:gd name="T114" fmla="*/ 2147483646 w 254"/>
              <a:gd name="T115" fmla="*/ 2147483646 h 234"/>
              <a:gd name="T116" fmla="*/ 2147483646 w 254"/>
              <a:gd name="T117" fmla="*/ 2147483646 h 234"/>
              <a:gd name="T118" fmla="*/ 2147483646 w 254"/>
              <a:gd name="T119" fmla="*/ 2147483646 h 234"/>
              <a:gd name="T120" fmla="*/ 2147483646 w 254"/>
              <a:gd name="T121" fmla="*/ 2147483646 h 23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4"/>
              <a:gd name="T184" fmla="*/ 0 h 234"/>
              <a:gd name="T185" fmla="*/ 254 w 254"/>
              <a:gd name="T186" fmla="*/ 234 h 23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4" h="234">
                <a:moveTo>
                  <a:pt x="210" y="71"/>
                </a:moveTo>
                <a:lnTo>
                  <a:pt x="222" y="84"/>
                </a:lnTo>
                <a:lnTo>
                  <a:pt x="229" y="99"/>
                </a:lnTo>
                <a:lnTo>
                  <a:pt x="232" y="115"/>
                </a:lnTo>
                <a:lnTo>
                  <a:pt x="232" y="132"/>
                </a:lnTo>
                <a:lnTo>
                  <a:pt x="230" y="146"/>
                </a:lnTo>
                <a:lnTo>
                  <a:pt x="226" y="158"/>
                </a:lnTo>
                <a:lnTo>
                  <a:pt x="219" y="170"/>
                </a:lnTo>
                <a:lnTo>
                  <a:pt x="211" y="179"/>
                </a:lnTo>
                <a:lnTo>
                  <a:pt x="202" y="190"/>
                </a:lnTo>
                <a:lnTo>
                  <a:pt x="193" y="199"/>
                </a:lnTo>
                <a:lnTo>
                  <a:pt x="183" y="208"/>
                </a:lnTo>
                <a:lnTo>
                  <a:pt x="174" y="218"/>
                </a:lnTo>
                <a:lnTo>
                  <a:pt x="172" y="221"/>
                </a:lnTo>
                <a:lnTo>
                  <a:pt x="172" y="224"/>
                </a:lnTo>
                <a:lnTo>
                  <a:pt x="172" y="227"/>
                </a:lnTo>
                <a:lnTo>
                  <a:pt x="174" y="231"/>
                </a:lnTo>
                <a:lnTo>
                  <a:pt x="177" y="233"/>
                </a:lnTo>
                <a:lnTo>
                  <a:pt x="181" y="234"/>
                </a:lnTo>
                <a:lnTo>
                  <a:pt x="184" y="233"/>
                </a:lnTo>
                <a:lnTo>
                  <a:pt x="187" y="231"/>
                </a:lnTo>
                <a:lnTo>
                  <a:pt x="208" y="217"/>
                </a:lnTo>
                <a:lnTo>
                  <a:pt x="226" y="199"/>
                </a:lnTo>
                <a:lnTo>
                  <a:pt x="240" y="178"/>
                </a:lnTo>
                <a:lnTo>
                  <a:pt x="249" y="155"/>
                </a:lnTo>
                <a:lnTo>
                  <a:pt x="254" y="131"/>
                </a:lnTo>
                <a:lnTo>
                  <a:pt x="251" y="107"/>
                </a:lnTo>
                <a:lnTo>
                  <a:pt x="243" y="84"/>
                </a:lnTo>
                <a:lnTo>
                  <a:pt x="226" y="64"/>
                </a:lnTo>
                <a:lnTo>
                  <a:pt x="214" y="53"/>
                </a:lnTo>
                <a:lnTo>
                  <a:pt x="199" y="45"/>
                </a:lnTo>
                <a:lnTo>
                  <a:pt x="183" y="36"/>
                </a:lnTo>
                <a:lnTo>
                  <a:pt x="165" y="29"/>
                </a:lnTo>
                <a:lnTo>
                  <a:pt x="147" y="21"/>
                </a:lnTo>
                <a:lnTo>
                  <a:pt x="129" y="16"/>
                </a:lnTo>
                <a:lnTo>
                  <a:pt x="111" y="12"/>
                </a:lnTo>
                <a:lnTo>
                  <a:pt x="93" y="7"/>
                </a:lnTo>
                <a:lnTo>
                  <a:pt x="75" y="4"/>
                </a:lnTo>
                <a:lnTo>
                  <a:pt x="59" y="2"/>
                </a:lnTo>
                <a:lnTo>
                  <a:pt x="43" y="0"/>
                </a:lnTo>
                <a:lnTo>
                  <a:pt x="31" y="0"/>
                </a:lnTo>
                <a:lnTo>
                  <a:pt x="19" y="0"/>
                </a:lnTo>
                <a:lnTo>
                  <a:pt x="10" y="0"/>
                </a:lnTo>
                <a:lnTo>
                  <a:pt x="3" y="2"/>
                </a:lnTo>
                <a:lnTo>
                  <a:pt x="0" y="4"/>
                </a:lnTo>
                <a:lnTo>
                  <a:pt x="11" y="6"/>
                </a:lnTo>
                <a:lnTo>
                  <a:pt x="21" y="7"/>
                </a:lnTo>
                <a:lnTo>
                  <a:pt x="34" y="9"/>
                </a:lnTo>
                <a:lnTo>
                  <a:pt x="46" y="12"/>
                </a:lnTo>
                <a:lnTo>
                  <a:pt x="59" y="15"/>
                </a:lnTo>
                <a:lnTo>
                  <a:pt x="74" y="17"/>
                </a:lnTo>
                <a:lnTo>
                  <a:pt x="87" y="20"/>
                </a:lnTo>
                <a:lnTo>
                  <a:pt x="102" y="23"/>
                </a:lnTo>
                <a:lnTo>
                  <a:pt x="116" y="28"/>
                </a:lnTo>
                <a:lnTo>
                  <a:pt x="131" y="32"/>
                </a:lnTo>
                <a:lnTo>
                  <a:pt x="145" y="36"/>
                </a:lnTo>
                <a:lnTo>
                  <a:pt x="159" y="42"/>
                </a:lnTo>
                <a:lnTo>
                  <a:pt x="173" y="48"/>
                </a:lnTo>
                <a:lnTo>
                  <a:pt x="186" y="55"/>
                </a:lnTo>
                <a:lnTo>
                  <a:pt x="199" y="63"/>
                </a:lnTo>
                <a:lnTo>
                  <a:pt x="210" y="71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34" name="Freeform 555"/>
          <p:cNvSpPr>
            <a:spLocks/>
          </p:cNvSpPr>
          <p:nvPr/>
        </p:nvSpPr>
        <p:spPr bwMode="auto">
          <a:xfrm>
            <a:off x="6985001" y="3078164"/>
            <a:ext cx="22225" cy="52387"/>
          </a:xfrm>
          <a:custGeom>
            <a:avLst/>
            <a:gdLst>
              <a:gd name="T0" fmla="*/ 0 w 103"/>
              <a:gd name="T1" fmla="*/ 2147483646 h 221"/>
              <a:gd name="T2" fmla="*/ 0 w 103"/>
              <a:gd name="T3" fmla="*/ 2147483646 h 221"/>
              <a:gd name="T4" fmla="*/ 2147483646 w 103"/>
              <a:gd name="T5" fmla="*/ 2147483646 h 221"/>
              <a:gd name="T6" fmla="*/ 2147483646 w 103"/>
              <a:gd name="T7" fmla="*/ 2147483646 h 221"/>
              <a:gd name="T8" fmla="*/ 2147483646 w 103"/>
              <a:gd name="T9" fmla="*/ 2147483646 h 221"/>
              <a:gd name="T10" fmla="*/ 2147483646 w 103"/>
              <a:gd name="T11" fmla="*/ 2147483646 h 221"/>
              <a:gd name="T12" fmla="*/ 2147483646 w 103"/>
              <a:gd name="T13" fmla="*/ 2147483646 h 221"/>
              <a:gd name="T14" fmla="*/ 2147483646 w 103"/>
              <a:gd name="T15" fmla="*/ 2147483646 h 221"/>
              <a:gd name="T16" fmla="*/ 2147483646 w 103"/>
              <a:gd name="T17" fmla="*/ 2147483646 h 221"/>
              <a:gd name="T18" fmla="*/ 2147483646 w 103"/>
              <a:gd name="T19" fmla="*/ 2147483646 h 221"/>
              <a:gd name="T20" fmla="*/ 2147483646 w 103"/>
              <a:gd name="T21" fmla="*/ 2147483646 h 221"/>
              <a:gd name="T22" fmla="*/ 2147483646 w 103"/>
              <a:gd name="T23" fmla="*/ 2147483646 h 221"/>
              <a:gd name="T24" fmla="*/ 2147483646 w 103"/>
              <a:gd name="T25" fmla="*/ 2147483646 h 221"/>
              <a:gd name="T26" fmla="*/ 2147483646 w 103"/>
              <a:gd name="T27" fmla="*/ 2147483646 h 221"/>
              <a:gd name="T28" fmla="*/ 2147483646 w 103"/>
              <a:gd name="T29" fmla="*/ 2147483646 h 221"/>
              <a:gd name="T30" fmla="*/ 2147483646 w 103"/>
              <a:gd name="T31" fmla="*/ 2147483646 h 221"/>
              <a:gd name="T32" fmla="*/ 2147483646 w 103"/>
              <a:gd name="T33" fmla="*/ 2147483646 h 221"/>
              <a:gd name="T34" fmla="*/ 2147483646 w 103"/>
              <a:gd name="T35" fmla="*/ 2147483646 h 221"/>
              <a:gd name="T36" fmla="*/ 2147483646 w 103"/>
              <a:gd name="T37" fmla="*/ 2147483646 h 221"/>
              <a:gd name="T38" fmla="*/ 2147483646 w 103"/>
              <a:gd name="T39" fmla="*/ 2147483646 h 221"/>
              <a:gd name="T40" fmla="*/ 2147483646 w 103"/>
              <a:gd name="T41" fmla="*/ 2147483646 h 221"/>
              <a:gd name="T42" fmla="*/ 2147483646 w 103"/>
              <a:gd name="T43" fmla="*/ 2147483646 h 221"/>
              <a:gd name="T44" fmla="*/ 2147483646 w 103"/>
              <a:gd name="T45" fmla="*/ 2147483646 h 221"/>
              <a:gd name="T46" fmla="*/ 2147483646 w 103"/>
              <a:gd name="T47" fmla="*/ 2147483646 h 221"/>
              <a:gd name="T48" fmla="*/ 2147483646 w 103"/>
              <a:gd name="T49" fmla="*/ 2147483646 h 221"/>
              <a:gd name="T50" fmla="*/ 2147483646 w 103"/>
              <a:gd name="T51" fmla="*/ 2147483646 h 221"/>
              <a:gd name="T52" fmla="*/ 2147483646 w 103"/>
              <a:gd name="T53" fmla="*/ 2147483646 h 221"/>
              <a:gd name="T54" fmla="*/ 2147483646 w 103"/>
              <a:gd name="T55" fmla="*/ 2147483646 h 221"/>
              <a:gd name="T56" fmla="*/ 2147483646 w 103"/>
              <a:gd name="T57" fmla="*/ 2147483646 h 221"/>
              <a:gd name="T58" fmla="*/ 2147483646 w 103"/>
              <a:gd name="T59" fmla="*/ 2147483646 h 221"/>
              <a:gd name="T60" fmla="*/ 2147483646 w 103"/>
              <a:gd name="T61" fmla="*/ 2147483646 h 221"/>
              <a:gd name="T62" fmla="*/ 2147483646 w 103"/>
              <a:gd name="T63" fmla="*/ 2147483646 h 221"/>
              <a:gd name="T64" fmla="*/ 2147483646 w 103"/>
              <a:gd name="T65" fmla="*/ 2147483646 h 221"/>
              <a:gd name="T66" fmla="*/ 2147483646 w 103"/>
              <a:gd name="T67" fmla="*/ 0 h 221"/>
              <a:gd name="T68" fmla="*/ 2147483646 w 103"/>
              <a:gd name="T69" fmla="*/ 2147483646 h 221"/>
              <a:gd name="T70" fmla="*/ 2147483646 w 103"/>
              <a:gd name="T71" fmla="*/ 2147483646 h 221"/>
              <a:gd name="T72" fmla="*/ 2147483646 w 103"/>
              <a:gd name="T73" fmla="*/ 2147483646 h 221"/>
              <a:gd name="T74" fmla="*/ 2147483646 w 103"/>
              <a:gd name="T75" fmla="*/ 2147483646 h 221"/>
              <a:gd name="T76" fmla="*/ 2147483646 w 103"/>
              <a:gd name="T77" fmla="*/ 2147483646 h 221"/>
              <a:gd name="T78" fmla="*/ 2147483646 w 103"/>
              <a:gd name="T79" fmla="*/ 2147483646 h 221"/>
              <a:gd name="T80" fmla="*/ 0 w 103"/>
              <a:gd name="T81" fmla="*/ 2147483646 h 22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1"/>
              <a:gd name="T125" fmla="*/ 103 w 103"/>
              <a:gd name="T126" fmla="*/ 221 h 22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1">
                <a:moveTo>
                  <a:pt x="0" y="121"/>
                </a:moveTo>
                <a:lnTo>
                  <a:pt x="0" y="139"/>
                </a:lnTo>
                <a:lnTo>
                  <a:pt x="4" y="156"/>
                </a:lnTo>
                <a:lnTo>
                  <a:pt x="12" y="172"/>
                </a:lnTo>
                <a:lnTo>
                  <a:pt x="22" y="186"/>
                </a:lnTo>
                <a:lnTo>
                  <a:pt x="35" y="197"/>
                </a:lnTo>
                <a:lnTo>
                  <a:pt x="50" y="208"/>
                </a:lnTo>
                <a:lnTo>
                  <a:pt x="66" y="216"/>
                </a:lnTo>
                <a:lnTo>
                  <a:pt x="83" y="220"/>
                </a:lnTo>
                <a:lnTo>
                  <a:pt x="89" y="221"/>
                </a:lnTo>
                <a:lnTo>
                  <a:pt x="94" y="219"/>
                </a:lnTo>
                <a:lnTo>
                  <a:pt x="98" y="216"/>
                </a:lnTo>
                <a:lnTo>
                  <a:pt x="100" y="211"/>
                </a:lnTo>
                <a:lnTo>
                  <a:pt x="100" y="206"/>
                </a:lnTo>
                <a:lnTo>
                  <a:pt x="99" y="201"/>
                </a:lnTo>
                <a:lnTo>
                  <a:pt x="96" y="196"/>
                </a:lnTo>
                <a:lnTo>
                  <a:pt x="91" y="194"/>
                </a:lnTo>
                <a:lnTo>
                  <a:pt x="74" y="188"/>
                </a:lnTo>
                <a:lnTo>
                  <a:pt x="58" y="179"/>
                </a:lnTo>
                <a:lnTo>
                  <a:pt x="45" y="168"/>
                </a:lnTo>
                <a:lnTo>
                  <a:pt x="36" y="155"/>
                </a:lnTo>
                <a:lnTo>
                  <a:pt x="30" y="139"/>
                </a:lnTo>
                <a:lnTo>
                  <a:pt x="27" y="122"/>
                </a:lnTo>
                <a:lnTo>
                  <a:pt x="27" y="103"/>
                </a:lnTo>
                <a:lnTo>
                  <a:pt x="32" y="84"/>
                </a:lnTo>
                <a:lnTo>
                  <a:pt x="38" y="70"/>
                </a:lnTo>
                <a:lnTo>
                  <a:pt x="46" y="57"/>
                </a:lnTo>
                <a:lnTo>
                  <a:pt x="56" y="46"/>
                </a:lnTo>
                <a:lnTo>
                  <a:pt x="66" y="35"/>
                </a:lnTo>
                <a:lnTo>
                  <a:pt x="76" y="25"/>
                </a:lnTo>
                <a:lnTo>
                  <a:pt x="86" y="17"/>
                </a:lnTo>
                <a:lnTo>
                  <a:pt x="96" y="8"/>
                </a:lnTo>
                <a:lnTo>
                  <a:pt x="103" y="1"/>
                </a:lnTo>
                <a:lnTo>
                  <a:pt x="96" y="0"/>
                </a:lnTo>
                <a:lnTo>
                  <a:pt x="84" y="5"/>
                </a:lnTo>
                <a:lnTo>
                  <a:pt x="69" y="17"/>
                </a:lnTo>
                <a:lnTo>
                  <a:pt x="51" y="33"/>
                </a:lnTo>
                <a:lnTo>
                  <a:pt x="34" y="53"/>
                </a:lnTo>
                <a:lnTo>
                  <a:pt x="18" y="75"/>
                </a:lnTo>
                <a:lnTo>
                  <a:pt x="7" y="98"/>
                </a:lnTo>
                <a:lnTo>
                  <a:pt x="0" y="121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35" name="Freeform 556"/>
          <p:cNvSpPr>
            <a:spLocks/>
          </p:cNvSpPr>
          <p:nvPr/>
        </p:nvSpPr>
        <p:spPr bwMode="auto">
          <a:xfrm>
            <a:off x="7143751" y="3048000"/>
            <a:ext cx="49213" cy="69850"/>
          </a:xfrm>
          <a:custGeom>
            <a:avLst/>
            <a:gdLst>
              <a:gd name="T0" fmla="*/ 2147483646 w 221"/>
              <a:gd name="T1" fmla="*/ 2147483646 h 288"/>
              <a:gd name="T2" fmla="*/ 2147483646 w 221"/>
              <a:gd name="T3" fmla="*/ 2147483646 h 288"/>
              <a:gd name="T4" fmla="*/ 2147483646 w 221"/>
              <a:gd name="T5" fmla="*/ 2147483646 h 288"/>
              <a:gd name="T6" fmla="*/ 2147483646 w 221"/>
              <a:gd name="T7" fmla="*/ 2147483646 h 288"/>
              <a:gd name="T8" fmla="*/ 2147483646 w 221"/>
              <a:gd name="T9" fmla="*/ 2147483646 h 288"/>
              <a:gd name="T10" fmla="*/ 2147483646 w 221"/>
              <a:gd name="T11" fmla="*/ 2147483646 h 288"/>
              <a:gd name="T12" fmla="*/ 2147483646 w 221"/>
              <a:gd name="T13" fmla="*/ 2147483646 h 288"/>
              <a:gd name="T14" fmla="*/ 2147483646 w 221"/>
              <a:gd name="T15" fmla="*/ 2147483646 h 288"/>
              <a:gd name="T16" fmla="*/ 2147483646 w 221"/>
              <a:gd name="T17" fmla="*/ 2147483646 h 288"/>
              <a:gd name="T18" fmla="*/ 2147483646 w 221"/>
              <a:gd name="T19" fmla="*/ 2147483646 h 288"/>
              <a:gd name="T20" fmla="*/ 2147483646 w 221"/>
              <a:gd name="T21" fmla="*/ 2147483646 h 288"/>
              <a:gd name="T22" fmla="*/ 2147483646 w 221"/>
              <a:gd name="T23" fmla="*/ 2147483646 h 288"/>
              <a:gd name="T24" fmla="*/ 2147483646 w 221"/>
              <a:gd name="T25" fmla="*/ 2147483646 h 288"/>
              <a:gd name="T26" fmla="*/ 2147483646 w 221"/>
              <a:gd name="T27" fmla="*/ 2147483646 h 288"/>
              <a:gd name="T28" fmla="*/ 2147483646 w 221"/>
              <a:gd name="T29" fmla="*/ 2147483646 h 288"/>
              <a:gd name="T30" fmla="*/ 2147483646 w 221"/>
              <a:gd name="T31" fmla="*/ 2147483646 h 288"/>
              <a:gd name="T32" fmla="*/ 2147483646 w 221"/>
              <a:gd name="T33" fmla="*/ 2147483646 h 288"/>
              <a:gd name="T34" fmla="*/ 2147483646 w 221"/>
              <a:gd name="T35" fmla="*/ 2147483646 h 288"/>
              <a:gd name="T36" fmla="*/ 2147483646 w 221"/>
              <a:gd name="T37" fmla="*/ 2147483646 h 288"/>
              <a:gd name="T38" fmla="*/ 2147483646 w 221"/>
              <a:gd name="T39" fmla="*/ 2147483646 h 288"/>
              <a:gd name="T40" fmla="*/ 2147483646 w 221"/>
              <a:gd name="T41" fmla="*/ 2147483646 h 288"/>
              <a:gd name="T42" fmla="*/ 2147483646 w 221"/>
              <a:gd name="T43" fmla="*/ 2147483646 h 288"/>
              <a:gd name="T44" fmla="*/ 2147483646 w 221"/>
              <a:gd name="T45" fmla="*/ 2147483646 h 288"/>
              <a:gd name="T46" fmla="*/ 2147483646 w 221"/>
              <a:gd name="T47" fmla="*/ 2147483646 h 288"/>
              <a:gd name="T48" fmla="*/ 2147483646 w 221"/>
              <a:gd name="T49" fmla="*/ 2147483646 h 288"/>
              <a:gd name="T50" fmla="*/ 2147483646 w 221"/>
              <a:gd name="T51" fmla="*/ 2147483646 h 288"/>
              <a:gd name="T52" fmla="*/ 2147483646 w 221"/>
              <a:gd name="T53" fmla="*/ 2147483646 h 288"/>
              <a:gd name="T54" fmla="*/ 2147483646 w 221"/>
              <a:gd name="T55" fmla="*/ 2147483646 h 288"/>
              <a:gd name="T56" fmla="*/ 2147483646 w 221"/>
              <a:gd name="T57" fmla="*/ 2147483646 h 288"/>
              <a:gd name="T58" fmla="*/ 2147483646 w 221"/>
              <a:gd name="T59" fmla="*/ 2147483646 h 288"/>
              <a:gd name="T60" fmla="*/ 2147483646 w 221"/>
              <a:gd name="T61" fmla="*/ 2147483646 h 288"/>
              <a:gd name="T62" fmla="*/ 2147483646 w 221"/>
              <a:gd name="T63" fmla="*/ 2147483646 h 288"/>
              <a:gd name="T64" fmla="*/ 2147483646 w 221"/>
              <a:gd name="T65" fmla="*/ 2147483646 h 288"/>
              <a:gd name="T66" fmla="*/ 2147483646 w 221"/>
              <a:gd name="T67" fmla="*/ 2147483646 h 288"/>
              <a:gd name="T68" fmla="*/ 2147483646 w 221"/>
              <a:gd name="T69" fmla="*/ 2147483646 h 288"/>
              <a:gd name="T70" fmla="*/ 2147483646 w 221"/>
              <a:gd name="T71" fmla="*/ 2147483646 h 288"/>
              <a:gd name="T72" fmla="*/ 2147483646 w 221"/>
              <a:gd name="T73" fmla="*/ 2147483646 h 288"/>
              <a:gd name="T74" fmla="*/ 2147483646 w 221"/>
              <a:gd name="T75" fmla="*/ 2147483646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1"/>
              <a:gd name="T115" fmla="*/ 0 h 288"/>
              <a:gd name="T116" fmla="*/ 221 w 221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1" h="288">
                <a:moveTo>
                  <a:pt x="179" y="108"/>
                </a:moveTo>
                <a:lnTo>
                  <a:pt x="186" y="115"/>
                </a:lnTo>
                <a:lnTo>
                  <a:pt x="193" y="124"/>
                </a:lnTo>
                <a:lnTo>
                  <a:pt x="197" y="133"/>
                </a:lnTo>
                <a:lnTo>
                  <a:pt x="201" y="143"/>
                </a:lnTo>
                <a:lnTo>
                  <a:pt x="202" y="153"/>
                </a:lnTo>
                <a:lnTo>
                  <a:pt x="202" y="163"/>
                </a:lnTo>
                <a:lnTo>
                  <a:pt x="199" y="174"/>
                </a:lnTo>
                <a:lnTo>
                  <a:pt x="195" y="184"/>
                </a:lnTo>
                <a:lnTo>
                  <a:pt x="187" y="194"/>
                </a:lnTo>
                <a:lnTo>
                  <a:pt x="179" y="204"/>
                </a:lnTo>
                <a:lnTo>
                  <a:pt x="170" y="212"/>
                </a:lnTo>
                <a:lnTo>
                  <a:pt x="159" y="221"/>
                </a:lnTo>
                <a:lnTo>
                  <a:pt x="150" y="229"/>
                </a:lnTo>
                <a:lnTo>
                  <a:pt x="139" y="237"/>
                </a:lnTo>
                <a:lnTo>
                  <a:pt x="129" y="246"/>
                </a:lnTo>
                <a:lnTo>
                  <a:pt x="119" y="255"/>
                </a:lnTo>
                <a:lnTo>
                  <a:pt x="116" y="258"/>
                </a:lnTo>
                <a:lnTo>
                  <a:pt x="114" y="263"/>
                </a:lnTo>
                <a:lnTo>
                  <a:pt x="112" y="267"/>
                </a:lnTo>
                <a:lnTo>
                  <a:pt x="110" y="271"/>
                </a:lnTo>
                <a:lnTo>
                  <a:pt x="109" y="276"/>
                </a:lnTo>
                <a:lnTo>
                  <a:pt x="109" y="280"/>
                </a:lnTo>
                <a:lnTo>
                  <a:pt x="110" y="284"/>
                </a:lnTo>
                <a:lnTo>
                  <a:pt x="113" y="287"/>
                </a:lnTo>
                <a:lnTo>
                  <a:pt x="117" y="288"/>
                </a:lnTo>
                <a:lnTo>
                  <a:pt x="121" y="288"/>
                </a:lnTo>
                <a:lnTo>
                  <a:pt x="125" y="287"/>
                </a:lnTo>
                <a:lnTo>
                  <a:pt x="129" y="284"/>
                </a:lnTo>
                <a:lnTo>
                  <a:pt x="139" y="272"/>
                </a:lnTo>
                <a:lnTo>
                  <a:pt x="151" y="261"/>
                </a:lnTo>
                <a:lnTo>
                  <a:pt x="162" y="250"/>
                </a:lnTo>
                <a:lnTo>
                  <a:pt x="175" y="239"/>
                </a:lnTo>
                <a:lnTo>
                  <a:pt x="186" y="229"/>
                </a:lnTo>
                <a:lnTo>
                  <a:pt x="197" y="217"/>
                </a:lnTo>
                <a:lnTo>
                  <a:pt x="207" y="204"/>
                </a:lnTo>
                <a:lnTo>
                  <a:pt x="215" y="190"/>
                </a:lnTo>
                <a:lnTo>
                  <a:pt x="220" y="174"/>
                </a:lnTo>
                <a:lnTo>
                  <a:pt x="221" y="158"/>
                </a:lnTo>
                <a:lnTo>
                  <a:pt x="218" y="142"/>
                </a:lnTo>
                <a:lnTo>
                  <a:pt x="213" y="127"/>
                </a:lnTo>
                <a:lnTo>
                  <a:pt x="204" y="112"/>
                </a:lnTo>
                <a:lnTo>
                  <a:pt x="194" y="99"/>
                </a:lnTo>
                <a:lnTo>
                  <a:pt x="181" y="87"/>
                </a:lnTo>
                <a:lnTo>
                  <a:pt x="169" y="77"/>
                </a:lnTo>
                <a:lnTo>
                  <a:pt x="159" y="69"/>
                </a:lnTo>
                <a:lnTo>
                  <a:pt x="149" y="63"/>
                </a:lnTo>
                <a:lnTo>
                  <a:pt x="137" y="55"/>
                </a:lnTo>
                <a:lnTo>
                  <a:pt x="125" y="48"/>
                </a:lnTo>
                <a:lnTo>
                  <a:pt x="114" y="40"/>
                </a:lnTo>
                <a:lnTo>
                  <a:pt x="101" y="33"/>
                </a:lnTo>
                <a:lnTo>
                  <a:pt x="89" y="27"/>
                </a:lnTo>
                <a:lnTo>
                  <a:pt x="77" y="20"/>
                </a:lnTo>
                <a:lnTo>
                  <a:pt x="66" y="15"/>
                </a:lnTo>
                <a:lnTo>
                  <a:pt x="54" y="9"/>
                </a:lnTo>
                <a:lnTo>
                  <a:pt x="42" y="6"/>
                </a:lnTo>
                <a:lnTo>
                  <a:pt x="32" y="3"/>
                </a:lnTo>
                <a:lnTo>
                  <a:pt x="22" y="1"/>
                </a:lnTo>
                <a:lnTo>
                  <a:pt x="14" y="0"/>
                </a:lnTo>
                <a:lnTo>
                  <a:pt x="7" y="1"/>
                </a:lnTo>
                <a:lnTo>
                  <a:pt x="0" y="3"/>
                </a:lnTo>
                <a:lnTo>
                  <a:pt x="8" y="5"/>
                </a:lnTo>
                <a:lnTo>
                  <a:pt x="16" y="8"/>
                </a:lnTo>
                <a:lnTo>
                  <a:pt x="26" y="13"/>
                </a:lnTo>
                <a:lnTo>
                  <a:pt x="35" y="17"/>
                </a:lnTo>
                <a:lnTo>
                  <a:pt x="47" y="22"/>
                </a:lnTo>
                <a:lnTo>
                  <a:pt x="58" y="28"/>
                </a:lnTo>
                <a:lnTo>
                  <a:pt x="71" y="34"/>
                </a:lnTo>
                <a:lnTo>
                  <a:pt x="83" y="40"/>
                </a:lnTo>
                <a:lnTo>
                  <a:pt x="96" y="48"/>
                </a:lnTo>
                <a:lnTo>
                  <a:pt x="109" y="55"/>
                </a:lnTo>
                <a:lnTo>
                  <a:pt x="121" y="64"/>
                </a:lnTo>
                <a:lnTo>
                  <a:pt x="134" y="72"/>
                </a:lnTo>
                <a:lnTo>
                  <a:pt x="146" y="81"/>
                </a:lnTo>
                <a:lnTo>
                  <a:pt x="158" y="90"/>
                </a:lnTo>
                <a:lnTo>
                  <a:pt x="169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36" name="Freeform 557"/>
          <p:cNvSpPr>
            <a:spLocks/>
          </p:cNvSpPr>
          <p:nvPr/>
        </p:nvSpPr>
        <p:spPr bwMode="auto">
          <a:xfrm>
            <a:off x="7091364" y="3128963"/>
            <a:ext cx="15875" cy="42862"/>
          </a:xfrm>
          <a:custGeom>
            <a:avLst/>
            <a:gdLst>
              <a:gd name="T0" fmla="*/ 2147483646 w 74"/>
              <a:gd name="T1" fmla="*/ 2147483646 h 174"/>
              <a:gd name="T2" fmla="*/ 2147483646 w 74"/>
              <a:gd name="T3" fmla="*/ 2147483646 h 174"/>
              <a:gd name="T4" fmla="*/ 2147483646 w 74"/>
              <a:gd name="T5" fmla="*/ 2147483646 h 174"/>
              <a:gd name="T6" fmla="*/ 2147483646 w 74"/>
              <a:gd name="T7" fmla="*/ 2147483646 h 174"/>
              <a:gd name="T8" fmla="*/ 2147483646 w 74"/>
              <a:gd name="T9" fmla="*/ 0 h 174"/>
              <a:gd name="T10" fmla="*/ 2147483646 w 74"/>
              <a:gd name="T11" fmla="*/ 2147483646 h 174"/>
              <a:gd name="T12" fmla="*/ 2147483646 w 74"/>
              <a:gd name="T13" fmla="*/ 2147483646 h 174"/>
              <a:gd name="T14" fmla="*/ 0 w 74"/>
              <a:gd name="T15" fmla="*/ 2147483646 h 174"/>
              <a:gd name="T16" fmla="*/ 0 w 74"/>
              <a:gd name="T17" fmla="*/ 2147483646 h 174"/>
              <a:gd name="T18" fmla="*/ 2147483646 w 74"/>
              <a:gd name="T19" fmla="*/ 2147483646 h 174"/>
              <a:gd name="T20" fmla="*/ 2147483646 w 74"/>
              <a:gd name="T21" fmla="*/ 2147483646 h 174"/>
              <a:gd name="T22" fmla="*/ 2147483646 w 74"/>
              <a:gd name="T23" fmla="*/ 2147483646 h 174"/>
              <a:gd name="T24" fmla="*/ 2147483646 w 74"/>
              <a:gd name="T25" fmla="*/ 2147483646 h 174"/>
              <a:gd name="T26" fmla="*/ 2147483646 w 74"/>
              <a:gd name="T27" fmla="*/ 2147483646 h 174"/>
              <a:gd name="T28" fmla="*/ 2147483646 w 74"/>
              <a:gd name="T29" fmla="*/ 2147483646 h 174"/>
              <a:gd name="T30" fmla="*/ 2147483646 w 74"/>
              <a:gd name="T31" fmla="*/ 2147483646 h 174"/>
              <a:gd name="T32" fmla="*/ 2147483646 w 74"/>
              <a:gd name="T33" fmla="*/ 2147483646 h 174"/>
              <a:gd name="T34" fmla="*/ 2147483646 w 74"/>
              <a:gd name="T35" fmla="*/ 2147483646 h 174"/>
              <a:gd name="T36" fmla="*/ 2147483646 w 74"/>
              <a:gd name="T37" fmla="*/ 2147483646 h 174"/>
              <a:gd name="T38" fmla="*/ 2147483646 w 74"/>
              <a:gd name="T39" fmla="*/ 2147483646 h 174"/>
              <a:gd name="T40" fmla="*/ 2147483646 w 74"/>
              <a:gd name="T41" fmla="*/ 2147483646 h 174"/>
              <a:gd name="T42" fmla="*/ 2147483646 w 74"/>
              <a:gd name="T43" fmla="*/ 2147483646 h 174"/>
              <a:gd name="T44" fmla="*/ 2147483646 w 74"/>
              <a:gd name="T45" fmla="*/ 2147483646 h 174"/>
              <a:gd name="T46" fmla="*/ 2147483646 w 74"/>
              <a:gd name="T47" fmla="*/ 2147483646 h 174"/>
              <a:gd name="T48" fmla="*/ 2147483646 w 74"/>
              <a:gd name="T49" fmla="*/ 2147483646 h 17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4"/>
              <a:gd name="T76" fmla="*/ 0 h 174"/>
              <a:gd name="T77" fmla="*/ 74 w 74"/>
              <a:gd name="T78" fmla="*/ 174 h 17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4" h="174">
                <a:moveTo>
                  <a:pt x="28" y="12"/>
                </a:moveTo>
                <a:lnTo>
                  <a:pt x="26" y="7"/>
                </a:lnTo>
                <a:lnTo>
                  <a:pt x="23" y="3"/>
                </a:lnTo>
                <a:lnTo>
                  <a:pt x="17" y="1"/>
                </a:lnTo>
                <a:lnTo>
                  <a:pt x="12" y="0"/>
                </a:lnTo>
                <a:lnTo>
                  <a:pt x="7" y="2"/>
                </a:lnTo>
                <a:lnTo>
                  <a:pt x="3" y="5"/>
                </a:lnTo>
                <a:lnTo>
                  <a:pt x="0" y="10"/>
                </a:lnTo>
                <a:lnTo>
                  <a:pt x="0" y="16"/>
                </a:lnTo>
                <a:lnTo>
                  <a:pt x="5" y="39"/>
                </a:lnTo>
                <a:lnTo>
                  <a:pt x="13" y="66"/>
                </a:lnTo>
                <a:lnTo>
                  <a:pt x="24" y="92"/>
                </a:lnTo>
                <a:lnTo>
                  <a:pt x="36" y="118"/>
                </a:lnTo>
                <a:lnTo>
                  <a:pt x="49" y="141"/>
                </a:lnTo>
                <a:lnTo>
                  <a:pt x="61" y="159"/>
                </a:lnTo>
                <a:lnTo>
                  <a:pt x="69" y="171"/>
                </a:lnTo>
                <a:lnTo>
                  <a:pt x="74" y="174"/>
                </a:lnTo>
                <a:lnTo>
                  <a:pt x="72" y="162"/>
                </a:lnTo>
                <a:lnTo>
                  <a:pt x="67" y="147"/>
                </a:lnTo>
                <a:lnTo>
                  <a:pt x="61" y="128"/>
                </a:lnTo>
                <a:lnTo>
                  <a:pt x="53" y="105"/>
                </a:lnTo>
                <a:lnTo>
                  <a:pt x="46" y="82"/>
                </a:lnTo>
                <a:lnTo>
                  <a:pt x="38" y="58"/>
                </a:lnTo>
                <a:lnTo>
                  <a:pt x="32" y="35"/>
                </a:lnTo>
                <a:lnTo>
                  <a:pt x="28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37" name="Freeform 558"/>
          <p:cNvSpPr>
            <a:spLocks/>
          </p:cNvSpPr>
          <p:nvPr/>
        </p:nvSpPr>
        <p:spPr bwMode="auto">
          <a:xfrm>
            <a:off x="7083426" y="3106739"/>
            <a:ext cx="9525" cy="20637"/>
          </a:xfrm>
          <a:custGeom>
            <a:avLst/>
            <a:gdLst>
              <a:gd name="T0" fmla="*/ 2147483646 w 39"/>
              <a:gd name="T1" fmla="*/ 2147483646 h 87"/>
              <a:gd name="T2" fmla="*/ 2147483646 w 39"/>
              <a:gd name="T3" fmla="*/ 2147483646 h 87"/>
              <a:gd name="T4" fmla="*/ 2147483646 w 39"/>
              <a:gd name="T5" fmla="*/ 2147483646 h 87"/>
              <a:gd name="T6" fmla="*/ 2147483646 w 39"/>
              <a:gd name="T7" fmla="*/ 0 h 87"/>
              <a:gd name="T8" fmla="*/ 2147483646 w 39"/>
              <a:gd name="T9" fmla="*/ 0 h 87"/>
              <a:gd name="T10" fmla="*/ 2147483646 w 39"/>
              <a:gd name="T11" fmla="*/ 2147483646 h 87"/>
              <a:gd name="T12" fmla="*/ 2147483646 w 39"/>
              <a:gd name="T13" fmla="*/ 2147483646 h 87"/>
              <a:gd name="T14" fmla="*/ 0 w 39"/>
              <a:gd name="T15" fmla="*/ 2147483646 h 87"/>
              <a:gd name="T16" fmla="*/ 0 w 39"/>
              <a:gd name="T17" fmla="*/ 2147483646 h 87"/>
              <a:gd name="T18" fmla="*/ 0 w 39"/>
              <a:gd name="T19" fmla="*/ 2147483646 h 87"/>
              <a:gd name="T20" fmla="*/ 2147483646 w 39"/>
              <a:gd name="T21" fmla="*/ 2147483646 h 87"/>
              <a:gd name="T22" fmla="*/ 2147483646 w 39"/>
              <a:gd name="T23" fmla="*/ 2147483646 h 87"/>
              <a:gd name="T24" fmla="*/ 2147483646 w 39"/>
              <a:gd name="T25" fmla="*/ 2147483646 h 87"/>
              <a:gd name="T26" fmla="*/ 2147483646 w 39"/>
              <a:gd name="T27" fmla="*/ 2147483646 h 87"/>
              <a:gd name="T28" fmla="*/ 2147483646 w 39"/>
              <a:gd name="T29" fmla="*/ 2147483646 h 87"/>
              <a:gd name="T30" fmla="*/ 2147483646 w 39"/>
              <a:gd name="T31" fmla="*/ 2147483646 h 87"/>
              <a:gd name="T32" fmla="*/ 2147483646 w 39"/>
              <a:gd name="T33" fmla="*/ 2147483646 h 87"/>
              <a:gd name="T34" fmla="*/ 2147483646 w 39"/>
              <a:gd name="T35" fmla="*/ 2147483646 h 87"/>
              <a:gd name="T36" fmla="*/ 2147483646 w 39"/>
              <a:gd name="T37" fmla="*/ 2147483646 h 87"/>
              <a:gd name="T38" fmla="*/ 2147483646 w 39"/>
              <a:gd name="T39" fmla="*/ 2147483646 h 87"/>
              <a:gd name="T40" fmla="*/ 2147483646 w 39"/>
              <a:gd name="T41" fmla="*/ 2147483646 h 8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9"/>
              <a:gd name="T64" fmla="*/ 0 h 87"/>
              <a:gd name="T65" fmla="*/ 39 w 39"/>
              <a:gd name="T66" fmla="*/ 87 h 87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9" h="87">
                <a:moveTo>
                  <a:pt x="20" y="9"/>
                </a:moveTo>
                <a:lnTo>
                  <a:pt x="19" y="5"/>
                </a:lnTo>
                <a:lnTo>
                  <a:pt x="16" y="2"/>
                </a:lnTo>
                <a:lnTo>
                  <a:pt x="13" y="0"/>
                </a:lnTo>
                <a:lnTo>
                  <a:pt x="8" y="0"/>
                </a:lnTo>
                <a:lnTo>
                  <a:pt x="5" y="1"/>
                </a:lnTo>
                <a:lnTo>
                  <a:pt x="2" y="3"/>
                </a:lnTo>
                <a:lnTo>
                  <a:pt x="0" y="6"/>
                </a:lnTo>
                <a:lnTo>
                  <a:pt x="0" y="10"/>
                </a:lnTo>
                <a:lnTo>
                  <a:pt x="0" y="22"/>
                </a:lnTo>
                <a:lnTo>
                  <a:pt x="3" y="35"/>
                </a:lnTo>
                <a:lnTo>
                  <a:pt x="7" y="48"/>
                </a:lnTo>
                <a:lnTo>
                  <a:pt x="13" y="60"/>
                </a:lnTo>
                <a:lnTo>
                  <a:pt x="19" y="72"/>
                </a:lnTo>
                <a:lnTo>
                  <a:pt x="25" y="81"/>
                </a:lnTo>
                <a:lnTo>
                  <a:pt x="33" y="86"/>
                </a:lnTo>
                <a:lnTo>
                  <a:pt x="38" y="87"/>
                </a:lnTo>
                <a:lnTo>
                  <a:pt x="39" y="70"/>
                </a:lnTo>
                <a:lnTo>
                  <a:pt x="34" y="50"/>
                </a:lnTo>
                <a:lnTo>
                  <a:pt x="27" y="29"/>
                </a:lnTo>
                <a:lnTo>
                  <a:pt x="20" y="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38" name="Freeform 559"/>
          <p:cNvSpPr>
            <a:spLocks/>
          </p:cNvSpPr>
          <p:nvPr/>
        </p:nvSpPr>
        <p:spPr bwMode="auto">
          <a:xfrm>
            <a:off x="7077075" y="3092451"/>
            <a:ext cx="6350" cy="11113"/>
          </a:xfrm>
          <a:custGeom>
            <a:avLst/>
            <a:gdLst>
              <a:gd name="T0" fmla="*/ 2147483646 w 34"/>
              <a:gd name="T1" fmla="*/ 2147483646 h 51"/>
              <a:gd name="T2" fmla="*/ 2147483646 w 34"/>
              <a:gd name="T3" fmla="*/ 2147483646 h 51"/>
              <a:gd name="T4" fmla="*/ 2147483646 w 34"/>
              <a:gd name="T5" fmla="*/ 2147483646 h 51"/>
              <a:gd name="T6" fmla="*/ 2147483646 w 34"/>
              <a:gd name="T7" fmla="*/ 2147483646 h 51"/>
              <a:gd name="T8" fmla="*/ 2147483646 w 34"/>
              <a:gd name="T9" fmla="*/ 2147483646 h 51"/>
              <a:gd name="T10" fmla="*/ 2147483646 w 34"/>
              <a:gd name="T11" fmla="*/ 2147483646 h 51"/>
              <a:gd name="T12" fmla="*/ 2147483646 w 34"/>
              <a:gd name="T13" fmla="*/ 2147483646 h 51"/>
              <a:gd name="T14" fmla="*/ 2147483646 w 34"/>
              <a:gd name="T15" fmla="*/ 0 h 51"/>
              <a:gd name="T16" fmla="*/ 2147483646 w 34"/>
              <a:gd name="T17" fmla="*/ 0 h 51"/>
              <a:gd name="T18" fmla="*/ 2147483646 w 34"/>
              <a:gd name="T19" fmla="*/ 2147483646 h 51"/>
              <a:gd name="T20" fmla="*/ 2147483646 w 34"/>
              <a:gd name="T21" fmla="*/ 2147483646 h 51"/>
              <a:gd name="T22" fmla="*/ 0 w 34"/>
              <a:gd name="T23" fmla="*/ 2147483646 h 51"/>
              <a:gd name="T24" fmla="*/ 0 w 34"/>
              <a:gd name="T25" fmla="*/ 2147483646 h 51"/>
              <a:gd name="T26" fmla="*/ 2147483646 w 34"/>
              <a:gd name="T27" fmla="*/ 2147483646 h 51"/>
              <a:gd name="T28" fmla="*/ 2147483646 w 34"/>
              <a:gd name="T29" fmla="*/ 2147483646 h 51"/>
              <a:gd name="T30" fmla="*/ 2147483646 w 34"/>
              <a:gd name="T31" fmla="*/ 2147483646 h 51"/>
              <a:gd name="T32" fmla="*/ 2147483646 w 34"/>
              <a:gd name="T33" fmla="*/ 2147483646 h 51"/>
              <a:gd name="T34" fmla="*/ 2147483646 w 34"/>
              <a:gd name="T35" fmla="*/ 2147483646 h 51"/>
              <a:gd name="T36" fmla="*/ 2147483646 w 34"/>
              <a:gd name="T37" fmla="*/ 2147483646 h 51"/>
              <a:gd name="T38" fmla="*/ 2147483646 w 34"/>
              <a:gd name="T39" fmla="*/ 2147483646 h 51"/>
              <a:gd name="T40" fmla="*/ 2147483646 w 34"/>
              <a:gd name="T41" fmla="*/ 2147483646 h 51"/>
              <a:gd name="T42" fmla="*/ 2147483646 w 34"/>
              <a:gd name="T43" fmla="*/ 2147483646 h 51"/>
              <a:gd name="T44" fmla="*/ 2147483646 w 34"/>
              <a:gd name="T45" fmla="*/ 2147483646 h 51"/>
              <a:gd name="T46" fmla="*/ 2147483646 w 34"/>
              <a:gd name="T47" fmla="*/ 2147483646 h 51"/>
              <a:gd name="T48" fmla="*/ 2147483646 w 34"/>
              <a:gd name="T49" fmla="*/ 2147483646 h 5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4"/>
              <a:gd name="T76" fmla="*/ 0 h 51"/>
              <a:gd name="T77" fmla="*/ 34 w 34"/>
              <a:gd name="T78" fmla="*/ 51 h 5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4" h="51">
                <a:moveTo>
                  <a:pt x="18" y="7"/>
                </a:moveTo>
                <a:lnTo>
                  <a:pt x="18" y="8"/>
                </a:lnTo>
                <a:lnTo>
                  <a:pt x="17" y="5"/>
                </a:lnTo>
                <a:lnTo>
                  <a:pt x="14" y="1"/>
                </a:lnTo>
                <a:lnTo>
                  <a:pt x="11" y="0"/>
                </a:lnTo>
                <a:lnTo>
                  <a:pt x="7" y="0"/>
                </a:lnTo>
                <a:lnTo>
                  <a:pt x="4" y="1"/>
                </a:lnTo>
                <a:lnTo>
                  <a:pt x="1" y="5"/>
                </a:lnTo>
                <a:lnTo>
                  <a:pt x="0" y="8"/>
                </a:lnTo>
                <a:lnTo>
                  <a:pt x="0" y="11"/>
                </a:lnTo>
                <a:lnTo>
                  <a:pt x="1" y="16"/>
                </a:lnTo>
                <a:lnTo>
                  <a:pt x="4" y="23"/>
                </a:lnTo>
                <a:lnTo>
                  <a:pt x="8" y="30"/>
                </a:lnTo>
                <a:lnTo>
                  <a:pt x="13" y="37"/>
                </a:lnTo>
                <a:lnTo>
                  <a:pt x="18" y="43"/>
                </a:lnTo>
                <a:lnTo>
                  <a:pt x="25" y="47"/>
                </a:lnTo>
                <a:lnTo>
                  <a:pt x="30" y="51"/>
                </a:lnTo>
                <a:lnTo>
                  <a:pt x="34" y="51"/>
                </a:lnTo>
                <a:lnTo>
                  <a:pt x="33" y="40"/>
                </a:lnTo>
                <a:lnTo>
                  <a:pt x="29" y="27"/>
                </a:lnTo>
                <a:lnTo>
                  <a:pt x="23" y="15"/>
                </a:lnTo>
                <a:lnTo>
                  <a:pt x="18" y="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39" name="Freeform 560"/>
          <p:cNvSpPr>
            <a:spLocks/>
          </p:cNvSpPr>
          <p:nvPr/>
        </p:nvSpPr>
        <p:spPr bwMode="auto">
          <a:xfrm>
            <a:off x="7069138" y="3081339"/>
            <a:ext cx="11112" cy="7937"/>
          </a:xfrm>
          <a:custGeom>
            <a:avLst/>
            <a:gdLst>
              <a:gd name="T0" fmla="*/ 2147483646 w 46"/>
              <a:gd name="T1" fmla="*/ 2147483646 h 33"/>
              <a:gd name="T2" fmla="*/ 2147483646 w 46"/>
              <a:gd name="T3" fmla="*/ 2147483646 h 33"/>
              <a:gd name="T4" fmla="*/ 2147483646 w 46"/>
              <a:gd name="T5" fmla="*/ 2147483646 h 33"/>
              <a:gd name="T6" fmla="*/ 2147483646 w 46"/>
              <a:gd name="T7" fmla="*/ 2147483646 h 33"/>
              <a:gd name="T8" fmla="*/ 2147483646 w 46"/>
              <a:gd name="T9" fmla="*/ 2147483646 h 33"/>
              <a:gd name="T10" fmla="*/ 2147483646 w 46"/>
              <a:gd name="T11" fmla="*/ 2147483646 h 33"/>
              <a:gd name="T12" fmla="*/ 2147483646 w 46"/>
              <a:gd name="T13" fmla="*/ 2147483646 h 33"/>
              <a:gd name="T14" fmla="*/ 2147483646 w 46"/>
              <a:gd name="T15" fmla="*/ 0 h 33"/>
              <a:gd name="T16" fmla="*/ 2147483646 w 46"/>
              <a:gd name="T17" fmla="*/ 0 h 33"/>
              <a:gd name="T18" fmla="*/ 2147483646 w 46"/>
              <a:gd name="T19" fmla="*/ 0 h 33"/>
              <a:gd name="T20" fmla="*/ 2147483646 w 46"/>
              <a:gd name="T21" fmla="*/ 2147483646 h 33"/>
              <a:gd name="T22" fmla="*/ 2147483646 w 46"/>
              <a:gd name="T23" fmla="*/ 2147483646 h 33"/>
              <a:gd name="T24" fmla="*/ 2147483646 w 46"/>
              <a:gd name="T25" fmla="*/ 2147483646 h 33"/>
              <a:gd name="T26" fmla="*/ 2147483646 w 46"/>
              <a:gd name="T27" fmla="*/ 2147483646 h 33"/>
              <a:gd name="T28" fmla="*/ 2147483646 w 46"/>
              <a:gd name="T29" fmla="*/ 2147483646 h 33"/>
              <a:gd name="T30" fmla="*/ 0 w 46"/>
              <a:gd name="T31" fmla="*/ 2147483646 h 33"/>
              <a:gd name="T32" fmla="*/ 0 w 46"/>
              <a:gd name="T33" fmla="*/ 2147483646 h 33"/>
              <a:gd name="T34" fmla="*/ 2147483646 w 46"/>
              <a:gd name="T35" fmla="*/ 2147483646 h 33"/>
              <a:gd name="T36" fmla="*/ 2147483646 w 46"/>
              <a:gd name="T37" fmla="*/ 2147483646 h 33"/>
              <a:gd name="T38" fmla="*/ 2147483646 w 46"/>
              <a:gd name="T39" fmla="*/ 2147483646 h 33"/>
              <a:gd name="T40" fmla="*/ 2147483646 w 46"/>
              <a:gd name="T41" fmla="*/ 2147483646 h 33"/>
              <a:gd name="T42" fmla="*/ 2147483646 w 46"/>
              <a:gd name="T43" fmla="*/ 2147483646 h 33"/>
              <a:gd name="T44" fmla="*/ 2147483646 w 46"/>
              <a:gd name="T45" fmla="*/ 2147483646 h 33"/>
              <a:gd name="T46" fmla="*/ 2147483646 w 46"/>
              <a:gd name="T47" fmla="*/ 2147483646 h 33"/>
              <a:gd name="T48" fmla="*/ 2147483646 w 46"/>
              <a:gd name="T49" fmla="*/ 2147483646 h 3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6"/>
              <a:gd name="T76" fmla="*/ 0 h 33"/>
              <a:gd name="T77" fmla="*/ 46 w 46"/>
              <a:gd name="T78" fmla="*/ 33 h 3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6" h="33">
                <a:moveTo>
                  <a:pt x="37" y="24"/>
                </a:moveTo>
                <a:lnTo>
                  <a:pt x="41" y="22"/>
                </a:lnTo>
                <a:lnTo>
                  <a:pt x="45" y="19"/>
                </a:lnTo>
                <a:lnTo>
                  <a:pt x="46" y="15"/>
                </a:lnTo>
                <a:lnTo>
                  <a:pt x="46" y="10"/>
                </a:lnTo>
                <a:lnTo>
                  <a:pt x="44" y="5"/>
                </a:lnTo>
                <a:lnTo>
                  <a:pt x="41" y="2"/>
                </a:lnTo>
                <a:lnTo>
                  <a:pt x="37" y="0"/>
                </a:lnTo>
                <a:lnTo>
                  <a:pt x="32" y="0"/>
                </a:lnTo>
                <a:lnTo>
                  <a:pt x="29" y="0"/>
                </a:lnTo>
                <a:lnTo>
                  <a:pt x="25" y="1"/>
                </a:lnTo>
                <a:lnTo>
                  <a:pt x="19" y="3"/>
                </a:lnTo>
                <a:lnTo>
                  <a:pt x="12" y="7"/>
                </a:lnTo>
                <a:lnTo>
                  <a:pt x="5" y="14"/>
                </a:lnTo>
                <a:lnTo>
                  <a:pt x="2" y="20"/>
                </a:lnTo>
                <a:lnTo>
                  <a:pt x="0" y="26"/>
                </a:lnTo>
                <a:lnTo>
                  <a:pt x="0" y="29"/>
                </a:lnTo>
                <a:lnTo>
                  <a:pt x="3" y="31"/>
                </a:lnTo>
                <a:lnTo>
                  <a:pt x="7" y="33"/>
                </a:lnTo>
                <a:lnTo>
                  <a:pt x="12" y="33"/>
                </a:lnTo>
                <a:lnTo>
                  <a:pt x="16" y="33"/>
                </a:lnTo>
                <a:lnTo>
                  <a:pt x="21" y="31"/>
                </a:lnTo>
                <a:lnTo>
                  <a:pt x="26" y="30"/>
                </a:lnTo>
                <a:lnTo>
                  <a:pt x="32" y="28"/>
                </a:lnTo>
                <a:lnTo>
                  <a:pt x="37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40" name="Freeform 561"/>
          <p:cNvSpPr>
            <a:spLocks/>
          </p:cNvSpPr>
          <p:nvPr/>
        </p:nvSpPr>
        <p:spPr bwMode="auto">
          <a:xfrm>
            <a:off x="7021514" y="3068639"/>
            <a:ext cx="41275" cy="52387"/>
          </a:xfrm>
          <a:custGeom>
            <a:avLst/>
            <a:gdLst>
              <a:gd name="T0" fmla="*/ 2147483646 w 177"/>
              <a:gd name="T1" fmla="*/ 2147483646 h 219"/>
              <a:gd name="T2" fmla="*/ 2147483646 w 177"/>
              <a:gd name="T3" fmla="*/ 2147483646 h 219"/>
              <a:gd name="T4" fmla="*/ 2147483646 w 177"/>
              <a:gd name="T5" fmla="*/ 2147483646 h 219"/>
              <a:gd name="T6" fmla="*/ 2147483646 w 177"/>
              <a:gd name="T7" fmla="*/ 2147483646 h 219"/>
              <a:gd name="T8" fmla="*/ 2147483646 w 177"/>
              <a:gd name="T9" fmla="*/ 2147483646 h 219"/>
              <a:gd name="T10" fmla="*/ 2147483646 w 177"/>
              <a:gd name="T11" fmla="*/ 2147483646 h 219"/>
              <a:gd name="T12" fmla="*/ 2147483646 w 177"/>
              <a:gd name="T13" fmla="*/ 2147483646 h 219"/>
              <a:gd name="T14" fmla="*/ 2147483646 w 177"/>
              <a:gd name="T15" fmla="*/ 2147483646 h 219"/>
              <a:gd name="T16" fmla="*/ 0 w 177"/>
              <a:gd name="T17" fmla="*/ 2147483646 h 219"/>
              <a:gd name="T18" fmla="*/ 2147483646 w 177"/>
              <a:gd name="T19" fmla="*/ 2147483646 h 219"/>
              <a:gd name="T20" fmla="*/ 2147483646 w 177"/>
              <a:gd name="T21" fmla="*/ 2147483646 h 219"/>
              <a:gd name="T22" fmla="*/ 2147483646 w 177"/>
              <a:gd name="T23" fmla="*/ 2147483646 h 219"/>
              <a:gd name="T24" fmla="*/ 2147483646 w 177"/>
              <a:gd name="T25" fmla="*/ 2147483646 h 219"/>
              <a:gd name="T26" fmla="*/ 2147483646 w 177"/>
              <a:gd name="T27" fmla="*/ 2147483646 h 219"/>
              <a:gd name="T28" fmla="*/ 2147483646 w 177"/>
              <a:gd name="T29" fmla="*/ 2147483646 h 219"/>
              <a:gd name="T30" fmla="*/ 2147483646 w 177"/>
              <a:gd name="T31" fmla="*/ 2147483646 h 219"/>
              <a:gd name="T32" fmla="*/ 2147483646 w 177"/>
              <a:gd name="T33" fmla="*/ 2147483646 h 219"/>
              <a:gd name="T34" fmla="*/ 2147483646 w 177"/>
              <a:gd name="T35" fmla="*/ 2147483646 h 219"/>
              <a:gd name="T36" fmla="*/ 2147483646 w 177"/>
              <a:gd name="T37" fmla="*/ 2147483646 h 219"/>
              <a:gd name="T38" fmla="*/ 2147483646 w 177"/>
              <a:gd name="T39" fmla="*/ 2147483646 h 219"/>
              <a:gd name="T40" fmla="*/ 2147483646 w 177"/>
              <a:gd name="T41" fmla="*/ 2147483646 h 219"/>
              <a:gd name="T42" fmla="*/ 2147483646 w 177"/>
              <a:gd name="T43" fmla="*/ 2147483646 h 219"/>
              <a:gd name="T44" fmla="*/ 2147483646 w 177"/>
              <a:gd name="T45" fmla="*/ 2147483646 h 219"/>
              <a:gd name="T46" fmla="*/ 2147483646 w 177"/>
              <a:gd name="T47" fmla="*/ 2147483646 h 219"/>
              <a:gd name="T48" fmla="*/ 2147483646 w 177"/>
              <a:gd name="T49" fmla="*/ 2147483646 h 219"/>
              <a:gd name="T50" fmla="*/ 2147483646 w 177"/>
              <a:gd name="T51" fmla="*/ 2147483646 h 219"/>
              <a:gd name="T52" fmla="*/ 2147483646 w 177"/>
              <a:gd name="T53" fmla="*/ 2147483646 h 219"/>
              <a:gd name="T54" fmla="*/ 2147483646 w 177"/>
              <a:gd name="T55" fmla="*/ 2147483646 h 219"/>
              <a:gd name="T56" fmla="*/ 2147483646 w 177"/>
              <a:gd name="T57" fmla="*/ 2147483646 h 219"/>
              <a:gd name="T58" fmla="*/ 2147483646 w 177"/>
              <a:gd name="T59" fmla="*/ 2147483646 h 219"/>
              <a:gd name="T60" fmla="*/ 2147483646 w 177"/>
              <a:gd name="T61" fmla="*/ 2147483646 h 219"/>
              <a:gd name="T62" fmla="*/ 2147483646 w 177"/>
              <a:gd name="T63" fmla="*/ 2147483646 h 219"/>
              <a:gd name="T64" fmla="*/ 2147483646 w 177"/>
              <a:gd name="T65" fmla="*/ 2147483646 h 219"/>
              <a:gd name="T66" fmla="*/ 2147483646 w 177"/>
              <a:gd name="T67" fmla="*/ 2147483646 h 219"/>
              <a:gd name="T68" fmla="*/ 2147483646 w 177"/>
              <a:gd name="T69" fmla="*/ 2147483646 h 219"/>
              <a:gd name="T70" fmla="*/ 2147483646 w 177"/>
              <a:gd name="T71" fmla="*/ 2147483646 h 219"/>
              <a:gd name="T72" fmla="*/ 2147483646 w 177"/>
              <a:gd name="T73" fmla="*/ 2147483646 h 219"/>
              <a:gd name="T74" fmla="*/ 2147483646 w 177"/>
              <a:gd name="T75" fmla="*/ 2147483646 h 219"/>
              <a:gd name="T76" fmla="*/ 2147483646 w 177"/>
              <a:gd name="T77" fmla="*/ 2147483646 h 219"/>
              <a:gd name="T78" fmla="*/ 2147483646 w 177"/>
              <a:gd name="T79" fmla="*/ 2147483646 h 219"/>
              <a:gd name="T80" fmla="*/ 2147483646 w 177"/>
              <a:gd name="T81" fmla="*/ 2147483646 h 219"/>
              <a:gd name="T82" fmla="*/ 2147483646 w 177"/>
              <a:gd name="T83" fmla="*/ 2147483646 h 219"/>
              <a:gd name="T84" fmla="*/ 2147483646 w 177"/>
              <a:gd name="T85" fmla="*/ 2147483646 h 219"/>
              <a:gd name="T86" fmla="*/ 2147483646 w 177"/>
              <a:gd name="T87" fmla="*/ 2147483646 h 219"/>
              <a:gd name="T88" fmla="*/ 2147483646 w 177"/>
              <a:gd name="T89" fmla="*/ 2147483646 h 219"/>
              <a:gd name="T90" fmla="*/ 2147483646 w 177"/>
              <a:gd name="T91" fmla="*/ 2147483646 h 219"/>
              <a:gd name="T92" fmla="*/ 2147483646 w 177"/>
              <a:gd name="T93" fmla="*/ 2147483646 h 219"/>
              <a:gd name="T94" fmla="*/ 2147483646 w 177"/>
              <a:gd name="T95" fmla="*/ 2147483646 h 219"/>
              <a:gd name="T96" fmla="*/ 2147483646 w 177"/>
              <a:gd name="T97" fmla="*/ 2147483646 h 219"/>
              <a:gd name="T98" fmla="*/ 2147483646 w 177"/>
              <a:gd name="T99" fmla="*/ 2147483646 h 219"/>
              <a:gd name="T100" fmla="*/ 2147483646 w 177"/>
              <a:gd name="T101" fmla="*/ 2147483646 h 219"/>
              <a:gd name="T102" fmla="*/ 2147483646 w 177"/>
              <a:gd name="T103" fmla="*/ 2147483646 h 219"/>
              <a:gd name="T104" fmla="*/ 2147483646 w 177"/>
              <a:gd name="T105" fmla="*/ 2147483646 h 219"/>
              <a:gd name="T106" fmla="*/ 2147483646 w 177"/>
              <a:gd name="T107" fmla="*/ 2147483646 h 219"/>
              <a:gd name="T108" fmla="*/ 2147483646 w 177"/>
              <a:gd name="T109" fmla="*/ 0 h 219"/>
              <a:gd name="T110" fmla="*/ 2147483646 w 177"/>
              <a:gd name="T111" fmla="*/ 2147483646 h 219"/>
              <a:gd name="T112" fmla="*/ 2147483646 w 177"/>
              <a:gd name="T113" fmla="*/ 2147483646 h 219"/>
              <a:gd name="T114" fmla="*/ 2147483646 w 177"/>
              <a:gd name="T115" fmla="*/ 2147483646 h 219"/>
              <a:gd name="T116" fmla="*/ 2147483646 w 177"/>
              <a:gd name="T117" fmla="*/ 2147483646 h 219"/>
              <a:gd name="T118" fmla="*/ 2147483646 w 177"/>
              <a:gd name="T119" fmla="*/ 2147483646 h 219"/>
              <a:gd name="T120" fmla="*/ 2147483646 w 177"/>
              <a:gd name="T121" fmla="*/ 2147483646 h 2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77"/>
              <a:gd name="T184" fmla="*/ 0 h 219"/>
              <a:gd name="T185" fmla="*/ 177 w 177"/>
              <a:gd name="T186" fmla="*/ 219 h 21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77" h="219">
                <a:moveTo>
                  <a:pt x="65" y="33"/>
                </a:moveTo>
                <a:lnTo>
                  <a:pt x="52" y="43"/>
                </a:lnTo>
                <a:lnTo>
                  <a:pt x="41" y="54"/>
                </a:lnTo>
                <a:lnTo>
                  <a:pt x="29" y="66"/>
                </a:lnTo>
                <a:lnTo>
                  <a:pt x="20" y="79"/>
                </a:lnTo>
                <a:lnTo>
                  <a:pt x="12" y="93"/>
                </a:lnTo>
                <a:lnTo>
                  <a:pt x="6" y="107"/>
                </a:lnTo>
                <a:lnTo>
                  <a:pt x="2" y="121"/>
                </a:lnTo>
                <a:lnTo>
                  <a:pt x="0" y="136"/>
                </a:lnTo>
                <a:lnTo>
                  <a:pt x="2" y="158"/>
                </a:lnTo>
                <a:lnTo>
                  <a:pt x="10" y="177"/>
                </a:lnTo>
                <a:lnTo>
                  <a:pt x="23" y="193"/>
                </a:lnTo>
                <a:lnTo>
                  <a:pt x="38" y="204"/>
                </a:lnTo>
                <a:lnTo>
                  <a:pt x="57" y="213"/>
                </a:lnTo>
                <a:lnTo>
                  <a:pt x="78" y="218"/>
                </a:lnTo>
                <a:lnTo>
                  <a:pt x="98" y="219"/>
                </a:lnTo>
                <a:lnTo>
                  <a:pt x="118" y="216"/>
                </a:lnTo>
                <a:lnTo>
                  <a:pt x="123" y="216"/>
                </a:lnTo>
                <a:lnTo>
                  <a:pt x="127" y="214"/>
                </a:lnTo>
                <a:lnTo>
                  <a:pt x="130" y="210"/>
                </a:lnTo>
                <a:lnTo>
                  <a:pt x="131" y="205"/>
                </a:lnTo>
                <a:lnTo>
                  <a:pt x="130" y="203"/>
                </a:lnTo>
                <a:lnTo>
                  <a:pt x="127" y="203"/>
                </a:lnTo>
                <a:lnTo>
                  <a:pt x="123" y="202"/>
                </a:lnTo>
                <a:lnTo>
                  <a:pt x="117" y="202"/>
                </a:lnTo>
                <a:lnTo>
                  <a:pt x="111" y="202"/>
                </a:lnTo>
                <a:lnTo>
                  <a:pt x="106" y="202"/>
                </a:lnTo>
                <a:lnTo>
                  <a:pt x="100" y="202"/>
                </a:lnTo>
                <a:lnTo>
                  <a:pt x="97" y="202"/>
                </a:lnTo>
                <a:lnTo>
                  <a:pt x="87" y="201"/>
                </a:lnTo>
                <a:lnTo>
                  <a:pt x="77" y="200"/>
                </a:lnTo>
                <a:lnTo>
                  <a:pt x="67" y="199"/>
                </a:lnTo>
                <a:lnTo>
                  <a:pt x="56" y="196"/>
                </a:lnTo>
                <a:lnTo>
                  <a:pt x="46" y="193"/>
                </a:lnTo>
                <a:lnTo>
                  <a:pt x="35" y="185"/>
                </a:lnTo>
                <a:lnTo>
                  <a:pt x="26" y="175"/>
                </a:lnTo>
                <a:lnTo>
                  <a:pt x="15" y="162"/>
                </a:lnTo>
                <a:lnTo>
                  <a:pt x="13" y="146"/>
                </a:lnTo>
                <a:lnTo>
                  <a:pt x="14" y="131"/>
                </a:lnTo>
                <a:lnTo>
                  <a:pt x="19" y="116"/>
                </a:lnTo>
                <a:lnTo>
                  <a:pt x="25" y="102"/>
                </a:lnTo>
                <a:lnTo>
                  <a:pt x="34" y="89"/>
                </a:lnTo>
                <a:lnTo>
                  <a:pt x="45" y="76"/>
                </a:lnTo>
                <a:lnTo>
                  <a:pt x="56" y="65"/>
                </a:lnTo>
                <a:lnTo>
                  <a:pt x="70" y="55"/>
                </a:lnTo>
                <a:lnTo>
                  <a:pt x="84" y="45"/>
                </a:lnTo>
                <a:lnTo>
                  <a:pt x="98" y="37"/>
                </a:lnTo>
                <a:lnTo>
                  <a:pt x="113" y="29"/>
                </a:lnTo>
                <a:lnTo>
                  <a:pt x="127" y="23"/>
                </a:lnTo>
                <a:lnTo>
                  <a:pt x="141" y="17"/>
                </a:lnTo>
                <a:lnTo>
                  <a:pt x="154" y="12"/>
                </a:lnTo>
                <a:lnTo>
                  <a:pt x="167" y="9"/>
                </a:lnTo>
                <a:lnTo>
                  <a:pt x="177" y="7"/>
                </a:lnTo>
                <a:lnTo>
                  <a:pt x="170" y="2"/>
                </a:lnTo>
                <a:lnTo>
                  <a:pt x="158" y="0"/>
                </a:lnTo>
                <a:lnTo>
                  <a:pt x="145" y="2"/>
                </a:lnTo>
                <a:lnTo>
                  <a:pt x="129" y="6"/>
                </a:lnTo>
                <a:lnTo>
                  <a:pt x="111" y="11"/>
                </a:lnTo>
                <a:lnTo>
                  <a:pt x="94" y="17"/>
                </a:lnTo>
                <a:lnTo>
                  <a:pt x="78" y="26"/>
                </a:lnTo>
                <a:lnTo>
                  <a:pt x="65" y="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41" name="Freeform 562"/>
          <p:cNvSpPr>
            <a:spLocks/>
          </p:cNvSpPr>
          <p:nvPr/>
        </p:nvSpPr>
        <p:spPr bwMode="auto">
          <a:xfrm>
            <a:off x="7089775" y="3067051"/>
            <a:ext cx="25400" cy="41275"/>
          </a:xfrm>
          <a:custGeom>
            <a:avLst/>
            <a:gdLst>
              <a:gd name="T0" fmla="*/ 2147483646 w 115"/>
              <a:gd name="T1" fmla="*/ 2147483646 h 170"/>
              <a:gd name="T2" fmla="*/ 2147483646 w 115"/>
              <a:gd name="T3" fmla="*/ 2147483646 h 170"/>
              <a:gd name="T4" fmla="*/ 2147483646 w 115"/>
              <a:gd name="T5" fmla="*/ 2147483646 h 170"/>
              <a:gd name="T6" fmla="*/ 2147483646 w 115"/>
              <a:gd name="T7" fmla="*/ 2147483646 h 170"/>
              <a:gd name="T8" fmla="*/ 2147483646 w 115"/>
              <a:gd name="T9" fmla="*/ 2147483646 h 170"/>
              <a:gd name="T10" fmla="*/ 2147483646 w 115"/>
              <a:gd name="T11" fmla="*/ 2147483646 h 170"/>
              <a:gd name="T12" fmla="*/ 2147483646 w 115"/>
              <a:gd name="T13" fmla="*/ 2147483646 h 170"/>
              <a:gd name="T14" fmla="*/ 2147483646 w 115"/>
              <a:gd name="T15" fmla="*/ 2147483646 h 170"/>
              <a:gd name="T16" fmla="*/ 2147483646 w 115"/>
              <a:gd name="T17" fmla="*/ 2147483646 h 170"/>
              <a:gd name="T18" fmla="*/ 2147483646 w 115"/>
              <a:gd name="T19" fmla="*/ 2147483646 h 170"/>
              <a:gd name="T20" fmla="*/ 2147483646 w 115"/>
              <a:gd name="T21" fmla="*/ 2147483646 h 170"/>
              <a:gd name="T22" fmla="*/ 2147483646 w 115"/>
              <a:gd name="T23" fmla="*/ 2147483646 h 170"/>
              <a:gd name="T24" fmla="*/ 2147483646 w 115"/>
              <a:gd name="T25" fmla="*/ 2147483646 h 170"/>
              <a:gd name="T26" fmla="*/ 2147483646 w 115"/>
              <a:gd name="T27" fmla="*/ 2147483646 h 170"/>
              <a:gd name="T28" fmla="*/ 2147483646 w 115"/>
              <a:gd name="T29" fmla="*/ 2147483646 h 170"/>
              <a:gd name="T30" fmla="*/ 2147483646 w 115"/>
              <a:gd name="T31" fmla="*/ 2147483646 h 170"/>
              <a:gd name="T32" fmla="*/ 2147483646 w 115"/>
              <a:gd name="T33" fmla="*/ 2147483646 h 170"/>
              <a:gd name="T34" fmla="*/ 2147483646 w 115"/>
              <a:gd name="T35" fmla="*/ 2147483646 h 170"/>
              <a:gd name="T36" fmla="*/ 2147483646 w 115"/>
              <a:gd name="T37" fmla="*/ 2147483646 h 170"/>
              <a:gd name="T38" fmla="*/ 2147483646 w 115"/>
              <a:gd name="T39" fmla="*/ 2147483646 h 170"/>
              <a:gd name="T40" fmla="*/ 2147483646 w 115"/>
              <a:gd name="T41" fmla="*/ 2147483646 h 170"/>
              <a:gd name="T42" fmla="*/ 2147483646 w 115"/>
              <a:gd name="T43" fmla="*/ 2147483646 h 170"/>
              <a:gd name="T44" fmla="*/ 2147483646 w 115"/>
              <a:gd name="T45" fmla="*/ 2147483646 h 170"/>
              <a:gd name="T46" fmla="*/ 2147483646 w 115"/>
              <a:gd name="T47" fmla="*/ 2147483646 h 170"/>
              <a:gd name="T48" fmla="*/ 2147483646 w 115"/>
              <a:gd name="T49" fmla="*/ 2147483646 h 170"/>
              <a:gd name="T50" fmla="*/ 2147483646 w 115"/>
              <a:gd name="T51" fmla="*/ 2147483646 h 170"/>
              <a:gd name="T52" fmla="*/ 2147483646 w 115"/>
              <a:gd name="T53" fmla="*/ 2147483646 h 170"/>
              <a:gd name="T54" fmla="*/ 2147483646 w 115"/>
              <a:gd name="T55" fmla="*/ 2147483646 h 170"/>
              <a:gd name="T56" fmla="*/ 2147483646 w 115"/>
              <a:gd name="T57" fmla="*/ 2147483646 h 170"/>
              <a:gd name="T58" fmla="*/ 2147483646 w 115"/>
              <a:gd name="T59" fmla="*/ 2147483646 h 170"/>
              <a:gd name="T60" fmla="*/ 2147483646 w 115"/>
              <a:gd name="T61" fmla="*/ 0 h 170"/>
              <a:gd name="T62" fmla="*/ 2147483646 w 115"/>
              <a:gd name="T63" fmla="*/ 2147483646 h 170"/>
              <a:gd name="T64" fmla="*/ 0 w 115"/>
              <a:gd name="T65" fmla="*/ 2147483646 h 170"/>
              <a:gd name="T66" fmla="*/ 2147483646 w 115"/>
              <a:gd name="T67" fmla="*/ 2147483646 h 170"/>
              <a:gd name="T68" fmla="*/ 2147483646 w 115"/>
              <a:gd name="T69" fmla="*/ 2147483646 h 170"/>
              <a:gd name="T70" fmla="*/ 2147483646 w 115"/>
              <a:gd name="T71" fmla="*/ 2147483646 h 170"/>
              <a:gd name="T72" fmla="*/ 2147483646 w 115"/>
              <a:gd name="T73" fmla="*/ 2147483646 h 170"/>
              <a:gd name="T74" fmla="*/ 2147483646 w 115"/>
              <a:gd name="T75" fmla="*/ 2147483646 h 170"/>
              <a:gd name="T76" fmla="*/ 2147483646 w 115"/>
              <a:gd name="T77" fmla="*/ 2147483646 h 170"/>
              <a:gd name="T78" fmla="*/ 2147483646 w 115"/>
              <a:gd name="T79" fmla="*/ 2147483646 h 170"/>
              <a:gd name="T80" fmla="*/ 2147483646 w 115"/>
              <a:gd name="T81" fmla="*/ 2147483646 h 17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5"/>
              <a:gd name="T124" fmla="*/ 0 h 170"/>
              <a:gd name="T125" fmla="*/ 115 w 115"/>
              <a:gd name="T126" fmla="*/ 170 h 17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5" h="170">
                <a:moveTo>
                  <a:pt x="97" y="57"/>
                </a:moveTo>
                <a:lnTo>
                  <a:pt x="100" y="75"/>
                </a:lnTo>
                <a:lnTo>
                  <a:pt x="98" y="90"/>
                </a:lnTo>
                <a:lnTo>
                  <a:pt x="91" y="103"/>
                </a:lnTo>
                <a:lnTo>
                  <a:pt x="80" y="114"/>
                </a:lnTo>
                <a:lnTo>
                  <a:pt x="68" y="125"/>
                </a:lnTo>
                <a:lnTo>
                  <a:pt x="54" y="135"/>
                </a:lnTo>
                <a:lnTo>
                  <a:pt x="39" y="145"/>
                </a:lnTo>
                <a:lnTo>
                  <a:pt x="27" y="155"/>
                </a:lnTo>
                <a:lnTo>
                  <a:pt x="25" y="158"/>
                </a:lnTo>
                <a:lnTo>
                  <a:pt x="23" y="160"/>
                </a:lnTo>
                <a:lnTo>
                  <a:pt x="23" y="164"/>
                </a:lnTo>
                <a:lnTo>
                  <a:pt x="26" y="167"/>
                </a:lnTo>
                <a:lnTo>
                  <a:pt x="28" y="169"/>
                </a:lnTo>
                <a:lnTo>
                  <a:pt x="31" y="170"/>
                </a:lnTo>
                <a:lnTo>
                  <a:pt x="34" y="170"/>
                </a:lnTo>
                <a:lnTo>
                  <a:pt x="37" y="169"/>
                </a:lnTo>
                <a:lnTo>
                  <a:pt x="53" y="159"/>
                </a:lnTo>
                <a:lnTo>
                  <a:pt x="69" y="149"/>
                </a:lnTo>
                <a:lnTo>
                  <a:pt x="83" y="137"/>
                </a:lnTo>
                <a:lnTo>
                  <a:pt x="97" y="123"/>
                </a:lnTo>
                <a:lnTo>
                  <a:pt x="106" y="108"/>
                </a:lnTo>
                <a:lnTo>
                  <a:pt x="113" y="91"/>
                </a:lnTo>
                <a:lnTo>
                  <a:pt x="115" y="73"/>
                </a:lnTo>
                <a:lnTo>
                  <a:pt x="111" y="53"/>
                </a:lnTo>
                <a:lnTo>
                  <a:pt x="101" y="39"/>
                </a:lnTo>
                <a:lnTo>
                  <a:pt x="89" y="26"/>
                </a:lnTo>
                <a:lnTo>
                  <a:pt x="72" y="15"/>
                </a:lnTo>
                <a:lnTo>
                  <a:pt x="55" y="8"/>
                </a:lnTo>
                <a:lnTo>
                  <a:pt x="37" y="2"/>
                </a:lnTo>
                <a:lnTo>
                  <a:pt x="21" y="0"/>
                </a:lnTo>
                <a:lnTo>
                  <a:pt x="9" y="1"/>
                </a:lnTo>
                <a:lnTo>
                  <a:pt x="0" y="5"/>
                </a:lnTo>
                <a:lnTo>
                  <a:pt x="15" y="10"/>
                </a:lnTo>
                <a:lnTo>
                  <a:pt x="30" y="13"/>
                </a:lnTo>
                <a:lnTo>
                  <a:pt x="43" y="16"/>
                </a:lnTo>
                <a:lnTo>
                  <a:pt x="57" y="20"/>
                </a:lnTo>
                <a:lnTo>
                  <a:pt x="70" y="26"/>
                </a:lnTo>
                <a:lnTo>
                  <a:pt x="81" y="33"/>
                </a:lnTo>
                <a:lnTo>
                  <a:pt x="91" y="43"/>
                </a:lnTo>
                <a:lnTo>
                  <a:pt x="97" y="5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42" name="Freeform 563"/>
          <p:cNvSpPr>
            <a:spLocks/>
          </p:cNvSpPr>
          <p:nvPr/>
        </p:nvSpPr>
        <p:spPr bwMode="auto">
          <a:xfrm>
            <a:off x="6997700" y="3059114"/>
            <a:ext cx="63500" cy="84137"/>
          </a:xfrm>
          <a:custGeom>
            <a:avLst/>
            <a:gdLst>
              <a:gd name="T0" fmla="*/ 2147483646 w 289"/>
              <a:gd name="T1" fmla="*/ 2147483646 h 352"/>
              <a:gd name="T2" fmla="*/ 2147483646 w 289"/>
              <a:gd name="T3" fmla="*/ 2147483646 h 352"/>
              <a:gd name="T4" fmla="*/ 2147483646 w 289"/>
              <a:gd name="T5" fmla="*/ 2147483646 h 352"/>
              <a:gd name="T6" fmla="*/ 0 w 289"/>
              <a:gd name="T7" fmla="*/ 2147483646 h 352"/>
              <a:gd name="T8" fmla="*/ 2147483646 w 289"/>
              <a:gd name="T9" fmla="*/ 2147483646 h 352"/>
              <a:gd name="T10" fmla="*/ 2147483646 w 289"/>
              <a:gd name="T11" fmla="*/ 2147483646 h 352"/>
              <a:gd name="T12" fmla="*/ 2147483646 w 289"/>
              <a:gd name="T13" fmla="*/ 2147483646 h 352"/>
              <a:gd name="T14" fmla="*/ 2147483646 w 289"/>
              <a:gd name="T15" fmla="*/ 2147483646 h 352"/>
              <a:gd name="T16" fmla="*/ 2147483646 w 289"/>
              <a:gd name="T17" fmla="*/ 2147483646 h 352"/>
              <a:gd name="T18" fmla="*/ 2147483646 w 289"/>
              <a:gd name="T19" fmla="*/ 2147483646 h 352"/>
              <a:gd name="T20" fmla="*/ 2147483646 w 289"/>
              <a:gd name="T21" fmla="*/ 2147483646 h 352"/>
              <a:gd name="T22" fmla="*/ 2147483646 w 289"/>
              <a:gd name="T23" fmla="*/ 2147483646 h 352"/>
              <a:gd name="T24" fmla="*/ 2147483646 w 289"/>
              <a:gd name="T25" fmla="*/ 2147483646 h 352"/>
              <a:gd name="T26" fmla="*/ 2147483646 w 289"/>
              <a:gd name="T27" fmla="*/ 2147483646 h 352"/>
              <a:gd name="T28" fmla="*/ 2147483646 w 289"/>
              <a:gd name="T29" fmla="*/ 2147483646 h 352"/>
              <a:gd name="T30" fmla="*/ 2147483646 w 289"/>
              <a:gd name="T31" fmla="*/ 2147483646 h 352"/>
              <a:gd name="T32" fmla="*/ 2147483646 w 289"/>
              <a:gd name="T33" fmla="*/ 2147483646 h 352"/>
              <a:gd name="T34" fmla="*/ 2147483646 w 289"/>
              <a:gd name="T35" fmla="*/ 2147483646 h 352"/>
              <a:gd name="T36" fmla="*/ 2147483646 w 289"/>
              <a:gd name="T37" fmla="*/ 2147483646 h 352"/>
              <a:gd name="T38" fmla="*/ 2147483646 w 289"/>
              <a:gd name="T39" fmla="*/ 2147483646 h 352"/>
              <a:gd name="T40" fmla="*/ 2147483646 w 289"/>
              <a:gd name="T41" fmla="*/ 2147483646 h 352"/>
              <a:gd name="T42" fmla="*/ 2147483646 w 289"/>
              <a:gd name="T43" fmla="*/ 2147483646 h 352"/>
              <a:gd name="T44" fmla="*/ 2147483646 w 289"/>
              <a:gd name="T45" fmla="*/ 2147483646 h 352"/>
              <a:gd name="T46" fmla="*/ 2147483646 w 289"/>
              <a:gd name="T47" fmla="*/ 2147483646 h 352"/>
              <a:gd name="T48" fmla="*/ 2147483646 w 289"/>
              <a:gd name="T49" fmla="*/ 2147483646 h 352"/>
              <a:gd name="T50" fmla="*/ 2147483646 w 289"/>
              <a:gd name="T51" fmla="*/ 2147483646 h 352"/>
              <a:gd name="T52" fmla="*/ 2147483646 w 289"/>
              <a:gd name="T53" fmla="*/ 2147483646 h 352"/>
              <a:gd name="T54" fmla="*/ 2147483646 w 289"/>
              <a:gd name="T55" fmla="*/ 2147483646 h 352"/>
              <a:gd name="T56" fmla="*/ 2147483646 w 289"/>
              <a:gd name="T57" fmla="*/ 2147483646 h 352"/>
              <a:gd name="T58" fmla="*/ 2147483646 w 289"/>
              <a:gd name="T59" fmla="*/ 2147483646 h 352"/>
              <a:gd name="T60" fmla="*/ 2147483646 w 289"/>
              <a:gd name="T61" fmla="*/ 2147483646 h 352"/>
              <a:gd name="T62" fmla="*/ 2147483646 w 289"/>
              <a:gd name="T63" fmla="*/ 2147483646 h 352"/>
              <a:gd name="T64" fmla="*/ 2147483646 w 289"/>
              <a:gd name="T65" fmla="*/ 2147483646 h 352"/>
              <a:gd name="T66" fmla="*/ 2147483646 w 289"/>
              <a:gd name="T67" fmla="*/ 2147483646 h 352"/>
              <a:gd name="T68" fmla="*/ 2147483646 w 289"/>
              <a:gd name="T69" fmla="*/ 2147483646 h 352"/>
              <a:gd name="T70" fmla="*/ 2147483646 w 289"/>
              <a:gd name="T71" fmla="*/ 2147483646 h 352"/>
              <a:gd name="T72" fmla="*/ 2147483646 w 289"/>
              <a:gd name="T73" fmla="*/ 2147483646 h 352"/>
              <a:gd name="T74" fmla="*/ 2147483646 w 289"/>
              <a:gd name="T75" fmla="*/ 2147483646 h 352"/>
              <a:gd name="T76" fmla="*/ 2147483646 w 289"/>
              <a:gd name="T77" fmla="*/ 2147483646 h 352"/>
              <a:gd name="T78" fmla="*/ 2147483646 w 289"/>
              <a:gd name="T79" fmla="*/ 2147483646 h 352"/>
              <a:gd name="T80" fmla="*/ 2147483646 w 289"/>
              <a:gd name="T81" fmla="*/ 0 h 352"/>
              <a:gd name="T82" fmla="*/ 2147483646 w 289"/>
              <a:gd name="T83" fmla="*/ 2147483646 h 352"/>
              <a:gd name="T84" fmla="*/ 2147483646 w 289"/>
              <a:gd name="T85" fmla="*/ 2147483646 h 352"/>
              <a:gd name="T86" fmla="*/ 2147483646 w 289"/>
              <a:gd name="T87" fmla="*/ 2147483646 h 35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2"/>
              <a:gd name="T134" fmla="*/ 289 w 289"/>
              <a:gd name="T135" fmla="*/ 352 h 35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2">
                <a:moveTo>
                  <a:pt x="113" y="47"/>
                </a:moveTo>
                <a:lnTo>
                  <a:pt x="90" y="65"/>
                </a:lnTo>
                <a:lnTo>
                  <a:pt x="68" y="85"/>
                </a:lnTo>
                <a:lnTo>
                  <a:pt x="48" y="106"/>
                </a:lnTo>
                <a:lnTo>
                  <a:pt x="31" y="130"/>
                </a:lnTo>
                <a:lnTo>
                  <a:pt x="16" y="156"/>
                </a:lnTo>
                <a:lnTo>
                  <a:pt x="5" y="182"/>
                </a:lnTo>
                <a:lnTo>
                  <a:pt x="0" y="211"/>
                </a:lnTo>
                <a:lnTo>
                  <a:pt x="1" y="241"/>
                </a:lnTo>
                <a:lnTo>
                  <a:pt x="3" y="249"/>
                </a:lnTo>
                <a:lnTo>
                  <a:pt x="6" y="257"/>
                </a:lnTo>
                <a:lnTo>
                  <a:pt x="10" y="264"/>
                </a:lnTo>
                <a:lnTo>
                  <a:pt x="14" y="271"/>
                </a:lnTo>
                <a:lnTo>
                  <a:pt x="19" y="277"/>
                </a:lnTo>
                <a:lnTo>
                  <a:pt x="24" y="284"/>
                </a:lnTo>
                <a:lnTo>
                  <a:pt x="31" y="289"/>
                </a:lnTo>
                <a:lnTo>
                  <a:pt x="37" y="293"/>
                </a:lnTo>
                <a:lnTo>
                  <a:pt x="51" y="302"/>
                </a:lnTo>
                <a:lnTo>
                  <a:pt x="64" y="309"/>
                </a:lnTo>
                <a:lnTo>
                  <a:pt x="78" y="316"/>
                </a:lnTo>
                <a:lnTo>
                  <a:pt x="93" y="321"/>
                </a:lnTo>
                <a:lnTo>
                  <a:pt x="107" y="327"/>
                </a:lnTo>
                <a:lnTo>
                  <a:pt x="122" y="331"/>
                </a:lnTo>
                <a:lnTo>
                  <a:pt x="137" y="335"/>
                </a:lnTo>
                <a:lnTo>
                  <a:pt x="151" y="338"/>
                </a:lnTo>
                <a:lnTo>
                  <a:pt x="167" y="342"/>
                </a:lnTo>
                <a:lnTo>
                  <a:pt x="183" y="344"/>
                </a:lnTo>
                <a:lnTo>
                  <a:pt x="198" y="346"/>
                </a:lnTo>
                <a:lnTo>
                  <a:pt x="213" y="348"/>
                </a:lnTo>
                <a:lnTo>
                  <a:pt x="229" y="349"/>
                </a:lnTo>
                <a:lnTo>
                  <a:pt x="245" y="350"/>
                </a:lnTo>
                <a:lnTo>
                  <a:pt x="260" y="351"/>
                </a:lnTo>
                <a:lnTo>
                  <a:pt x="275" y="352"/>
                </a:lnTo>
                <a:lnTo>
                  <a:pt x="280" y="352"/>
                </a:lnTo>
                <a:lnTo>
                  <a:pt x="284" y="349"/>
                </a:lnTo>
                <a:lnTo>
                  <a:pt x="287" y="346"/>
                </a:lnTo>
                <a:lnTo>
                  <a:pt x="289" y="340"/>
                </a:lnTo>
                <a:lnTo>
                  <a:pt x="289" y="335"/>
                </a:lnTo>
                <a:lnTo>
                  <a:pt x="287" y="331"/>
                </a:lnTo>
                <a:lnTo>
                  <a:pt x="283" y="328"/>
                </a:lnTo>
                <a:lnTo>
                  <a:pt x="279" y="327"/>
                </a:lnTo>
                <a:lnTo>
                  <a:pt x="264" y="327"/>
                </a:lnTo>
                <a:lnTo>
                  <a:pt x="250" y="327"/>
                </a:lnTo>
                <a:lnTo>
                  <a:pt x="235" y="326"/>
                </a:lnTo>
                <a:lnTo>
                  <a:pt x="222" y="324"/>
                </a:lnTo>
                <a:lnTo>
                  <a:pt x="207" y="323"/>
                </a:lnTo>
                <a:lnTo>
                  <a:pt x="192" y="321"/>
                </a:lnTo>
                <a:lnTo>
                  <a:pt x="179" y="319"/>
                </a:lnTo>
                <a:lnTo>
                  <a:pt x="164" y="317"/>
                </a:lnTo>
                <a:lnTo>
                  <a:pt x="150" y="314"/>
                </a:lnTo>
                <a:lnTo>
                  <a:pt x="136" y="311"/>
                </a:lnTo>
                <a:lnTo>
                  <a:pt x="122" y="306"/>
                </a:lnTo>
                <a:lnTo>
                  <a:pt x="108" y="302"/>
                </a:lnTo>
                <a:lnTo>
                  <a:pt x="95" y="298"/>
                </a:lnTo>
                <a:lnTo>
                  <a:pt x="82" y="291"/>
                </a:lnTo>
                <a:lnTo>
                  <a:pt x="68" y="285"/>
                </a:lnTo>
                <a:lnTo>
                  <a:pt x="56" y="278"/>
                </a:lnTo>
                <a:lnTo>
                  <a:pt x="45" y="271"/>
                </a:lnTo>
                <a:lnTo>
                  <a:pt x="37" y="260"/>
                </a:lnTo>
                <a:lnTo>
                  <a:pt x="32" y="250"/>
                </a:lnTo>
                <a:lnTo>
                  <a:pt x="27" y="237"/>
                </a:lnTo>
                <a:lnTo>
                  <a:pt x="27" y="222"/>
                </a:lnTo>
                <a:lnTo>
                  <a:pt x="30" y="203"/>
                </a:lnTo>
                <a:lnTo>
                  <a:pt x="34" y="183"/>
                </a:lnTo>
                <a:lnTo>
                  <a:pt x="38" y="169"/>
                </a:lnTo>
                <a:lnTo>
                  <a:pt x="45" y="153"/>
                </a:lnTo>
                <a:lnTo>
                  <a:pt x="54" y="140"/>
                </a:lnTo>
                <a:lnTo>
                  <a:pt x="61" y="127"/>
                </a:lnTo>
                <a:lnTo>
                  <a:pt x="71" y="115"/>
                </a:lnTo>
                <a:lnTo>
                  <a:pt x="80" y="103"/>
                </a:lnTo>
                <a:lnTo>
                  <a:pt x="90" y="93"/>
                </a:lnTo>
                <a:lnTo>
                  <a:pt x="102" y="82"/>
                </a:lnTo>
                <a:lnTo>
                  <a:pt x="116" y="70"/>
                </a:lnTo>
                <a:lnTo>
                  <a:pt x="129" y="59"/>
                </a:lnTo>
                <a:lnTo>
                  <a:pt x="145" y="49"/>
                </a:lnTo>
                <a:lnTo>
                  <a:pt x="162" y="38"/>
                </a:lnTo>
                <a:lnTo>
                  <a:pt x="180" y="28"/>
                </a:lnTo>
                <a:lnTo>
                  <a:pt x="197" y="20"/>
                </a:lnTo>
                <a:lnTo>
                  <a:pt x="212" y="12"/>
                </a:lnTo>
                <a:lnTo>
                  <a:pt x="227" y="6"/>
                </a:lnTo>
                <a:lnTo>
                  <a:pt x="240" y="1"/>
                </a:lnTo>
                <a:lnTo>
                  <a:pt x="228" y="0"/>
                </a:lnTo>
                <a:lnTo>
                  <a:pt x="213" y="1"/>
                </a:lnTo>
                <a:lnTo>
                  <a:pt x="198" y="5"/>
                </a:lnTo>
                <a:lnTo>
                  <a:pt x="180" y="10"/>
                </a:lnTo>
                <a:lnTo>
                  <a:pt x="162" y="18"/>
                </a:lnTo>
                <a:lnTo>
                  <a:pt x="144" y="26"/>
                </a:lnTo>
                <a:lnTo>
                  <a:pt x="127" y="36"/>
                </a:lnTo>
                <a:lnTo>
                  <a:pt x="113" y="4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43" name="Freeform 564"/>
          <p:cNvSpPr>
            <a:spLocks/>
          </p:cNvSpPr>
          <p:nvPr/>
        </p:nvSpPr>
        <p:spPr bwMode="auto">
          <a:xfrm>
            <a:off x="7086600" y="3054350"/>
            <a:ext cx="57150" cy="58738"/>
          </a:xfrm>
          <a:custGeom>
            <a:avLst/>
            <a:gdLst>
              <a:gd name="T0" fmla="*/ 2147483646 w 252"/>
              <a:gd name="T1" fmla="*/ 2147483646 h 235"/>
              <a:gd name="T2" fmla="*/ 2147483646 w 252"/>
              <a:gd name="T3" fmla="*/ 2147483646 h 235"/>
              <a:gd name="T4" fmla="*/ 2147483646 w 252"/>
              <a:gd name="T5" fmla="*/ 2147483646 h 235"/>
              <a:gd name="T6" fmla="*/ 2147483646 w 252"/>
              <a:gd name="T7" fmla="*/ 2147483646 h 235"/>
              <a:gd name="T8" fmla="*/ 2147483646 w 252"/>
              <a:gd name="T9" fmla="*/ 2147483646 h 235"/>
              <a:gd name="T10" fmla="*/ 2147483646 w 252"/>
              <a:gd name="T11" fmla="*/ 2147483646 h 235"/>
              <a:gd name="T12" fmla="*/ 2147483646 w 252"/>
              <a:gd name="T13" fmla="*/ 2147483646 h 235"/>
              <a:gd name="T14" fmla="*/ 2147483646 w 252"/>
              <a:gd name="T15" fmla="*/ 2147483646 h 235"/>
              <a:gd name="T16" fmla="*/ 2147483646 w 252"/>
              <a:gd name="T17" fmla="*/ 2147483646 h 235"/>
              <a:gd name="T18" fmla="*/ 2147483646 w 252"/>
              <a:gd name="T19" fmla="*/ 2147483646 h 235"/>
              <a:gd name="T20" fmla="*/ 2147483646 w 252"/>
              <a:gd name="T21" fmla="*/ 2147483646 h 235"/>
              <a:gd name="T22" fmla="*/ 2147483646 w 252"/>
              <a:gd name="T23" fmla="*/ 2147483646 h 235"/>
              <a:gd name="T24" fmla="*/ 2147483646 w 252"/>
              <a:gd name="T25" fmla="*/ 2147483646 h 235"/>
              <a:gd name="T26" fmla="*/ 2147483646 w 252"/>
              <a:gd name="T27" fmla="*/ 2147483646 h 235"/>
              <a:gd name="T28" fmla="*/ 2147483646 w 252"/>
              <a:gd name="T29" fmla="*/ 2147483646 h 235"/>
              <a:gd name="T30" fmla="*/ 2147483646 w 252"/>
              <a:gd name="T31" fmla="*/ 2147483646 h 235"/>
              <a:gd name="T32" fmla="*/ 2147483646 w 252"/>
              <a:gd name="T33" fmla="*/ 2147483646 h 235"/>
              <a:gd name="T34" fmla="*/ 2147483646 w 252"/>
              <a:gd name="T35" fmla="*/ 2147483646 h 235"/>
              <a:gd name="T36" fmla="*/ 2147483646 w 252"/>
              <a:gd name="T37" fmla="*/ 2147483646 h 235"/>
              <a:gd name="T38" fmla="*/ 2147483646 w 252"/>
              <a:gd name="T39" fmla="*/ 2147483646 h 235"/>
              <a:gd name="T40" fmla="*/ 2147483646 w 252"/>
              <a:gd name="T41" fmla="*/ 2147483646 h 235"/>
              <a:gd name="T42" fmla="*/ 2147483646 w 252"/>
              <a:gd name="T43" fmla="*/ 2147483646 h 235"/>
              <a:gd name="T44" fmla="*/ 2147483646 w 252"/>
              <a:gd name="T45" fmla="*/ 2147483646 h 235"/>
              <a:gd name="T46" fmla="*/ 2147483646 w 252"/>
              <a:gd name="T47" fmla="*/ 2147483646 h 235"/>
              <a:gd name="T48" fmla="*/ 2147483646 w 252"/>
              <a:gd name="T49" fmla="*/ 2147483646 h 235"/>
              <a:gd name="T50" fmla="*/ 2147483646 w 252"/>
              <a:gd name="T51" fmla="*/ 2147483646 h 235"/>
              <a:gd name="T52" fmla="*/ 2147483646 w 252"/>
              <a:gd name="T53" fmla="*/ 2147483646 h 235"/>
              <a:gd name="T54" fmla="*/ 2147483646 w 252"/>
              <a:gd name="T55" fmla="*/ 2147483646 h 235"/>
              <a:gd name="T56" fmla="*/ 2147483646 w 252"/>
              <a:gd name="T57" fmla="*/ 2147483646 h 235"/>
              <a:gd name="T58" fmla="*/ 2147483646 w 252"/>
              <a:gd name="T59" fmla="*/ 2147483646 h 235"/>
              <a:gd name="T60" fmla="*/ 2147483646 w 252"/>
              <a:gd name="T61" fmla="*/ 2147483646 h 235"/>
              <a:gd name="T62" fmla="*/ 2147483646 w 252"/>
              <a:gd name="T63" fmla="*/ 2147483646 h 235"/>
              <a:gd name="T64" fmla="*/ 2147483646 w 252"/>
              <a:gd name="T65" fmla="*/ 2147483646 h 235"/>
              <a:gd name="T66" fmla="*/ 2147483646 w 252"/>
              <a:gd name="T67" fmla="*/ 2147483646 h 235"/>
              <a:gd name="T68" fmla="*/ 2147483646 w 252"/>
              <a:gd name="T69" fmla="*/ 2147483646 h 235"/>
              <a:gd name="T70" fmla="*/ 2147483646 w 252"/>
              <a:gd name="T71" fmla="*/ 2147483646 h 235"/>
              <a:gd name="T72" fmla="*/ 2147483646 w 252"/>
              <a:gd name="T73" fmla="*/ 2147483646 h 235"/>
              <a:gd name="T74" fmla="*/ 2147483646 w 252"/>
              <a:gd name="T75" fmla="*/ 2147483646 h 235"/>
              <a:gd name="T76" fmla="*/ 2147483646 w 252"/>
              <a:gd name="T77" fmla="*/ 2147483646 h 235"/>
              <a:gd name="T78" fmla="*/ 2147483646 w 252"/>
              <a:gd name="T79" fmla="*/ 0 h 235"/>
              <a:gd name="T80" fmla="*/ 2147483646 w 252"/>
              <a:gd name="T81" fmla="*/ 0 h 235"/>
              <a:gd name="T82" fmla="*/ 2147483646 w 252"/>
              <a:gd name="T83" fmla="*/ 0 h 235"/>
              <a:gd name="T84" fmla="*/ 2147483646 w 252"/>
              <a:gd name="T85" fmla="*/ 2147483646 h 235"/>
              <a:gd name="T86" fmla="*/ 2147483646 w 252"/>
              <a:gd name="T87" fmla="*/ 2147483646 h 235"/>
              <a:gd name="T88" fmla="*/ 0 w 252"/>
              <a:gd name="T89" fmla="*/ 2147483646 h 235"/>
              <a:gd name="T90" fmla="*/ 2147483646 w 252"/>
              <a:gd name="T91" fmla="*/ 2147483646 h 235"/>
              <a:gd name="T92" fmla="*/ 2147483646 w 252"/>
              <a:gd name="T93" fmla="*/ 2147483646 h 235"/>
              <a:gd name="T94" fmla="*/ 2147483646 w 252"/>
              <a:gd name="T95" fmla="*/ 2147483646 h 235"/>
              <a:gd name="T96" fmla="*/ 2147483646 w 252"/>
              <a:gd name="T97" fmla="*/ 2147483646 h 235"/>
              <a:gd name="T98" fmla="*/ 2147483646 w 252"/>
              <a:gd name="T99" fmla="*/ 2147483646 h 235"/>
              <a:gd name="T100" fmla="*/ 2147483646 w 252"/>
              <a:gd name="T101" fmla="*/ 2147483646 h 235"/>
              <a:gd name="T102" fmla="*/ 2147483646 w 252"/>
              <a:gd name="T103" fmla="*/ 2147483646 h 235"/>
              <a:gd name="T104" fmla="*/ 2147483646 w 252"/>
              <a:gd name="T105" fmla="*/ 2147483646 h 235"/>
              <a:gd name="T106" fmla="*/ 2147483646 w 252"/>
              <a:gd name="T107" fmla="*/ 2147483646 h 235"/>
              <a:gd name="T108" fmla="*/ 2147483646 w 252"/>
              <a:gd name="T109" fmla="*/ 2147483646 h 235"/>
              <a:gd name="T110" fmla="*/ 2147483646 w 252"/>
              <a:gd name="T111" fmla="*/ 2147483646 h 235"/>
              <a:gd name="T112" fmla="*/ 2147483646 w 252"/>
              <a:gd name="T113" fmla="*/ 2147483646 h 235"/>
              <a:gd name="T114" fmla="*/ 2147483646 w 252"/>
              <a:gd name="T115" fmla="*/ 2147483646 h 235"/>
              <a:gd name="T116" fmla="*/ 2147483646 w 252"/>
              <a:gd name="T117" fmla="*/ 2147483646 h 235"/>
              <a:gd name="T118" fmla="*/ 2147483646 w 252"/>
              <a:gd name="T119" fmla="*/ 2147483646 h 235"/>
              <a:gd name="T120" fmla="*/ 2147483646 w 252"/>
              <a:gd name="T121" fmla="*/ 2147483646 h 23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2"/>
              <a:gd name="T184" fmla="*/ 0 h 235"/>
              <a:gd name="T185" fmla="*/ 252 w 252"/>
              <a:gd name="T186" fmla="*/ 235 h 23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2" h="235">
                <a:moveTo>
                  <a:pt x="210" y="72"/>
                </a:moveTo>
                <a:lnTo>
                  <a:pt x="222" y="85"/>
                </a:lnTo>
                <a:lnTo>
                  <a:pt x="228" y="100"/>
                </a:lnTo>
                <a:lnTo>
                  <a:pt x="232" y="116"/>
                </a:lnTo>
                <a:lnTo>
                  <a:pt x="232" y="133"/>
                </a:lnTo>
                <a:lnTo>
                  <a:pt x="230" y="147"/>
                </a:lnTo>
                <a:lnTo>
                  <a:pt x="226" y="159"/>
                </a:lnTo>
                <a:lnTo>
                  <a:pt x="218" y="171"/>
                </a:lnTo>
                <a:lnTo>
                  <a:pt x="211" y="180"/>
                </a:lnTo>
                <a:lnTo>
                  <a:pt x="202" y="191"/>
                </a:lnTo>
                <a:lnTo>
                  <a:pt x="192" y="200"/>
                </a:lnTo>
                <a:lnTo>
                  <a:pt x="183" y="209"/>
                </a:lnTo>
                <a:lnTo>
                  <a:pt x="173" y="219"/>
                </a:lnTo>
                <a:lnTo>
                  <a:pt x="171" y="222"/>
                </a:lnTo>
                <a:lnTo>
                  <a:pt x="170" y="225"/>
                </a:lnTo>
                <a:lnTo>
                  <a:pt x="171" y="229"/>
                </a:lnTo>
                <a:lnTo>
                  <a:pt x="173" y="232"/>
                </a:lnTo>
                <a:lnTo>
                  <a:pt x="176" y="234"/>
                </a:lnTo>
                <a:lnTo>
                  <a:pt x="180" y="235"/>
                </a:lnTo>
                <a:lnTo>
                  <a:pt x="184" y="234"/>
                </a:lnTo>
                <a:lnTo>
                  <a:pt x="187" y="232"/>
                </a:lnTo>
                <a:lnTo>
                  <a:pt x="208" y="218"/>
                </a:lnTo>
                <a:lnTo>
                  <a:pt x="225" y="200"/>
                </a:lnTo>
                <a:lnTo>
                  <a:pt x="239" y="178"/>
                </a:lnTo>
                <a:lnTo>
                  <a:pt x="249" y="156"/>
                </a:lnTo>
                <a:lnTo>
                  <a:pt x="252" y="131"/>
                </a:lnTo>
                <a:lnTo>
                  <a:pt x="250" y="108"/>
                </a:lnTo>
                <a:lnTo>
                  <a:pt x="242" y="85"/>
                </a:lnTo>
                <a:lnTo>
                  <a:pt x="225" y="65"/>
                </a:lnTo>
                <a:lnTo>
                  <a:pt x="212" y="54"/>
                </a:lnTo>
                <a:lnTo>
                  <a:pt x="197" y="45"/>
                </a:lnTo>
                <a:lnTo>
                  <a:pt x="181" y="36"/>
                </a:lnTo>
                <a:lnTo>
                  <a:pt x="164" y="29"/>
                </a:lnTo>
                <a:lnTo>
                  <a:pt x="146" y="22"/>
                </a:lnTo>
                <a:lnTo>
                  <a:pt x="127" y="17"/>
                </a:lnTo>
                <a:lnTo>
                  <a:pt x="109" y="12"/>
                </a:lnTo>
                <a:lnTo>
                  <a:pt x="90" y="7"/>
                </a:lnTo>
                <a:lnTo>
                  <a:pt x="73" y="4"/>
                </a:lnTo>
                <a:lnTo>
                  <a:pt x="57" y="2"/>
                </a:lnTo>
                <a:lnTo>
                  <a:pt x="42" y="0"/>
                </a:lnTo>
                <a:lnTo>
                  <a:pt x="28" y="0"/>
                </a:lnTo>
                <a:lnTo>
                  <a:pt x="17" y="0"/>
                </a:lnTo>
                <a:lnTo>
                  <a:pt x="8" y="1"/>
                </a:lnTo>
                <a:lnTo>
                  <a:pt x="3" y="3"/>
                </a:lnTo>
                <a:lnTo>
                  <a:pt x="0" y="5"/>
                </a:lnTo>
                <a:lnTo>
                  <a:pt x="10" y="7"/>
                </a:lnTo>
                <a:lnTo>
                  <a:pt x="22" y="8"/>
                </a:lnTo>
                <a:lnTo>
                  <a:pt x="33" y="11"/>
                </a:lnTo>
                <a:lnTo>
                  <a:pt x="46" y="13"/>
                </a:lnTo>
                <a:lnTo>
                  <a:pt x="60" y="15"/>
                </a:lnTo>
                <a:lnTo>
                  <a:pt x="73" y="17"/>
                </a:lnTo>
                <a:lnTo>
                  <a:pt x="87" y="20"/>
                </a:lnTo>
                <a:lnTo>
                  <a:pt x="102" y="23"/>
                </a:lnTo>
                <a:lnTo>
                  <a:pt x="115" y="28"/>
                </a:lnTo>
                <a:lnTo>
                  <a:pt x="130" y="32"/>
                </a:lnTo>
                <a:lnTo>
                  <a:pt x="145" y="37"/>
                </a:lnTo>
                <a:lnTo>
                  <a:pt x="159" y="43"/>
                </a:lnTo>
                <a:lnTo>
                  <a:pt x="172" y="49"/>
                </a:lnTo>
                <a:lnTo>
                  <a:pt x="186" y="55"/>
                </a:lnTo>
                <a:lnTo>
                  <a:pt x="198" y="64"/>
                </a:lnTo>
                <a:lnTo>
                  <a:pt x="210" y="72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44" name="Freeform 565"/>
          <p:cNvSpPr>
            <a:spLocks/>
          </p:cNvSpPr>
          <p:nvPr/>
        </p:nvSpPr>
        <p:spPr bwMode="auto">
          <a:xfrm>
            <a:off x="6975476" y="3086101"/>
            <a:ext cx="23813" cy="53975"/>
          </a:xfrm>
          <a:custGeom>
            <a:avLst/>
            <a:gdLst>
              <a:gd name="T0" fmla="*/ 0 w 103"/>
              <a:gd name="T1" fmla="*/ 2147483646 h 220"/>
              <a:gd name="T2" fmla="*/ 0 w 103"/>
              <a:gd name="T3" fmla="*/ 2147483646 h 220"/>
              <a:gd name="T4" fmla="*/ 2147483646 w 103"/>
              <a:gd name="T5" fmla="*/ 2147483646 h 220"/>
              <a:gd name="T6" fmla="*/ 2147483646 w 103"/>
              <a:gd name="T7" fmla="*/ 2147483646 h 220"/>
              <a:gd name="T8" fmla="*/ 2147483646 w 103"/>
              <a:gd name="T9" fmla="*/ 2147483646 h 220"/>
              <a:gd name="T10" fmla="*/ 2147483646 w 103"/>
              <a:gd name="T11" fmla="*/ 2147483646 h 220"/>
              <a:gd name="T12" fmla="*/ 2147483646 w 103"/>
              <a:gd name="T13" fmla="*/ 2147483646 h 220"/>
              <a:gd name="T14" fmla="*/ 2147483646 w 103"/>
              <a:gd name="T15" fmla="*/ 2147483646 h 220"/>
              <a:gd name="T16" fmla="*/ 2147483646 w 103"/>
              <a:gd name="T17" fmla="*/ 2147483646 h 220"/>
              <a:gd name="T18" fmla="*/ 2147483646 w 103"/>
              <a:gd name="T19" fmla="*/ 2147483646 h 220"/>
              <a:gd name="T20" fmla="*/ 2147483646 w 103"/>
              <a:gd name="T21" fmla="*/ 2147483646 h 220"/>
              <a:gd name="T22" fmla="*/ 2147483646 w 103"/>
              <a:gd name="T23" fmla="*/ 2147483646 h 220"/>
              <a:gd name="T24" fmla="*/ 2147483646 w 103"/>
              <a:gd name="T25" fmla="*/ 2147483646 h 220"/>
              <a:gd name="T26" fmla="*/ 2147483646 w 103"/>
              <a:gd name="T27" fmla="*/ 2147483646 h 220"/>
              <a:gd name="T28" fmla="*/ 2147483646 w 103"/>
              <a:gd name="T29" fmla="*/ 2147483646 h 220"/>
              <a:gd name="T30" fmla="*/ 2147483646 w 103"/>
              <a:gd name="T31" fmla="*/ 2147483646 h 220"/>
              <a:gd name="T32" fmla="*/ 2147483646 w 103"/>
              <a:gd name="T33" fmla="*/ 2147483646 h 220"/>
              <a:gd name="T34" fmla="*/ 2147483646 w 103"/>
              <a:gd name="T35" fmla="*/ 2147483646 h 220"/>
              <a:gd name="T36" fmla="*/ 2147483646 w 103"/>
              <a:gd name="T37" fmla="*/ 2147483646 h 220"/>
              <a:gd name="T38" fmla="*/ 2147483646 w 103"/>
              <a:gd name="T39" fmla="*/ 2147483646 h 220"/>
              <a:gd name="T40" fmla="*/ 2147483646 w 103"/>
              <a:gd name="T41" fmla="*/ 2147483646 h 220"/>
              <a:gd name="T42" fmla="*/ 2147483646 w 103"/>
              <a:gd name="T43" fmla="*/ 2147483646 h 220"/>
              <a:gd name="T44" fmla="*/ 2147483646 w 103"/>
              <a:gd name="T45" fmla="*/ 2147483646 h 220"/>
              <a:gd name="T46" fmla="*/ 2147483646 w 103"/>
              <a:gd name="T47" fmla="*/ 2147483646 h 220"/>
              <a:gd name="T48" fmla="*/ 2147483646 w 103"/>
              <a:gd name="T49" fmla="*/ 2147483646 h 220"/>
              <a:gd name="T50" fmla="*/ 2147483646 w 103"/>
              <a:gd name="T51" fmla="*/ 2147483646 h 220"/>
              <a:gd name="T52" fmla="*/ 2147483646 w 103"/>
              <a:gd name="T53" fmla="*/ 2147483646 h 220"/>
              <a:gd name="T54" fmla="*/ 2147483646 w 103"/>
              <a:gd name="T55" fmla="*/ 2147483646 h 220"/>
              <a:gd name="T56" fmla="*/ 2147483646 w 103"/>
              <a:gd name="T57" fmla="*/ 2147483646 h 220"/>
              <a:gd name="T58" fmla="*/ 2147483646 w 103"/>
              <a:gd name="T59" fmla="*/ 2147483646 h 220"/>
              <a:gd name="T60" fmla="*/ 2147483646 w 103"/>
              <a:gd name="T61" fmla="*/ 2147483646 h 220"/>
              <a:gd name="T62" fmla="*/ 2147483646 w 103"/>
              <a:gd name="T63" fmla="*/ 2147483646 h 220"/>
              <a:gd name="T64" fmla="*/ 2147483646 w 103"/>
              <a:gd name="T65" fmla="*/ 0 h 220"/>
              <a:gd name="T66" fmla="*/ 2147483646 w 103"/>
              <a:gd name="T67" fmla="*/ 2147483646 h 220"/>
              <a:gd name="T68" fmla="*/ 2147483646 w 103"/>
              <a:gd name="T69" fmla="*/ 2147483646 h 220"/>
              <a:gd name="T70" fmla="*/ 2147483646 w 103"/>
              <a:gd name="T71" fmla="*/ 2147483646 h 220"/>
              <a:gd name="T72" fmla="*/ 2147483646 w 103"/>
              <a:gd name="T73" fmla="*/ 2147483646 h 220"/>
              <a:gd name="T74" fmla="*/ 2147483646 w 103"/>
              <a:gd name="T75" fmla="*/ 2147483646 h 220"/>
              <a:gd name="T76" fmla="*/ 2147483646 w 103"/>
              <a:gd name="T77" fmla="*/ 2147483646 h 220"/>
              <a:gd name="T78" fmla="*/ 2147483646 w 103"/>
              <a:gd name="T79" fmla="*/ 2147483646 h 220"/>
              <a:gd name="T80" fmla="*/ 0 w 103"/>
              <a:gd name="T81" fmla="*/ 2147483646 h 2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0"/>
              <a:gd name="T125" fmla="*/ 103 w 103"/>
              <a:gd name="T126" fmla="*/ 220 h 22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0">
                <a:moveTo>
                  <a:pt x="0" y="120"/>
                </a:moveTo>
                <a:lnTo>
                  <a:pt x="0" y="138"/>
                </a:lnTo>
                <a:lnTo>
                  <a:pt x="4" y="155"/>
                </a:lnTo>
                <a:lnTo>
                  <a:pt x="12" y="171"/>
                </a:lnTo>
                <a:lnTo>
                  <a:pt x="22" y="185"/>
                </a:lnTo>
                <a:lnTo>
                  <a:pt x="35" y="197"/>
                </a:lnTo>
                <a:lnTo>
                  <a:pt x="50" y="207"/>
                </a:lnTo>
                <a:lnTo>
                  <a:pt x="66" y="215"/>
                </a:lnTo>
                <a:lnTo>
                  <a:pt x="83" y="219"/>
                </a:lnTo>
                <a:lnTo>
                  <a:pt x="89" y="220"/>
                </a:lnTo>
                <a:lnTo>
                  <a:pt x="94" y="218"/>
                </a:lnTo>
                <a:lnTo>
                  <a:pt x="98" y="215"/>
                </a:lnTo>
                <a:lnTo>
                  <a:pt x="100" y="211"/>
                </a:lnTo>
                <a:lnTo>
                  <a:pt x="100" y="205"/>
                </a:lnTo>
                <a:lnTo>
                  <a:pt x="99" y="200"/>
                </a:lnTo>
                <a:lnTo>
                  <a:pt x="96" y="196"/>
                </a:lnTo>
                <a:lnTo>
                  <a:pt x="91" y="193"/>
                </a:lnTo>
                <a:lnTo>
                  <a:pt x="74" y="187"/>
                </a:lnTo>
                <a:lnTo>
                  <a:pt x="58" y="178"/>
                </a:lnTo>
                <a:lnTo>
                  <a:pt x="45" y="167"/>
                </a:lnTo>
                <a:lnTo>
                  <a:pt x="36" y="154"/>
                </a:lnTo>
                <a:lnTo>
                  <a:pt x="30" y="138"/>
                </a:lnTo>
                <a:lnTo>
                  <a:pt x="27" y="121"/>
                </a:lnTo>
                <a:lnTo>
                  <a:pt x="27" y="103"/>
                </a:lnTo>
                <a:lnTo>
                  <a:pt x="32" y="83"/>
                </a:lnTo>
                <a:lnTo>
                  <a:pt x="39" y="69"/>
                </a:lnTo>
                <a:lnTo>
                  <a:pt x="51" y="56"/>
                </a:lnTo>
                <a:lnTo>
                  <a:pt x="63" y="43"/>
                </a:lnTo>
                <a:lnTo>
                  <a:pt x="77" y="31"/>
                </a:lnTo>
                <a:lnTo>
                  <a:pt x="89" y="21"/>
                </a:lnTo>
                <a:lnTo>
                  <a:pt x="98" y="12"/>
                </a:lnTo>
                <a:lnTo>
                  <a:pt x="103" y="5"/>
                </a:lnTo>
                <a:lnTo>
                  <a:pt x="103" y="0"/>
                </a:lnTo>
                <a:lnTo>
                  <a:pt x="92" y="4"/>
                </a:lnTo>
                <a:lnTo>
                  <a:pt x="77" y="12"/>
                </a:lnTo>
                <a:lnTo>
                  <a:pt x="61" y="25"/>
                </a:lnTo>
                <a:lnTo>
                  <a:pt x="44" y="40"/>
                </a:lnTo>
                <a:lnTo>
                  <a:pt x="29" y="57"/>
                </a:lnTo>
                <a:lnTo>
                  <a:pt x="16" y="77"/>
                </a:lnTo>
                <a:lnTo>
                  <a:pt x="6" y="98"/>
                </a:lnTo>
                <a:lnTo>
                  <a:pt x="0" y="12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45" name="Freeform 566"/>
          <p:cNvSpPr>
            <a:spLocks/>
          </p:cNvSpPr>
          <p:nvPr/>
        </p:nvSpPr>
        <p:spPr bwMode="auto">
          <a:xfrm>
            <a:off x="7132638" y="3051175"/>
            <a:ext cx="50800" cy="69850"/>
          </a:xfrm>
          <a:custGeom>
            <a:avLst/>
            <a:gdLst>
              <a:gd name="T0" fmla="*/ 2147483646 w 220"/>
              <a:gd name="T1" fmla="*/ 2147483646 h 288"/>
              <a:gd name="T2" fmla="*/ 2147483646 w 220"/>
              <a:gd name="T3" fmla="*/ 2147483646 h 288"/>
              <a:gd name="T4" fmla="*/ 2147483646 w 220"/>
              <a:gd name="T5" fmla="*/ 2147483646 h 288"/>
              <a:gd name="T6" fmla="*/ 2147483646 w 220"/>
              <a:gd name="T7" fmla="*/ 2147483646 h 288"/>
              <a:gd name="T8" fmla="*/ 2147483646 w 220"/>
              <a:gd name="T9" fmla="*/ 2147483646 h 288"/>
              <a:gd name="T10" fmla="*/ 2147483646 w 220"/>
              <a:gd name="T11" fmla="*/ 2147483646 h 288"/>
              <a:gd name="T12" fmla="*/ 2147483646 w 220"/>
              <a:gd name="T13" fmla="*/ 2147483646 h 288"/>
              <a:gd name="T14" fmla="*/ 2147483646 w 220"/>
              <a:gd name="T15" fmla="*/ 2147483646 h 288"/>
              <a:gd name="T16" fmla="*/ 2147483646 w 220"/>
              <a:gd name="T17" fmla="*/ 2147483646 h 288"/>
              <a:gd name="T18" fmla="*/ 2147483646 w 220"/>
              <a:gd name="T19" fmla="*/ 2147483646 h 288"/>
              <a:gd name="T20" fmla="*/ 2147483646 w 220"/>
              <a:gd name="T21" fmla="*/ 2147483646 h 288"/>
              <a:gd name="T22" fmla="*/ 2147483646 w 220"/>
              <a:gd name="T23" fmla="*/ 2147483646 h 288"/>
              <a:gd name="T24" fmla="*/ 2147483646 w 220"/>
              <a:gd name="T25" fmla="*/ 2147483646 h 288"/>
              <a:gd name="T26" fmla="*/ 2147483646 w 220"/>
              <a:gd name="T27" fmla="*/ 2147483646 h 288"/>
              <a:gd name="T28" fmla="*/ 2147483646 w 220"/>
              <a:gd name="T29" fmla="*/ 2147483646 h 288"/>
              <a:gd name="T30" fmla="*/ 2147483646 w 220"/>
              <a:gd name="T31" fmla="*/ 2147483646 h 288"/>
              <a:gd name="T32" fmla="*/ 2147483646 w 220"/>
              <a:gd name="T33" fmla="*/ 2147483646 h 288"/>
              <a:gd name="T34" fmla="*/ 2147483646 w 220"/>
              <a:gd name="T35" fmla="*/ 2147483646 h 288"/>
              <a:gd name="T36" fmla="*/ 2147483646 w 220"/>
              <a:gd name="T37" fmla="*/ 2147483646 h 288"/>
              <a:gd name="T38" fmla="*/ 2147483646 w 220"/>
              <a:gd name="T39" fmla="*/ 2147483646 h 288"/>
              <a:gd name="T40" fmla="*/ 2147483646 w 220"/>
              <a:gd name="T41" fmla="*/ 2147483646 h 288"/>
              <a:gd name="T42" fmla="*/ 2147483646 w 220"/>
              <a:gd name="T43" fmla="*/ 2147483646 h 288"/>
              <a:gd name="T44" fmla="*/ 2147483646 w 220"/>
              <a:gd name="T45" fmla="*/ 2147483646 h 288"/>
              <a:gd name="T46" fmla="*/ 2147483646 w 220"/>
              <a:gd name="T47" fmla="*/ 2147483646 h 288"/>
              <a:gd name="T48" fmla="*/ 2147483646 w 220"/>
              <a:gd name="T49" fmla="*/ 2147483646 h 288"/>
              <a:gd name="T50" fmla="*/ 2147483646 w 220"/>
              <a:gd name="T51" fmla="*/ 2147483646 h 288"/>
              <a:gd name="T52" fmla="*/ 2147483646 w 220"/>
              <a:gd name="T53" fmla="*/ 2147483646 h 288"/>
              <a:gd name="T54" fmla="*/ 2147483646 w 220"/>
              <a:gd name="T55" fmla="*/ 2147483646 h 288"/>
              <a:gd name="T56" fmla="*/ 2147483646 w 220"/>
              <a:gd name="T57" fmla="*/ 2147483646 h 288"/>
              <a:gd name="T58" fmla="*/ 2147483646 w 220"/>
              <a:gd name="T59" fmla="*/ 0 h 288"/>
              <a:gd name="T60" fmla="*/ 2147483646 w 220"/>
              <a:gd name="T61" fmla="*/ 2147483646 h 288"/>
              <a:gd name="T62" fmla="*/ 2147483646 w 220"/>
              <a:gd name="T63" fmla="*/ 2147483646 h 288"/>
              <a:gd name="T64" fmla="*/ 2147483646 w 220"/>
              <a:gd name="T65" fmla="*/ 2147483646 h 288"/>
              <a:gd name="T66" fmla="*/ 2147483646 w 220"/>
              <a:gd name="T67" fmla="*/ 2147483646 h 288"/>
              <a:gd name="T68" fmla="*/ 2147483646 w 220"/>
              <a:gd name="T69" fmla="*/ 2147483646 h 288"/>
              <a:gd name="T70" fmla="*/ 2147483646 w 220"/>
              <a:gd name="T71" fmla="*/ 2147483646 h 288"/>
              <a:gd name="T72" fmla="*/ 2147483646 w 220"/>
              <a:gd name="T73" fmla="*/ 2147483646 h 288"/>
              <a:gd name="T74" fmla="*/ 2147483646 w 220"/>
              <a:gd name="T75" fmla="*/ 2147483646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0"/>
              <a:gd name="T115" fmla="*/ 0 h 288"/>
              <a:gd name="T116" fmla="*/ 220 w 220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0" h="288">
                <a:moveTo>
                  <a:pt x="179" y="108"/>
                </a:moveTo>
                <a:lnTo>
                  <a:pt x="186" y="115"/>
                </a:lnTo>
                <a:lnTo>
                  <a:pt x="191" y="124"/>
                </a:lnTo>
                <a:lnTo>
                  <a:pt x="196" y="133"/>
                </a:lnTo>
                <a:lnTo>
                  <a:pt x="200" y="143"/>
                </a:lnTo>
                <a:lnTo>
                  <a:pt x="202" y="153"/>
                </a:lnTo>
                <a:lnTo>
                  <a:pt x="201" y="163"/>
                </a:lnTo>
                <a:lnTo>
                  <a:pt x="199" y="174"/>
                </a:lnTo>
                <a:lnTo>
                  <a:pt x="193" y="184"/>
                </a:lnTo>
                <a:lnTo>
                  <a:pt x="186" y="194"/>
                </a:lnTo>
                <a:lnTo>
                  <a:pt x="178" y="204"/>
                </a:lnTo>
                <a:lnTo>
                  <a:pt x="168" y="213"/>
                </a:lnTo>
                <a:lnTo>
                  <a:pt x="159" y="221"/>
                </a:lnTo>
                <a:lnTo>
                  <a:pt x="148" y="229"/>
                </a:lnTo>
                <a:lnTo>
                  <a:pt x="138" y="237"/>
                </a:lnTo>
                <a:lnTo>
                  <a:pt x="127" y="246"/>
                </a:lnTo>
                <a:lnTo>
                  <a:pt x="118" y="255"/>
                </a:lnTo>
                <a:lnTo>
                  <a:pt x="115" y="258"/>
                </a:lnTo>
                <a:lnTo>
                  <a:pt x="112" y="263"/>
                </a:lnTo>
                <a:lnTo>
                  <a:pt x="110" y="267"/>
                </a:lnTo>
                <a:lnTo>
                  <a:pt x="108" y="271"/>
                </a:lnTo>
                <a:lnTo>
                  <a:pt x="107" y="276"/>
                </a:lnTo>
                <a:lnTo>
                  <a:pt x="107" y="280"/>
                </a:lnTo>
                <a:lnTo>
                  <a:pt x="109" y="284"/>
                </a:lnTo>
                <a:lnTo>
                  <a:pt x="112" y="287"/>
                </a:lnTo>
                <a:lnTo>
                  <a:pt x="117" y="288"/>
                </a:lnTo>
                <a:lnTo>
                  <a:pt x="121" y="288"/>
                </a:lnTo>
                <a:lnTo>
                  <a:pt x="124" y="287"/>
                </a:lnTo>
                <a:lnTo>
                  <a:pt x="127" y="284"/>
                </a:lnTo>
                <a:lnTo>
                  <a:pt x="138" y="271"/>
                </a:lnTo>
                <a:lnTo>
                  <a:pt x="149" y="261"/>
                </a:lnTo>
                <a:lnTo>
                  <a:pt x="161" y="250"/>
                </a:lnTo>
                <a:lnTo>
                  <a:pt x="173" y="239"/>
                </a:lnTo>
                <a:lnTo>
                  <a:pt x="185" y="229"/>
                </a:lnTo>
                <a:lnTo>
                  <a:pt x="196" y="217"/>
                </a:lnTo>
                <a:lnTo>
                  <a:pt x="206" y="204"/>
                </a:lnTo>
                <a:lnTo>
                  <a:pt x="213" y="190"/>
                </a:lnTo>
                <a:lnTo>
                  <a:pt x="219" y="173"/>
                </a:lnTo>
                <a:lnTo>
                  <a:pt x="220" y="157"/>
                </a:lnTo>
                <a:lnTo>
                  <a:pt x="218" y="141"/>
                </a:lnTo>
                <a:lnTo>
                  <a:pt x="212" y="125"/>
                </a:lnTo>
                <a:lnTo>
                  <a:pt x="204" y="111"/>
                </a:lnTo>
                <a:lnTo>
                  <a:pt x="194" y="97"/>
                </a:lnTo>
                <a:lnTo>
                  <a:pt x="182" y="86"/>
                </a:lnTo>
                <a:lnTo>
                  <a:pt x="168" y="77"/>
                </a:lnTo>
                <a:lnTo>
                  <a:pt x="158" y="70"/>
                </a:lnTo>
                <a:lnTo>
                  <a:pt x="146" y="64"/>
                </a:lnTo>
                <a:lnTo>
                  <a:pt x="134" y="56"/>
                </a:lnTo>
                <a:lnTo>
                  <a:pt x="122" y="50"/>
                </a:lnTo>
                <a:lnTo>
                  <a:pt x="109" y="43"/>
                </a:lnTo>
                <a:lnTo>
                  <a:pt x="96" y="36"/>
                </a:lnTo>
                <a:lnTo>
                  <a:pt x="83" y="29"/>
                </a:lnTo>
                <a:lnTo>
                  <a:pt x="70" y="22"/>
                </a:lnTo>
                <a:lnTo>
                  <a:pt x="59" y="17"/>
                </a:lnTo>
                <a:lnTo>
                  <a:pt x="47" y="12"/>
                </a:lnTo>
                <a:lnTo>
                  <a:pt x="36" y="7"/>
                </a:lnTo>
                <a:lnTo>
                  <a:pt x="26" y="4"/>
                </a:lnTo>
                <a:lnTo>
                  <a:pt x="18" y="1"/>
                </a:lnTo>
                <a:lnTo>
                  <a:pt x="10" y="0"/>
                </a:lnTo>
                <a:lnTo>
                  <a:pt x="4" y="0"/>
                </a:lnTo>
                <a:lnTo>
                  <a:pt x="0" y="2"/>
                </a:lnTo>
                <a:lnTo>
                  <a:pt x="9" y="7"/>
                </a:lnTo>
                <a:lnTo>
                  <a:pt x="20" y="13"/>
                </a:lnTo>
                <a:lnTo>
                  <a:pt x="31" y="18"/>
                </a:lnTo>
                <a:lnTo>
                  <a:pt x="42" y="23"/>
                </a:lnTo>
                <a:lnTo>
                  <a:pt x="54" y="29"/>
                </a:lnTo>
                <a:lnTo>
                  <a:pt x="65" y="34"/>
                </a:lnTo>
                <a:lnTo>
                  <a:pt x="77" y="40"/>
                </a:lnTo>
                <a:lnTo>
                  <a:pt x="88" y="47"/>
                </a:lnTo>
                <a:lnTo>
                  <a:pt x="101" y="53"/>
                </a:lnTo>
                <a:lnTo>
                  <a:pt x="112" y="60"/>
                </a:lnTo>
                <a:lnTo>
                  <a:pt x="124" y="66"/>
                </a:lnTo>
                <a:lnTo>
                  <a:pt x="136" y="74"/>
                </a:lnTo>
                <a:lnTo>
                  <a:pt x="147" y="82"/>
                </a:lnTo>
                <a:lnTo>
                  <a:pt x="158" y="90"/>
                </a:lnTo>
                <a:lnTo>
                  <a:pt x="168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46" name="Freeform 567"/>
          <p:cNvSpPr>
            <a:spLocks/>
          </p:cNvSpPr>
          <p:nvPr/>
        </p:nvSpPr>
        <p:spPr bwMode="auto">
          <a:xfrm>
            <a:off x="7085013" y="3157538"/>
            <a:ext cx="190500" cy="120650"/>
          </a:xfrm>
          <a:custGeom>
            <a:avLst/>
            <a:gdLst>
              <a:gd name="T0" fmla="*/ 2147483646 w 1070"/>
              <a:gd name="T1" fmla="*/ 0 h 844"/>
              <a:gd name="T2" fmla="*/ 2147483646 w 1070"/>
              <a:gd name="T3" fmla="*/ 2147483646 h 844"/>
              <a:gd name="T4" fmla="*/ 2147483646 w 1070"/>
              <a:gd name="T5" fmla="*/ 2147483646 h 844"/>
              <a:gd name="T6" fmla="*/ 0 w 1070"/>
              <a:gd name="T7" fmla="*/ 2147483646 h 844"/>
              <a:gd name="T8" fmla="*/ 2147483646 w 1070"/>
              <a:gd name="T9" fmla="*/ 0 h 8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"/>
              <a:gd name="T16" fmla="*/ 0 h 844"/>
              <a:gd name="T17" fmla="*/ 1070 w 1070"/>
              <a:gd name="T18" fmla="*/ 844 h 8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" h="844">
                <a:moveTo>
                  <a:pt x="141" y="0"/>
                </a:moveTo>
                <a:lnTo>
                  <a:pt x="1070" y="194"/>
                </a:lnTo>
                <a:lnTo>
                  <a:pt x="919" y="844"/>
                </a:lnTo>
                <a:lnTo>
                  <a:pt x="0" y="624"/>
                </a:lnTo>
                <a:lnTo>
                  <a:pt x="141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47" name="Freeform 568"/>
          <p:cNvSpPr>
            <a:spLocks/>
          </p:cNvSpPr>
          <p:nvPr/>
        </p:nvSpPr>
        <p:spPr bwMode="auto">
          <a:xfrm>
            <a:off x="7100888" y="3160714"/>
            <a:ext cx="146050" cy="47625"/>
          </a:xfrm>
          <a:custGeom>
            <a:avLst/>
            <a:gdLst>
              <a:gd name="T0" fmla="*/ 2147483646 w 819"/>
              <a:gd name="T1" fmla="*/ 0 h 333"/>
              <a:gd name="T2" fmla="*/ 2147483646 w 819"/>
              <a:gd name="T3" fmla="*/ 2147483646 h 333"/>
              <a:gd name="T4" fmla="*/ 2147483646 w 819"/>
              <a:gd name="T5" fmla="*/ 2147483646 h 333"/>
              <a:gd name="T6" fmla="*/ 0 w 819"/>
              <a:gd name="T7" fmla="*/ 2147483646 h 333"/>
              <a:gd name="T8" fmla="*/ 2147483646 w 819"/>
              <a:gd name="T9" fmla="*/ 0 h 3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9"/>
              <a:gd name="T16" fmla="*/ 0 h 333"/>
              <a:gd name="T17" fmla="*/ 819 w 819"/>
              <a:gd name="T18" fmla="*/ 333 h 3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9" h="333">
                <a:moveTo>
                  <a:pt x="97" y="0"/>
                </a:moveTo>
                <a:lnTo>
                  <a:pt x="819" y="139"/>
                </a:lnTo>
                <a:lnTo>
                  <a:pt x="172" y="98"/>
                </a:lnTo>
                <a:lnTo>
                  <a:pt x="0" y="333"/>
                </a:lnTo>
                <a:lnTo>
                  <a:pt x="9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48" name="Freeform 569"/>
          <p:cNvSpPr>
            <a:spLocks/>
          </p:cNvSpPr>
          <p:nvPr/>
        </p:nvSpPr>
        <p:spPr bwMode="auto">
          <a:xfrm>
            <a:off x="7065964" y="3302000"/>
            <a:ext cx="192087" cy="44450"/>
          </a:xfrm>
          <a:custGeom>
            <a:avLst/>
            <a:gdLst>
              <a:gd name="T0" fmla="*/ 2147483646 w 1083"/>
              <a:gd name="T1" fmla="*/ 0 h 306"/>
              <a:gd name="T2" fmla="*/ 2147483646 w 1083"/>
              <a:gd name="T3" fmla="*/ 2147483646 h 306"/>
              <a:gd name="T4" fmla="*/ 2147483646 w 1083"/>
              <a:gd name="T5" fmla="*/ 2147483646 h 306"/>
              <a:gd name="T6" fmla="*/ 0 w 1083"/>
              <a:gd name="T7" fmla="*/ 2147483646 h 306"/>
              <a:gd name="T8" fmla="*/ 2147483646 w 1083"/>
              <a:gd name="T9" fmla="*/ 0 h 3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3"/>
              <a:gd name="T16" fmla="*/ 0 h 306"/>
              <a:gd name="T17" fmla="*/ 1083 w 1083"/>
              <a:gd name="T18" fmla="*/ 306 h 3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3" h="306">
                <a:moveTo>
                  <a:pt x="34" y="0"/>
                </a:moveTo>
                <a:lnTo>
                  <a:pt x="1083" y="261"/>
                </a:lnTo>
                <a:lnTo>
                  <a:pt x="1055" y="306"/>
                </a:lnTo>
                <a:lnTo>
                  <a:pt x="0" y="28"/>
                </a:lnTo>
                <a:lnTo>
                  <a:pt x="34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49" name="Freeform 570"/>
          <p:cNvSpPr>
            <a:spLocks/>
          </p:cNvSpPr>
          <p:nvPr/>
        </p:nvSpPr>
        <p:spPr bwMode="auto">
          <a:xfrm>
            <a:off x="7048501" y="3314700"/>
            <a:ext cx="193675" cy="44450"/>
          </a:xfrm>
          <a:custGeom>
            <a:avLst/>
            <a:gdLst>
              <a:gd name="T0" fmla="*/ 2147483646 w 1088"/>
              <a:gd name="T1" fmla="*/ 0 h 311"/>
              <a:gd name="T2" fmla="*/ 2147483646 w 1088"/>
              <a:gd name="T3" fmla="*/ 2147483646 h 311"/>
              <a:gd name="T4" fmla="*/ 2147483646 w 1088"/>
              <a:gd name="T5" fmla="*/ 2147483646 h 311"/>
              <a:gd name="T6" fmla="*/ 0 w 1088"/>
              <a:gd name="T7" fmla="*/ 2147483646 h 311"/>
              <a:gd name="T8" fmla="*/ 2147483646 w 1088"/>
              <a:gd name="T9" fmla="*/ 0 h 3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8"/>
              <a:gd name="T16" fmla="*/ 0 h 311"/>
              <a:gd name="T17" fmla="*/ 1088 w 1088"/>
              <a:gd name="T18" fmla="*/ 311 h 3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8" h="311">
                <a:moveTo>
                  <a:pt x="39" y="0"/>
                </a:moveTo>
                <a:lnTo>
                  <a:pt x="1088" y="260"/>
                </a:lnTo>
                <a:lnTo>
                  <a:pt x="1055" y="311"/>
                </a:lnTo>
                <a:lnTo>
                  <a:pt x="0" y="34"/>
                </a:lnTo>
                <a:lnTo>
                  <a:pt x="39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50" name="Freeform 571"/>
          <p:cNvSpPr>
            <a:spLocks/>
          </p:cNvSpPr>
          <p:nvPr/>
        </p:nvSpPr>
        <p:spPr bwMode="auto">
          <a:xfrm>
            <a:off x="7078664" y="3355976"/>
            <a:ext cx="28575" cy="9525"/>
          </a:xfrm>
          <a:custGeom>
            <a:avLst/>
            <a:gdLst>
              <a:gd name="T0" fmla="*/ 2147483646 w 164"/>
              <a:gd name="T1" fmla="*/ 2147483646 h 72"/>
              <a:gd name="T2" fmla="*/ 2147483646 w 164"/>
              <a:gd name="T3" fmla="*/ 2147483646 h 72"/>
              <a:gd name="T4" fmla="*/ 2147483646 w 164"/>
              <a:gd name="T5" fmla="*/ 0 h 72"/>
              <a:gd name="T6" fmla="*/ 2147483646 w 164"/>
              <a:gd name="T7" fmla="*/ 0 h 72"/>
              <a:gd name="T8" fmla="*/ 2147483646 w 164"/>
              <a:gd name="T9" fmla="*/ 2147483646 h 72"/>
              <a:gd name="T10" fmla="*/ 2147483646 w 164"/>
              <a:gd name="T11" fmla="*/ 2147483646 h 72"/>
              <a:gd name="T12" fmla="*/ 2147483646 w 164"/>
              <a:gd name="T13" fmla="*/ 2147483646 h 72"/>
              <a:gd name="T14" fmla="*/ 2147483646 w 164"/>
              <a:gd name="T15" fmla="*/ 2147483646 h 72"/>
              <a:gd name="T16" fmla="*/ 2147483646 w 164"/>
              <a:gd name="T17" fmla="*/ 2147483646 h 72"/>
              <a:gd name="T18" fmla="*/ 2147483646 w 164"/>
              <a:gd name="T19" fmla="*/ 2147483646 h 72"/>
              <a:gd name="T20" fmla="*/ 2147483646 w 164"/>
              <a:gd name="T21" fmla="*/ 2147483646 h 72"/>
              <a:gd name="T22" fmla="*/ 2147483646 w 164"/>
              <a:gd name="T23" fmla="*/ 2147483646 h 72"/>
              <a:gd name="T24" fmla="*/ 2147483646 w 164"/>
              <a:gd name="T25" fmla="*/ 2147483646 h 72"/>
              <a:gd name="T26" fmla="*/ 2147483646 w 164"/>
              <a:gd name="T27" fmla="*/ 2147483646 h 72"/>
              <a:gd name="T28" fmla="*/ 2147483646 w 164"/>
              <a:gd name="T29" fmla="*/ 2147483646 h 72"/>
              <a:gd name="T30" fmla="*/ 2147483646 w 164"/>
              <a:gd name="T31" fmla="*/ 2147483646 h 72"/>
              <a:gd name="T32" fmla="*/ 2147483646 w 164"/>
              <a:gd name="T33" fmla="*/ 2147483646 h 72"/>
              <a:gd name="T34" fmla="*/ 2147483646 w 164"/>
              <a:gd name="T35" fmla="*/ 2147483646 h 72"/>
              <a:gd name="T36" fmla="*/ 2147483646 w 164"/>
              <a:gd name="T37" fmla="*/ 2147483646 h 72"/>
              <a:gd name="T38" fmla="*/ 2147483646 w 164"/>
              <a:gd name="T39" fmla="*/ 2147483646 h 72"/>
              <a:gd name="T40" fmla="*/ 2147483646 w 164"/>
              <a:gd name="T41" fmla="*/ 2147483646 h 72"/>
              <a:gd name="T42" fmla="*/ 2147483646 w 164"/>
              <a:gd name="T43" fmla="*/ 2147483646 h 72"/>
              <a:gd name="T44" fmla="*/ 2147483646 w 164"/>
              <a:gd name="T45" fmla="*/ 2147483646 h 72"/>
              <a:gd name="T46" fmla="*/ 2147483646 w 164"/>
              <a:gd name="T47" fmla="*/ 2147483646 h 72"/>
              <a:gd name="T48" fmla="*/ 2147483646 w 164"/>
              <a:gd name="T49" fmla="*/ 2147483646 h 72"/>
              <a:gd name="T50" fmla="*/ 2147483646 w 164"/>
              <a:gd name="T51" fmla="*/ 2147483646 h 72"/>
              <a:gd name="T52" fmla="*/ 2147483646 w 164"/>
              <a:gd name="T53" fmla="*/ 2147483646 h 72"/>
              <a:gd name="T54" fmla="*/ 2147483646 w 164"/>
              <a:gd name="T55" fmla="*/ 2147483646 h 72"/>
              <a:gd name="T56" fmla="*/ 2147483646 w 164"/>
              <a:gd name="T57" fmla="*/ 2147483646 h 72"/>
              <a:gd name="T58" fmla="*/ 0 w 164"/>
              <a:gd name="T59" fmla="*/ 2147483646 h 72"/>
              <a:gd name="T60" fmla="*/ 0 w 164"/>
              <a:gd name="T61" fmla="*/ 2147483646 h 72"/>
              <a:gd name="T62" fmla="*/ 2147483646 w 164"/>
              <a:gd name="T63" fmla="*/ 2147483646 h 72"/>
              <a:gd name="T64" fmla="*/ 2147483646 w 164"/>
              <a:gd name="T65" fmla="*/ 2147483646 h 7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64"/>
              <a:gd name="T100" fmla="*/ 0 h 72"/>
              <a:gd name="T101" fmla="*/ 164 w 164"/>
              <a:gd name="T102" fmla="*/ 72 h 7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64" h="72">
                <a:moveTo>
                  <a:pt x="16" y="1"/>
                </a:moveTo>
                <a:lnTo>
                  <a:pt x="21" y="1"/>
                </a:lnTo>
                <a:lnTo>
                  <a:pt x="35" y="0"/>
                </a:lnTo>
                <a:lnTo>
                  <a:pt x="54" y="0"/>
                </a:lnTo>
                <a:lnTo>
                  <a:pt x="78" y="2"/>
                </a:lnTo>
                <a:lnTo>
                  <a:pt x="104" y="7"/>
                </a:lnTo>
                <a:lnTo>
                  <a:pt x="128" y="17"/>
                </a:lnTo>
                <a:lnTo>
                  <a:pt x="149" y="31"/>
                </a:lnTo>
                <a:lnTo>
                  <a:pt x="164" y="51"/>
                </a:lnTo>
                <a:lnTo>
                  <a:pt x="164" y="52"/>
                </a:lnTo>
                <a:lnTo>
                  <a:pt x="164" y="57"/>
                </a:lnTo>
                <a:lnTo>
                  <a:pt x="163" y="62"/>
                </a:lnTo>
                <a:lnTo>
                  <a:pt x="161" y="67"/>
                </a:lnTo>
                <a:lnTo>
                  <a:pt x="156" y="71"/>
                </a:lnTo>
                <a:lnTo>
                  <a:pt x="149" y="72"/>
                </a:lnTo>
                <a:lnTo>
                  <a:pt x="138" y="71"/>
                </a:lnTo>
                <a:lnTo>
                  <a:pt x="124" y="65"/>
                </a:lnTo>
                <a:lnTo>
                  <a:pt x="124" y="63"/>
                </a:lnTo>
                <a:lnTo>
                  <a:pt x="123" y="59"/>
                </a:lnTo>
                <a:lnTo>
                  <a:pt x="120" y="52"/>
                </a:lnTo>
                <a:lnTo>
                  <a:pt x="113" y="45"/>
                </a:lnTo>
                <a:lnTo>
                  <a:pt x="100" y="38"/>
                </a:lnTo>
                <a:lnTo>
                  <a:pt x="81" y="32"/>
                </a:lnTo>
                <a:lnTo>
                  <a:pt x="55" y="29"/>
                </a:lnTo>
                <a:lnTo>
                  <a:pt x="20" y="29"/>
                </a:lnTo>
                <a:lnTo>
                  <a:pt x="18" y="29"/>
                </a:lnTo>
                <a:lnTo>
                  <a:pt x="14" y="27"/>
                </a:lnTo>
                <a:lnTo>
                  <a:pt x="9" y="25"/>
                </a:lnTo>
                <a:lnTo>
                  <a:pt x="4" y="22"/>
                </a:lnTo>
                <a:lnTo>
                  <a:pt x="0" y="18"/>
                </a:lnTo>
                <a:lnTo>
                  <a:pt x="0" y="14"/>
                </a:lnTo>
                <a:lnTo>
                  <a:pt x="5" y="7"/>
                </a:lnTo>
                <a:lnTo>
                  <a:pt x="16" y="1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51" name="Freeform 572"/>
          <p:cNvSpPr>
            <a:spLocks/>
          </p:cNvSpPr>
          <p:nvPr/>
        </p:nvSpPr>
        <p:spPr bwMode="auto">
          <a:xfrm>
            <a:off x="7083425" y="3282951"/>
            <a:ext cx="26988" cy="15875"/>
          </a:xfrm>
          <a:custGeom>
            <a:avLst/>
            <a:gdLst>
              <a:gd name="T0" fmla="*/ 2147483646 w 146"/>
              <a:gd name="T1" fmla="*/ 0 h 109"/>
              <a:gd name="T2" fmla="*/ 2147483646 w 146"/>
              <a:gd name="T3" fmla="*/ 0 h 109"/>
              <a:gd name="T4" fmla="*/ 2147483646 w 146"/>
              <a:gd name="T5" fmla="*/ 2147483646 h 109"/>
              <a:gd name="T6" fmla="*/ 2147483646 w 146"/>
              <a:gd name="T7" fmla="*/ 2147483646 h 109"/>
              <a:gd name="T8" fmla="*/ 2147483646 w 146"/>
              <a:gd name="T9" fmla="*/ 2147483646 h 109"/>
              <a:gd name="T10" fmla="*/ 2147483646 w 146"/>
              <a:gd name="T11" fmla="*/ 2147483646 h 109"/>
              <a:gd name="T12" fmla="*/ 2147483646 w 146"/>
              <a:gd name="T13" fmla="*/ 2147483646 h 109"/>
              <a:gd name="T14" fmla="*/ 0 w 146"/>
              <a:gd name="T15" fmla="*/ 2147483646 h 109"/>
              <a:gd name="T16" fmla="*/ 2147483646 w 146"/>
              <a:gd name="T17" fmla="*/ 2147483646 h 109"/>
              <a:gd name="T18" fmla="*/ 2147483646 w 146"/>
              <a:gd name="T19" fmla="*/ 2147483646 h 109"/>
              <a:gd name="T20" fmla="*/ 2147483646 w 146"/>
              <a:gd name="T21" fmla="*/ 2147483646 h 109"/>
              <a:gd name="T22" fmla="*/ 2147483646 w 146"/>
              <a:gd name="T23" fmla="*/ 2147483646 h 109"/>
              <a:gd name="T24" fmla="*/ 2147483646 w 146"/>
              <a:gd name="T25" fmla="*/ 2147483646 h 109"/>
              <a:gd name="T26" fmla="*/ 2147483646 w 146"/>
              <a:gd name="T27" fmla="*/ 2147483646 h 109"/>
              <a:gd name="T28" fmla="*/ 2147483646 w 146"/>
              <a:gd name="T29" fmla="*/ 2147483646 h 109"/>
              <a:gd name="T30" fmla="*/ 2147483646 w 146"/>
              <a:gd name="T31" fmla="*/ 2147483646 h 109"/>
              <a:gd name="T32" fmla="*/ 2147483646 w 146"/>
              <a:gd name="T33" fmla="*/ 2147483646 h 109"/>
              <a:gd name="T34" fmla="*/ 2147483646 w 146"/>
              <a:gd name="T35" fmla="*/ 2147483646 h 109"/>
              <a:gd name="T36" fmla="*/ 2147483646 w 146"/>
              <a:gd name="T37" fmla="*/ 0 h 10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9"/>
              <a:gd name="T59" fmla="*/ 146 w 146"/>
              <a:gd name="T60" fmla="*/ 109 h 10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9">
                <a:moveTo>
                  <a:pt x="45" y="0"/>
                </a:moveTo>
                <a:lnTo>
                  <a:pt x="42" y="0"/>
                </a:lnTo>
                <a:lnTo>
                  <a:pt x="35" y="3"/>
                </a:lnTo>
                <a:lnTo>
                  <a:pt x="26" y="7"/>
                </a:lnTo>
                <a:lnTo>
                  <a:pt x="15" y="14"/>
                </a:lnTo>
                <a:lnTo>
                  <a:pt x="6" y="24"/>
                </a:lnTo>
                <a:lnTo>
                  <a:pt x="1" y="39"/>
                </a:lnTo>
                <a:lnTo>
                  <a:pt x="0" y="59"/>
                </a:lnTo>
                <a:lnTo>
                  <a:pt x="6" y="85"/>
                </a:lnTo>
                <a:lnTo>
                  <a:pt x="85" y="109"/>
                </a:lnTo>
                <a:lnTo>
                  <a:pt x="84" y="104"/>
                </a:lnTo>
                <a:lnTo>
                  <a:pt x="84" y="93"/>
                </a:lnTo>
                <a:lnTo>
                  <a:pt x="84" y="76"/>
                </a:lnTo>
                <a:lnTo>
                  <a:pt x="87" y="58"/>
                </a:lnTo>
                <a:lnTo>
                  <a:pt x="93" y="40"/>
                </a:lnTo>
                <a:lnTo>
                  <a:pt x="104" y="27"/>
                </a:lnTo>
                <a:lnTo>
                  <a:pt x="121" y="20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52" name="Freeform 573"/>
          <p:cNvSpPr>
            <a:spLocks/>
          </p:cNvSpPr>
          <p:nvPr/>
        </p:nvSpPr>
        <p:spPr bwMode="auto">
          <a:xfrm>
            <a:off x="7231064" y="3309939"/>
            <a:ext cx="26987" cy="15875"/>
          </a:xfrm>
          <a:custGeom>
            <a:avLst/>
            <a:gdLst>
              <a:gd name="T0" fmla="*/ 2147483646 w 146"/>
              <a:gd name="T1" fmla="*/ 0 h 107"/>
              <a:gd name="T2" fmla="*/ 2147483646 w 146"/>
              <a:gd name="T3" fmla="*/ 0 h 107"/>
              <a:gd name="T4" fmla="*/ 2147483646 w 146"/>
              <a:gd name="T5" fmla="*/ 2147483646 h 107"/>
              <a:gd name="T6" fmla="*/ 2147483646 w 146"/>
              <a:gd name="T7" fmla="*/ 2147483646 h 107"/>
              <a:gd name="T8" fmla="*/ 2147483646 w 146"/>
              <a:gd name="T9" fmla="*/ 2147483646 h 107"/>
              <a:gd name="T10" fmla="*/ 2147483646 w 146"/>
              <a:gd name="T11" fmla="*/ 2147483646 h 107"/>
              <a:gd name="T12" fmla="*/ 0 w 146"/>
              <a:gd name="T13" fmla="*/ 2147483646 h 107"/>
              <a:gd name="T14" fmla="*/ 0 w 146"/>
              <a:gd name="T15" fmla="*/ 2147483646 h 107"/>
              <a:gd name="T16" fmla="*/ 2147483646 w 146"/>
              <a:gd name="T17" fmla="*/ 2147483646 h 107"/>
              <a:gd name="T18" fmla="*/ 2147483646 w 146"/>
              <a:gd name="T19" fmla="*/ 2147483646 h 107"/>
              <a:gd name="T20" fmla="*/ 2147483646 w 146"/>
              <a:gd name="T21" fmla="*/ 2147483646 h 107"/>
              <a:gd name="T22" fmla="*/ 2147483646 w 146"/>
              <a:gd name="T23" fmla="*/ 2147483646 h 107"/>
              <a:gd name="T24" fmla="*/ 2147483646 w 146"/>
              <a:gd name="T25" fmla="*/ 2147483646 h 107"/>
              <a:gd name="T26" fmla="*/ 2147483646 w 146"/>
              <a:gd name="T27" fmla="*/ 2147483646 h 107"/>
              <a:gd name="T28" fmla="*/ 2147483646 w 146"/>
              <a:gd name="T29" fmla="*/ 2147483646 h 107"/>
              <a:gd name="T30" fmla="*/ 2147483646 w 146"/>
              <a:gd name="T31" fmla="*/ 2147483646 h 107"/>
              <a:gd name="T32" fmla="*/ 2147483646 w 146"/>
              <a:gd name="T33" fmla="*/ 2147483646 h 107"/>
              <a:gd name="T34" fmla="*/ 2147483646 w 146"/>
              <a:gd name="T35" fmla="*/ 2147483646 h 107"/>
              <a:gd name="T36" fmla="*/ 2147483646 w 146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7"/>
              <a:gd name="T59" fmla="*/ 146 w 146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7">
                <a:moveTo>
                  <a:pt x="45" y="0"/>
                </a:moveTo>
                <a:lnTo>
                  <a:pt x="42" y="0"/>
                </a:lnTo>
                <a:lnTo>
                  <a:pt x="35" y="2"/>
                </a:lnTo>
                <a:lnTo>
                  <a:pt x="25" y="6"/>
                </a:lnTo>
                <a:lnTo>
                  <a:pt x="15" y="12"/>
                </a:lnTo>
                <a:lnTo>
                  <a:pt x="6" y="23"/>
                </a:lnTo>
                <a:lnTo>
                  <a:pt x="0" y="38"/>
                </a:lnTo>
                <a:lnTo>
                  <a:pt x="0" y="58"/>
                </a:lnTo>
                <a:lnTo>
                  <a:pt x="6" y="85"/>
                </a:lnTo>
                <a:lnTo>
                  <a:pt x="84" y="107"/>
                </a:lnTo>
                <a:lnTo>
                  <a:pt x="83" y="103"/>
                </a:lnTo>
                <a:lnTo>
                  <a:pt x="83" y="91"/>
                </a:lnTo>
                <a:lnTo>
                  <a:pt x="83" y="75"/>
                </a:lnTo>
                <a:lnTo>
                  <a:pt x="86" y="56"/>
                </a:lnTo>
                <a:lnTo>
                  <a:pt x="92" y="40"/>
                </a:lnTo>
                <a:lnTo>
                  <a:pt x="103" y="27"/>
                </a:lnTo>
                <a:lnTo>
                  <a:pt x="121" y="19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53" name="Freeform 574"/>
          <p:cNvSpPr>
            <a:spLocks/>
          </p:cNvSpPr>
          <p:nvPr/>
        </p:nvSpPr>
        <p:spPr bwMode="auto">
          <a:xfrm>
            <a:off x="7112001" y="3286125"/>
            <a:ext cx="111125" cy="26988"/>
          </a:xfrm>
          <a:custGeom>
            <a:avLst/>
            <a:gdLst>
              <a:gd name="T0" fmla="*/ 0 w 629"/>
              <a:gd name="T1" fmla="*/ 2147483646 h 182"/>
              <a:gd name="T2" fmla="*/ 2147483646 w 629"/>
              <a:gd name="T3" fmla="*/ 2147483646 h 182"/>
              <a:gd name="T4" fmla="*/ 2147483646 w 629"/>
              <a:gd name="T5" fmla="*/ 2147483646 h 182"/>
              <a:gd name="T6" fmla="*/ 2147483646 w 629"/>
              <a:gd name="T7" fmla="*/ 0 h 182"/>
              <a:gd name="T8" fmla="*/ 0 w 629"/>
              <a:gd name="T9" fmla="*/ 2147483646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9"/>
              <a:gd name="T16" fmla="*/ 0 h 182"/>
              <a:gd name="T17" fmla="*/ 629 w 629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9" h="182">
                <a:moveTo>
                  <a:pt x="0" y="40"/>
                </a:moveTo>
                <a:lnTo>
                  <a:pt x="601" y="182"/>
                </a:lnTo>
                <a:lnTo>
                  <a:pt x="629" y="142"/>
                </a:lnTo>
                <a:lnTo>
                  <a:pt x="29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54" name="Freeform 575"/>
          <p:cNvSpPr>
            <a:spLocks/>
          </p:cNvSpPr>
          <p:nvPr/>
        </p:nvSpPr>
        <p:spPr bwMode="auto">
          <a:xfrm>
            <a:off x="7112001" y="3298826"/>
            <a:ext cx="106363" cy="23813"/>
          </a:xfrm>
          <a:custGeom>
            <a:avLst/>
            <a:gdLst>
              <a:gd name="T0" fmla="*/ 0 w 606"/>
              <a:gd name="T1" fmla="*/ 2147483646 h 170"/>
              <a:gd name="T2" fmla="*/ 2147483646 w 606"/>
              <a:gd name="T3" fmla="*/ 2147483646 h 170"/>
              <a:gd name="T4" fmla="*/ 2147483646 w 606"/>
              <a:gd name="T5" fmla="*/ 2147483646 h 170"/>
              <a:gd name="T6" fmla="*/ 2147483646 w 606"/>
              <a:gd name="T7" fmla="*/ 0 h 170"/>
              <a:gd name="T8" fmla="*/ 0 w 606"/>
              <a:gd name="T9" fmla="*/ 2147483646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55" name="Freeform 576"/>
          <p:cNvSpPr>
            <a:spLocks/>
          </p:cNvSpPr>
          <p:nvPr/>
        </p:nvSpPr>
        <p:spPr bwMode="auto">
          <a:xfrm>
            <a:off x="7112001" y="3281363"/>
            <a:ext cx="106363" cy="23812"/>
          </a:xfrm>
          <a:custGeom>
            <a:avLst/>
            <a:gdLst>
              <a:gd name="T0" fmla="*/ 0 w 606"/>
              <a:gd name="T1" fmla="*/ 2147483646 h 170"/>
              <a:gd name="T2" fmla="*/ 2147483646 w 606"/>
              <a:gd name="T3" fmla="*/ 2147483646 h 170"/>
              <a:gd name="T4" fmla="*/ 2147483646 w 606"/>
              <a:gd name="T5" fmla="*/ 2147483646 h 170"/>
              <a:gd name="T6" fmla="*/ 2147483646 w 606"/>
              <a:gd name="T7" fmla="*/ 0 h 170"/>
              <a:gd name="T8" fmla="*/ 0 w 606"/>
              <a:gd name="T9" fmla="*/ 2147483646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56" name="AutoShape 577"/>
          <p:cNvSpPr>
            <a:spLocks noChangeAspect="1" noChangeArrowheads="1" noTextEdit="1"/>
          </p:cNvSpPr>
          <p:nvPr/>
        </p:nvSpPr>
        <p:spPr bwMode="auto">
          <a:xfrm>
            <a:off x="7718426" y="1831975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57" name="Freeform 578"/>
          <p:cNvSpPr>
            <a:spLocks/>
          </p:cNvSpPr>
          <p:nvPr/>
        </p:nvSpPr>
        <p:spPr bwMode="auto">
          <a:xfrm>
            <a:off x="7720014" y="1831975"/>
            <a:ext cx="293687" cy="293688"/>
          </a:xfrm>
          <a:custGeom>
            <a:avLst/>
            <a:gdLst>
              <a:gd name="T0" fmla="*/ 2147483646 w 1894"/>
              <a:gd name="T1" fmla="*/ 0 h 1904"/>
              <a:gd name="T2" fmla="*/ 2147483646 w 1894"/>
              <a:gd name="T3" fmla="*/ 0 h 1904"/>
              <a:gd name="T4" fmla="*/ 2147483646 w 1894"/>
              <a:gd name="T5" fmla="*/ 2147483646 h 1904"/>
              <a:gd name="T6" fmla="*/ 2147483646 w 1894"/>
              <a:gd name="T7" fmla="*/ 2147483646 h 1904"/>
              <a:gd name="T8" fmla="*/ 2147483646 w 1894"/>
              <a:gd name="T9" fmla="*/ 2147483646 h 1904"/>
              <a:gd name="T10" fmla="*/ 2147483646 w 1894"/>
              <a:gd name="T11" fmla="*/ 2147483646 h 1904"/>
              <a:gd name="T12" fmla="*/ 2147483646 w 1894"/>
              <a:gd name="T13" fmla="*/ 2147483646 h 1904"/>
              <a:gd name="T14" fmla="*/ 2147483646 w 1894"/>
              <a:gd name="T15" fmla="*/ 2147483646 h 1904"/>
              <a:gd name="T16" fmla="*/ 2147483646 w 1894"/>
              <a:gd name="T17" fmla="*/ 2147483646 h 1904"/>
              <a:gd name="T18" fmla="*/ 2147483646 w 1894"/>
              <a:gd name="T19" fmla="*/ 2147483646 h 1904"/>
              <a:gd name="T20" fmla="*/ 2147483646 w 1894"/>
              <a:gd name="T21" fmla="*/ 2147483646 h 1904"/>
              <a:gd name="T22" fmla="*/ 2147483646 w 1894"/>
              <a:gd name="T23" fmla="*/ 2147483646 h 1904"/>
              <a:gd name="T24" fmla="*/ 2147483646 w 1894"/>
              <a:gd name="T25" fmla="*/ 2147483646 h 1904"/>
              <a:gd name="T26" fmla="*/ 2147483646 w 1894"/>
              <a:gd name="T27" fmla="*/ 2147483646 h 1904"/>
              <a:gd name="T28" fmla="*/ 2147483646 w 1894"/>
              <a:gd name="T29" fmla="*/ 2147483646 h 1904"/>
              <a:gd name="T30" fmla="*/ 2147483646 w 1894"/>
              <a:gd name="T31" fmla="*/ 2147483646 h 1904"/>
              <a:gd name="T32" fmla="*/ 2147483646 w 1894"/>
              <a:gd name="T33" fmla="*/ 2147483646 h 1904"/>
              <a:gd name="T34" fmla="*/ 2147483646 w 1894"/>
              <a:gd name="T35" fmla="*/ 2147483646 h 1904"/>
              <a:gd name="T36" fmla="*/ 2147483646 w 1894"/>
              <a:gd name="T37" fmla="*/ 2147483646 h 1904"/>
              <a:gd name="T38" fmla="*/ 2147483646 w 1894"/>
              <a:gd name="T39" fmla="*/ 2147483646 h 1904"/>
              <a:gd name="T40" fmla="*/ 2147483646 w 1894"/>
              <a:gd name="T41" fmla="*/ 2147483646 h 1904"/>
              <a:gd name="T42" fmla="*/ 2147483646 w 1894"/>
              <a:gd name="T43" fmla="*/ 2147483646 h 1904"/>
              <a:gd name="T44" fmla="*/ 2147483646 w 1894"/>
              <a:gd name="T45" fmla="*/ 2147483646 h 1904"/>
              <a:gd name="T46" fmla="*/ 2147483646 w 1894"/>
              <a:gd name="T47" fmla="*/ 2147483646 h 1904"/>
              <a:gd name="T48" fmla="*/ 2147483646 w 1894"/>
              <a:gd name="T49" fmla="*/ 2147483646 h 1904"/>
              <a:gd name="T50" fmla="*/ 2147483646 w 1894"/>
              <a:gd name="T51" fmla="*/ 2147483646 h 1904"/>
              <a:gd name="T52" fmla="*/ 2147483646 w 1894"/>
              <a:gd name="T53" fmla="*/ 2147483646 h 1904"/>
              <a:gd name="T54" fmla="*/ 2147483646 w 1894"/>
              <a:gd name="T55" fmla="*/ 2147483646 h 1904"/>
              <a:gd name="T56" fmla="*/ 2147483646 w 1894"/>
              <a:gd name="T57" fmla="*/ 2147483646 h 1904"/>
              <a:gd name="T58" fmla="*/ 2147483646 w 1894"/>
              <a:gd name="T59" fmla="*/ 2147483646 h 1904"/>
              <a:gd name="T60" fmla="*/ 2147483646 w 1894"/>
              <a:gd name="T61" fmla="*/ 2147483646 h 1904"/>
              <a:gd name="T62" fmla="*/ 2147483646 w 1894"/>
              <a:gd name="T63" fmla="*/ 2147483646 h 1904"/>
              <a:gd name="T64" fmla="*/ 2147483646 w 1894"/>
              <a:gd name="T65" fmla="*/ 2147483646 h 1904"/>
              <a:gd name="T66" fmla="*/ 2147483646 w 1894"/>
              <a:gd name="T67" fmla="*/ 2147483646 h 1904"/>
              <a:gd name="T68" fmla="*/ 2147483646 w 1894"/>
              <a:gd name="T69" fmla="*/ 2147483646 h 1904"/>
              <a:gd name="T70" fmla="*/ 2147483646 w 1894"/>
              <a:gd name="T71" fmla="*/ 2147483646 h 1904"/>
              <a:gd name="T72" fmla="*/ 2147483646 w 1894"/>
              <a:gd name="T73" fmla="*/ 2147483646 h 1904"/>
              <a:gd name="T74" fmla="*/ 2147483646 w 1894"/>
              <a:gd name="T75" fmla="*/ 2147483646 h 1904"/>
              <a:gd name="T76" fmla="*/ 2147483646 w 1894"/>
              <a:gd name="T77" fmla="*/ 2147483646 h 1904"/>
              <a:gd name="T78" fmla="*/ 2147483646 w 1894"/>
              <a:gd name="T79" fmla="*/ 2147483646 h 1904"/>
              <a:gd name="T80" fmla="*/ 0 w 1894"/>
              <a:gd name="T81" fmla="*/ 2147483646 h 1904"/>
              <a:gd name="T82" fmla="*/ 2147483646 w 1894"/>
              <a:gd name="T83" fmla="*/ 2147483646 h 1904"/>
              <a:gd name="T84" fmla="*/ 2147483646 w 1894"/>
              <a:gd name="T85" fmla="*/ 2147483646 h 1904"/>
              <a:gd name="T86" fmla="*/ 2147483646 w 1894"/>
              <a:gd name="T87" fmla="*/ 2147483646 h 1904"/>
              <a:gd name="T88" fmla="*/ 2147483646 w 1894"/>
              <a:gd name="T89" fmla="*/ 2147483646 h 1904"/>
              <a:gd name="T90" fmla="*/ 2147483646 w 1894"/>
              <a:gd name="T91" fmla="*/ 2147483646 h 1904"/>
              <a:gd name="T92" fmla="*/ 2147483646 w 1894"/>
              <a:gd name="T93" fmla="*/ 2147483646 h 190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894"/>
              <a:gd name="T142" fmla="*/ 0 h 1904"/>
              <a:gd name="T143" fmla="*/ 1894 w 1894"/>
              <a:gd name="T144" fmla="*/ 1904 h 190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894" h="1904">
                <a:moveTo>
                  <a:pt x="651" y="0"/>
                </a:moveTo>
                <a:lnTo>
                  <a:pt x="653" y="0"/>
                </a:lnTo>
                <a:lnTo>
                  <a:pt x="659" y="0"/>
                </a:lnTo>
                <a:lnTo>
                  <a:pt x="668" y="0"/>
                </a:lnTo>
                <a:lnTo>
                  <a:pt x="682" y="0"/>
                </a:lnTo>
                <a:lnTo>
                  <a:pt x="699" y="1"/>
                </a:lnTo>
                <a:lnTo>
                  <a:pt x="720" y="1"/>
                </a:lnTo>
                <a:lnTo>
                  <a:pt x="742" y="3"/>
                </a:lnTo>
                <a:lnTo>
                  <a:pt x="769" y="4"/>
                </a:lnTo>
                <a:lnTo>
                  <a:pt x="799" y="6"/>
                </a:lnTo>
                <a:lnTo>
                  <a:pt x="831" y="8"/>
                </a:lnTo>
                <a:lnTo>
                  <a:pt x="865" y="10"/>
                </a:lnTo>
                <a:lnTo>
                  <a:pt x="902" y="13"/>
                </a:lnTo>
                <a:lnTo>
                  <a:pt x="941" y="17"/>
                </a:lnTo>
                <a:lnTo>
                  <a:pt x="982" y="21"/>
                </a:lnTo>
                <a:lnTo>
                  <a:pt x="1025" y="26"/>
                </a:lnTo>
                <a:lnTo>
                  <a:pt x="1070" y="32"/>
                </a:lnTo>
                <a:lnTo>
                  <a:pt x="1116" y="38"/>
                </a:lnTo>
                <a:lnTo>
                  <a:pt x="1164" y="46"/>
                </a:lnTo>
                <a:lnTo>
                  <a:pt x="1213" y="55"/>
                </a:lnTo>
                <a:lnTo>
                  <a:pt x="1263" y="63"/>
                </a:lnTo>
                <a:lnTo>
                  <a:pt x="1315" y="73"/>
                </a:lnTo>
                <a:lnTo>
                  <a:pt x="1366" y="85"/>
                </a:lnTo>
                <a:lnTo>
                  <a:pt x="1418" y="97"/>
                </a:lnTo>
                <a:lnTo>
                  <a:pt x="1472" y="111"/>
                </a:lnTo>
                <a:lnTo>
                  <a:pt x="1525" y="125"/>
                </a:lnTo>
                <a:lnTo>
                  <a:pt x="1579" y="141"/>
                </a:lnTo>
                <a:lnTo>
                  <a:pt x="1632" y="159"/>
                </a:lnTo>
                <a:lnTo>
                  <a:pt x="1685" y="177"/>
                </a:lnTo>
                <a:lnTo>
                  <a:pt x="1739" y="197"/>
                </a:lnTo>
                <a:lnTo>
                  <a:pt x="1791" y="218"/>
                </a:lnTo>
                <a:lnTo>
                  <a:pt x="1843" y="241"/>
                </a:lnTo>
                <a:lnTo>
                  <a:pt x="1894" y="266"/>
                </a:lnTo>
                <a:lnTo>
                  <a:pt x="1729" y="1139"/>
                </a:lnTo>
                <a:lnTo>
                  <a:pt x="1733" y="1140"/>
                </a:lnTo>
                <a:lnTo>
                  <a:pt x="1742" y="1146"/>
                </a:lnTo>
                <a:lnTo>
                  <a:pt x="1755" y="1156"/>
                </a:lnTo>
                <a:lnTo>
                  <a:pt x="1768" y="1173"/>
                </a:lnTo>
                <a:lnTo>
                  <a:pt x="1778" y="1199"/>
                </a:lnTo>
                <a:lnTo>
                  <a:pt x="1781" y="1234"/>
                </a:lnTo>
                <a:lnTo>
                  <a:pt x="1777" y="1281"/>
                </a:lnTo>
                <a:lnTo>
                  <a:pt x="1760" y="1341"/>
                </a:lnTo>
                <a:lnTo>
                  <a:pt x="1472" y="1765"/>
                </a:lnTo>
                <a:lnTo>
                  <a:pt x="1432" y="1765"/>
                </a:lnTo>
                <a:lnTo>
                  <a:pt x="1324" y="1904"/>
                </a:lnTo>
                <a:lnTo>
                  <a:pt x="1322" y="1904"/>
                </a:lnTo>
                <a:lnTo>
                  <a:pt x="1315" y="1903"/>
                </a:lnTo>
                <a:lnTo>
                  <a:pt x="1304" y="1902"/>
                </a:lnTo>
                <a:lnTo>
                  <a:pt x="1290" y="1900"/>
                </a:lnTo>
                <a:lnTo>
                  <a:pt x="1270" y="1897"/>
                </a:lnTo>
                <a:lnTo>
                  <a:pt x="1249" y="1894"/>
                </a:lnTo>
                <a:lnTo>
                  <a:pt x="1223" y="1891"/>
                </a:lnTo>
                <a:lnTo>
                  <a:pt x="1194" y="1887"/>
                </a:lnTo>
                <a:lnTo>
                  <a:pt x="1162" y="1881"/>
                </a:lnTo>
                <a:lnTo>
                  <a:pt x="1128" y="1876"/>
                </a:lnTo>
                <a:lnTo>
                  <a:pt x="1091" y="1869"/>
                </a:lnTo>
                <a:lnTo>
                  <a:pt x="1050" y="1862"/>
                </a:lnTo>
                <a:lnTo>
                  <a:pt x="1008" y="1854"/>
                </a:lnTo>
                <a:lnTo>
                  <a:pt x="964" y="1845"/>
                </a:lnTo>
                <a:lnTo>
                  <a:pt x="918" y="1835"/>
                </a:lnTo>
                <a:lnTo>
                  <a:pt x="870" y="1824"/>
                </a:lnTo>
                <a:lnTo>
                  <a:pt x="820" y="1813"/>
                </a:lnTo>
                <a:lnTo>
                  <a:pt x="769" y="1800"/>
                </a:lnTo>
                <a:lnTo>
                  <a:pt x="717" y="1786"/>
                </a:lnTo>
                <a:lnTo>
                  <a:pt x="664" y="1772"/>
                </a:lnTo>
                <a:lnTo>
                  <a:pt x="610" y="1755"/>
                </a:lnTo>
                <a:lnTo>
                  <a:pt x="555" y="1738"/>
                </a:lnTo>
                <a:lnTo>
                  <a:pt x="501" y="1720"/>
                </a:lnTo>
                <a:lnTo>
                  <a:pt x="445" y="1701"/>
                </a:lnTo>
                <a:lnTo>
                  <a:pt x="390" y="1681"/>
                </a:lnTo>
                <a:lnTo>
                  <a:pt x="334" y="1659"/>
                </a:lnTo>
                <a:lnTo>
                  <a:pt x="280" y="1636"/>
                </a:lnTo>
                <a:lnTo>
                  <a:pt x="225" y="1611"/>
                </a:lnTo>
                <a:lnTo>
                  <a:pt x="172" y="1585"/>
                </a:lnTo>
                <a:lnTo>
                  <a:pt x="119" y="1559"/>
                </a:lnTo>
                <a:lnTo>
                  <a:pt x="67" y="1530"/>
                </a:lnTo>
                <a:lnTo>
                  <a:pt x="17" y="1500"/>
                </a:lnTo>
                <a:lnTo>
                  <a:pt x="16" y="1495"/>
                </a:lnTo>
                <a:lnTo>
                  <a:pt x="12" y="1480"/>
                </a:lnTo>
                <a:lnTo>
                  <a:pt x="8" y="1457"/>
                </a:lnTo>
                <a:lnTo>
                  <a:pt x="4" y="1430"/>
                </a:lnTo>
                <a:lnTo>
                  <a:pt x="0" y="1401"/>
                </a:lnTo>
                <a:lnTo>
                  <a:pt x="0" y="1370"/>
                </a:lnTo>
                <a:lnTo>
                  <a:pt x="4" y="1343"/>
                </a:lnTo>
                <a:lnTo>
                  <a:pt x="12" y="1319"/>
                </a:lnTo>
                <a:lnTo>
                  <a:pt x="388" y="965"/>
                </a:lnTo>
                <a:lnTo>
                  <a:pt x="387" y="961"/>
                </a:lnTo>
                <a:lnTo>
                  <a:pt x="386" y="952"/>
                </a:lnTo>
                <a:lnTo>
                  <a:pt x="386" y="936"/>
                </a:lnTo>
                <a:lnTo>
                  <a:pt x="390" y="917"/>
                </a:lnTo>
                <a:lnTo>
                  <a:pt x="397" y="893"/>
                </a:lnTo>
                <a:lnTo>
                  <a:pt x="412" y="868"/>
                </a:lnTo>
                <a:lnTo>
                  <a:pt x="435" y="841"/>
                </a:lnTo>
                <a:lnTo>
                  <a:pt x="468" y="814"/>
                </a:lnTo>
                <a:lnTo>
                  <a:pt x="651" y="0"/>
                </a:lnTo>
                <a:close/>
              </a:path>
            </a:pathLst>
          </a:custGeom>
          <a:solidFill>
            <a:schemeClr val="folHlink"/>
          </a:solidFill>
          <a:ln w="9525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58" name="Freeform 579"/>
          <p:cNvSpPr>
            <a:spLocks/>
          </p:cNvSpPr>
          <p:nvPr/>
        </p:nvSpPr>
        <p:spPr bwMode="auto">
          <a:xfrm>
            <a:off x="7756525" y="2019301"/>
            <a:ext cx="171450" cy="49213"/>
          </a:xfrm>
          <a:custGeom>
            <a:avLst/>
            <a:gdLst>
              <a:gd name="T0" fmla="*/ 2147483646 w 1106"/>
              <a:gd name="T1" fmla="*/ 0 h 331"/>
              <a:gd name="T2" fmla="*/ 2147483646 w 1106"/>
              <a:gd name="T3" fmla="*/ 2147483646 h 331"/>
              <a:gd name="T4" fmla="*/ 2147483646 w 1106"/>
              <a:gd name="T5" fmla="*/ 2147483646 h 331"/>
              <a:gd name="T6" fmla="*/ 0 w 1106"/>
              <a:gd name="T7" fmla="*/ 2147483646 h 331"/>
              <a:gd name="T8" fmla="*/ 2147483646 w 1106"/>
              <a:gd name="T9" fmla="*/ 0 h 3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6"/>
              <a:gd name="T16" fmla="*/ 0 h 331"/>
              <a:gd name="T17" fmla="*/ 1106 w 1106"/>
              <a:gd name="T18" fmla="*/ 331 h 3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6" h="331">
                <a:moveTo>
                  <a:pt x="40" y="0"/>
                </a:moveTo>
                <a:lnTo>
                  <a:pt x="1106" y="277"/>
                </a:lnTo>
                <a:lnTo>
                  <a:pt x="1071" y="331"/>
                </a:lnTo>
                <a:lnTo>
                  <a:pt x="0" y="36"/>
                </a:lnTo>
                <a:lnTo>
                  <a:pt x="40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59" name="Freeform 580"/>
          <p:cNvSpPr>
            <a:spLocks/>
          </p:cNvSpPr>
          <p:nvPr/>
        </p:nvSpPr>
        <p:spPr bwMode="auto">
          <a:xfrm>
            <a:off x="7727951" y="2041525"/>
            <a:ext cx="200025" cy="76200"/>
          </a:xfrm>
          <a:custGeom>
            <a:avLst/>
            <a:gdLst>
              <a:gd name="T0" fmla="*/ 2147483646 w 1285"/>
              <a:gd name="T1" fmla="*/ 2147483646 h 505"/>
              <a:gd name="T2" fmla="*/ 2147483646 w 1285"/>
              <a:gd name="T3" fmla="*/ 2147483646 h 505"/>
              <a:gd name="T4" fmla="*/ 2147483646 w 1285"/>
              <a:gd name="T5" fmla="*/ 2147483646 h 505"/>
              <a:gd name="T6" fmla="*/ 2147483646 w 1285"/>
              <a:gd name="T7" fmla="*/ 2147483646 h 505"/>
              <a:gd name="T8" fmla="*/ 2147483646 w 1285"/>
              <a:gd name="T9" fmla="*/ 2147483646 h 505"/>
              <a:gd name="T10" fmla="*/ 2147483646 w 1285"/>
              <a:gd name="T11" fmla="*/ 2147483646 h 505"/>
              <a:gd name="T12" fmla="*/ 2147483646 w 1285"/>
              <a:gd name="T13" fmla="*/ 2147483646 h 505"/>
              <a:gd name="T14" fmla="*/ 2147483646 w 1285"/>
              <a:gd name="T15" fmla="*/ 2147483646 h 505"/>
              <a:gd name="T16" fmla="*/ 2147483646 w 1285"/>
              <a:gd name="T17" fmla="*/ 2147483646 h 505"/>
              <a:gd name="T18" fmla="*/ 2147483646 w 1285"/>
              <a:gd name="T19" fmla="*/ 2147483646 h 505"/>
              <a:gd name="T20" fmla="*/ 2147483646 w 1285"/>
              <a:gd name="T21" fmla="*/ 2147483646 h 505"/>
              <a:gd name="T22" fmla="*/ 2147483646 w 1285"/>
              <a:gd name="T23" fmla="*/ 2147483646 h 505"/>
              <a:gd name="T24" fmla="*/ 2147483646 w 1285"/>
              <a:gd name="T25" fmla="*/ 2147483646 h 505"/>
              <a:gd name="T26" fmla="*/ 2147483646 w 1285"/>
              <a:gd name="T27" fmla="*/ 2147483646 h 505"/>
              <a:gd name="T28" fmla="*/ 2147483646 w 1285"/>
              <a:gd name="T29" fmla="*/ 2147483646 h 505"/>
              <a:gd name="T30" fmla="*/ 2147483646 w 1285"/>
              <a:gd name="T31" fmla="*/ 2147483646 h 505"/>
              <a:gd name="T32" fmla="*/ 2147483646 w 1285"/>
              <a:gd name="T33" fmla="*/ 2147483646 h 505"/>
              <a:gd name="T34" fmla="*/ 2147483646 w 1285"/>
              <a:gd name="T35" fmla="*/ 2147483646 h 505"/>
              <a:gd name="T36" fmla="*/ 0 w 1285"/>
              <a:gd name="T37" fmla="*/ 2147483646 h 505"/>
              <a:gd name="T38" fmla="*/ 2147483646 w 1285"/>
              <a:gd name="T39" fmla="*/ 2147483646 h 505"/>
              <a:gd name="T40" fmla="*/ 2147483646 w 1285"/>
              <a:gd name="T41" fmla="*/ 2147483646 h 505"/>
              <a:gd name="T42" fmla="*/ 2147483646 w 1285"/>
              <a:gd name="T43" fmla="*/ 2147483646 h 505"/>
              <a:gd name="T44" fmla="*/ 2147483646 w 1285"/>
              <a:gd name="T45" fmla="*/ 2147483646 h 505"/>
              <a:gd name="T46" fmla="*/ 2147483646 w 1285"/>
              <a:gd name="T47" fmla="*/ 2147483646 h 505"/>
              <a:gd name="T48" fmla="*/ 2147483646 w 1285"/>
              <a:gd name="T49" fmla="*/ 2147483646 h 505"/>
              <a:gd name="T50" fmla="*/ 2147483646 w 1285"/>
              <a:gd name="T51" fmla="*/ 2147483646 h 505"/>
              <a:gd name="T52" fmla="*/ 2147483646 w 1285"/>
              <a:gd name="T53" fmla="*/ 2147483646 h 505"/>
              <a:gd name="T54" fmla="*/ 2147483646 w 1285"/>
              <a:gd name="T55" fmla="*/ 2147483646 h 505"/>
              <a:gd name="T56" fmla="*/ 2147483646 w 1285"/>
              <a:gd name="T57" fmla="*/ 2147483646 h 505"/>
              <a:gd name="T58" fmla="*/ 2147483646 w 1285"/>
              <a:gd name="T59" fmla="*/ 2147483646 h 505"/>
              <a:gd name="T60" fmla="*/ 2147483646 w 1285"/>
              <a:gd name="T61" fmla="*/ 2147483646 h 505"/>
              <a:gd name="T62" fmla="*/ 2147483646 w 1285"/>
              <a:gd name="T63" fmla="*/ 2147483646 h 505"/>
              <a:gd name="T64" fmla="*/ 2147483646 w 1285"/>
              <a:gd name="T65" fmla="*/ 2147483646 h 505"/>
              <a:gd name="T66" fmla="*/ 2147483646 w 1285"/>
              <a:gd name="T67" fmla="*/ 2147483646 h 505"/>
              <a:gd name="T68" fmla="*/ 2147483646 w 1285"/>
              <a:gd name="T69" fmla="*/ 2147483646 h 505"/>
              <a:gd name="T70" fmla="*/ 2147483646 w 1285"/>
              <a:gd name="T71" fmla="*/ 2147483646 h 505"/>
              <a:gd name="T72" fmla="*/ 2147483646 w 1285"/>
              <a:gd name="T73" fmla="*/ 2147483646 h 505"/>
              <a:gd name="T74" fmla="*/ 2147483646 w 1285"/>
              <a:gd name="T75" fmla="*/ 2147483646 h 505"/>
              <a:gd name="T76" fmla="*/ 2147483646 w 1285"/>
              <a:gd name="T77" fmla="*/ 2147483646 h 505"/>
              <a:gd name="T78" fmla="*/ 2147483646 w 1285"/>
              <a:gd name="T79" fmla="*/ 2147483646 h 505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85"/>
              <a:gd name="T121" fmla="*/ 0 h 505"/>
              <a:gd name="T122" fmla="*/ 1285 w 1285"/>
              <a:gd name="T123" fmla="*/ 505 h 505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85" h="505">
                <a:moveTo>
                  <a:pt x="1284" y="391"/>
                </a:moveTo>
                <a:lnTo>
                  <a:pt x="1282" y="391"/>
                </a:lnTo>
                <a:lnTo>
                  <a:pt x="1275" y="390"/>
                </a:lnTo>
                <a:lnTo>
                  <a:pt x="1264" y="389"/>
                </a:lnTo>
                <a:lnTo>
                  <a:pt x="1250" y="387"/>
                </a:lnTo>
                <a:lnTo>
                  <a:pt x="1232" y="385"/>
                </a:lnTo>
                <a:lnTo>
                  <a:pt x="1209" y="382"/>
                </a:lnTo>
                <a:lnTo>
                  <a:pt x="1183" y="378"/>
                </a:lnTo>
                <a:lnTo>
                  <a:pt x="1155" y="374"/>
                </a:lnTo>
                <a:lnTo>
                  <a:pt x="1124" y="369"/>
                </a:lnTo>
                <a:lnTo>
                  <a:pt x="1089" y="362"/>
                </a:lnTo>
                <a:lnTo>
                  <a:pt x="1052" y="355"/>
                </a:lnTo>
                <a:lnTo>
                  <a:pt x="1013" y="349"/>
                </a:lnTo>
                <a:lnTo>
                  <a:pt x="971" y="340"/>
                </a:lnTo>
                <a:lnTo>
                  <a:pt x="926" y="332"/>
                </a:lnTo>
                <a:lnTo>
                  <a:pt x="881" y="322"/>
                </a:lnTo>
                <a:lnTo>
                  <a:pt x="834" y="311"/>
                </a:lnTo>
                <a:lnTo>
                  <a:pt x="785" y="299"/>
                </a:lnTo>
                <a:lnTo>
                  <a:pt x="735" y="287"/>
                </a:lnTo>
                <a:lnTo>
                  <a:pt x="684" y="273"/>
                </a:lnTo>
                <a:lnTo>
                  <a:pt x="632" y="259"/>
                </a:lnTo>
                <a:lnTo>
                  <a:pt x="579" y="244"/>
                </a:lnTo>
                <a:lnTo>
                  <a:pt x="526" y="228"/>
                </a:lnTo>
                <a:lnTo>
                  <a:pt x="472" y="209"/>
                </a:lnTo>
                <a:lnTo>
                  <a:pt x="419" y="191"/>
                </a:lnTo>
                <a:lnTo>
                  <a:pt x="364" y="171"/>
                </a:lnTo>
                <a:lnTo>
                  <a:pt x="311" y="150"/>
                </a:lnTo>
                <a:lnTo>
                  <a:pt x="259" y="128"/>
                </a:lnTo>
                <a:lnTo>
                  <a:pt x="206" y="105"/>
                </a:lnTo>
                <a:lnTo>
                  <a:pt x="155" y="81"/>
                </a:lnTo>
                <a:lnTo>
                  <a:pt x="104" y="55"/>
                </a:lnTo>
                <a:lnTo>
                  <a:pt x="55" y="28"/>
                </a:lnTo>
                <a:lnTo>
                  <a:pt x="7" y="0"/>
                </a:lnTo>
                <a:lnTo>
                  <a:pt x="6" y="4"/>
                </a:lnTo>
                <a:lnTo>
                  <a:pt x="4" y="15"/>
                </a:lnTo>
                <a:lnTo>
                  <a:pt x="2" y="32"/>
                </a:lnTo>
                <a:lnTo>
                  <a:pt x="0" y="53"/>
                </a:lnTo>
                <a:lnTo>
                  <a:pt x="0" y="76"/>
                </a:lnTo>
                <a:lnTo>
                  <a:pt x="2" y="98"/>
                </a:lnTo>
                <a:lnTo>
                  <a:pt x="8" y="120"/>
                </a:lnTo>
                <a:lnTo>
                  <a:pt x="18" y="137"/>
                </a:lnTo>
                <a:lnTo>
                  <a:pt x="19" y="139"/>
                </a:lnTo>
                <a:lnTo>
                  <a:pt x="22" y="141"/>
                </a:lnTo>
                <a:lnTo>
                  <a:pt x="28" y="144"/>
                </a:lnTo>
                <a:lnTo>
                  <a:pt x="37" y="148"/>
                </a:lnTo>
                <a:lnTo>
                  <a:pt x="47" y="155"/>
                </a:lnTo>
                <a:lnTo>
                  <a:pt x="59" y="162"/>
                </a:lnTo>
                <a:lnTo>
                  <a:pt x="75" y="170"/>
                </a:lnTo>
                <a:lnTo>
                  <a:pt x="92" y="180"/>
                </a:lnTo>
                <a:lnTo>
                  <a:pt x="112" y="190"/>
                </a:lnTo>
                <a:lnTo>
                  <a:pt x="134" y="200"/>
                </a:lnTo>
                <a:lnTo>
                  <a:pt x="159" y="212"/>
                </a:lnTo>
                <a:lnTo>
                  <a:pt x="186" y="225"/>
                </a:lnTo>
                <a:lnTo>
                  <a:pt x="215" y="238"/>
                </a:lnTo>
                <a:lnTo>
                  <a:pt x="247" y="252"/>
                </a:lnTo>
                <a:lnTo>
                  <a:pt x="281" y="267"/>
                </a:lnTo>
                <a:lnTo>
                  <a:pt x="318" y="281"/>
                </a:lnTo>
                <a:lnTo>
                  <a:pt x="358" y="296"/>
                </a:lnTo>
                <a:lnTo>
                  <a:pt x="399" y="311"/>
                </a:lnTo>
                <a:lnTo>
                  <a:pt x="443" y="326"/>
                </a:lnTo>
                <a:lnTo>
                  <a:pt x="491" y="341"/>
                </a:lnTo>
                <a:lnTo>
                  <a:pt x="540" y="357"/>
                </a:lnTo>
                <a:lnTo>
                  <a:pt x="592" y="372"/>
                </a:lnTo>
                <a:lnTo>
                  <a:pt x="647" y="387"/>
                </a:lnTo>
                <a:lnTo>
                  <a:pt x="703" y="402"/>
                </a:lnTo>
                <a:lnTo>
                  <a:pt x="764" y="416"/>
                </a:lnTo>
                <a:lnTo>
                  <a:pt x="826" y="431"/>
                </a:lnTo>
                <a:lnTo>
                  <a:pt x="890" y="444"/>
                </a:lnTo>
                <a:lnTo>
                  <a:pt x="958" y="459"/>
                </a:lnTo>
                <a:lnTo>
                  <a:pt x="1028" y="472"/>
                </a:lnTo>
                <a:lnTo>
                  <a:pt x="1101" y="483"/>
                </a:lnTo>
                <a:lnTo>
                  <a:pt x="1177" y="494"/>
                </a:lnTo>
                <a:lnTo>
                  <a:pt x="1255" y="505"/>
                </a:lnTo>
                <a:lnTo>
                  <a:pt x="1256" y="503"/>
                </a:lnTo>
                <a:lnTo>
                  <a:pt x="1260" y="497"/>
                </a:lnTo>
                <a:lnTo>
                  <a:pt x="1265" y="487"/>
                </a:lnTo>
                <a:lnTo>
                  <a:pt x="1272" y="473"/>
                </a:lnTo>
                <a:lnTo>
                  <a:pt x="1278" y="456"/>
                </a:lnTo>
                <a:lnTo>
                  <a:pt x="1282" y="437"/>
                </a:lnTo>
                <a:lnTo>
                  <a:pt x="1285" y="415"/>
                </a:lnTo>
                <a:lnTo>
                  <a:pt x="1284" y="391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60" name="AutoShape 581"/>
          <p:cNvSpPr>
            <a:spLocks noChangeAspect="1" noChangeArrowheads="1" noTextEdit="1"/>
          </p:cNvSpPr>
          <p:nvPr/>
        </p:nvSpPr>
        <p:spPr bwMode="auto">
          <a:xfrm>
            <a:off x="7667626" y="1728788"/>
            <a:ext cx="322263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61" name="Freeform 582"/>
          <p:cNvSpPr>
            <a:spLocks/>
          </p:cNvSpPr>
          <p:nvPr/>
        </p:nvSpPr>
        <p:spPr bwMode="auto">
          <a:xfrm>
            <a:off x="7734300" y="1751013"/>
            <a:ext cx="46038" cy="57150"/>
          </a:xfrm>
          <a:custGeom>
            <a:avLst/>
            <a:gdLst>
              <a:gd name="T0" fmla="*/ 2147483646 w 179"/>
              <a:gd name="T1" fmla="*/ 2147483646 h 216"/>
              <a:gd name="T2" fmla="*/ 2147483646 w 179"/>
              <a:gd name="T3" fmla="*/ 2147483646 h 216"/>
              <a:gd name="T4" fmla="*/ 2147483646 w 179"/>
              <a:gd name="T5" fmla="*/ 2147483646 h 216"/>
              <a:gd name="T6" fmla="*/ 2147483646 w 179"/>
              <a:gd name="T7" fmla="*/ 2147483646 h 216"/>
              <a:gd name="T8" fmla="*/ 2147483646 w 179"/>
              <a:gd name="T9" fmla="*/ 2147483646 h 216"/>
              <a:gd name="T10" fmla="*/ 2147483646 w 179"/>
              <a:gd name="T11" fmla="*/ 2147483646 h 216"/>
              <a:gd name="T12" fmla="*/ 2147483646 w 179"/>
              <a:gd name="T13" fmla="*/ 2147483646 h 216"/>
              <a:gd name="T14" fmla="*/ 2147483646 w 179"/>
              <a:gd name="T15" fmla="*/ 2147483646 h 216"/>
              <a:gd name="T16" fmla="*/ 0 w 179"/>
              <a:gd name="T17" fmla="*/ 2147483646 h 216"/>
              <a:gd name="T18" fmla="*/ 2147483646 w 179"/>
              <a:gd name="T19" fmla="*/ 2147483646 h 216"/>
              <a:gd name="T20" fmla="*/ 2147483646 w 179"/>
              <a:gd name="T21" fmla="*/ 2147483646 h 216"/>
              <a:gd name="T22" fmla="*/ 2147483646 w 179"/>
              <a:gd name="T23" fmla="*/ 2147483646 h 216"/>
              <a:gd name="T24" fmla="*/ 2147483646 w 179"/>
              <a:gd name="T25" fmla="*/ 2147483646 h 216"/>
              <a:gd name="T26" fmla="*/ 2147483646 w 179"/>
              <a:gd name="T27" fmla="*/ 2147483646 h 216"/>
              <a:gd name="T28" fmla="*/ 2147483646 w 179"/>
              <a:gd name="T29" fmla="*/ 2147483646 h 216"/>
              <a:gd name="T30" fmla="*/ 2147483646 w 179"/>
              <a:gd name="T31" fmla="*/ 2147483646 h 216"/>
              <a:gd name="T32" fmla="*/ 2147483646 w 179"/>
              <a:gd name="T33" fmla="*/ 2147483646 h 216"/>
              <a:gd name="T34" fmla="*/ 2147483646 w 179"/>
              <a:gd name="T35" fmla="*/ 2147483646 h 216"/>
              <a:gd name="T36" fmla="*/ 2147483646 w 179"/>
              <a:gd name="T37" fmla="*/ 2147483646 h 216"/>
              <a:gd name="T38" fmla="*/ 2147483646 w 179"/>
              <a:gd name="T39" fmla="*/ 2147483646 h 216"/>
              <a:gd name="T40" fmla="*/ 2147483646 w 179"/>
              <a:gd name="T41" fmla="*/ 2147483646 h 216"/>
              <a:gd name="T42" fmla="*/ 2147483646 w 179"/>
              <a:gd name="T43" fmla="*/ 2147483646 h 216"/>
              <a:gd name="T44" fmla="*/ 2147483646 w 179"/>
              <a:gd name="T45" fmla="*/ 2147483646 h 216"/>
              <a:gd name="T46" fmla="*/ 2147483646 w 179"/>
              <a:gd name="T47" fmla="*/ 2147483646 h 216"/>
              <a:gd name="T48" fmla="*/ 2147483646 w 179"/>
              <a:gd name="T49" fmla="*/ 2147483646 h 216"/>
              <a:gd name="T50" fmla="*/ 2147483646 w 179"/>
              <a:gd name="T51" fmla="*/ 2147483646 h 216"/>
              <a:gd name="T52" fmla="*/ 2147483646 w 179"/>
              <a:gd name="T53" fmla="*/ 2147483646 h 216"/>
              <a:gd name="T54" fmla="*/ 2147483646 w 179"/>
              <a:gd name="T55" fmla="*/ 2147483646 h 216"/>
              <a:gd name="T56" fmla="*/ 2147483646 w 179"/>
              <a:gd name="T57" fmla="*/ 2147483646 h 216"/>
              <a:gd name="T58" fmla="*/ 2147483646 w 179"/>
              <a:gd name="T59" fmla="*/ 2147483646 h 216"/>
              <a:gd name="T60" fmla="*/ 2147483646 w 179"/>
              <a:gd name="T61" fmla="*/ 2147483646 h 216"/>
              <a:gd name="T62" fmla="*/ 2147483646 w 179"/>
              <a:gd name="T63" fmla="*/ 2147483646 h 216"/>
              <a:gd name="T64" fmla="*/ 2147483646 w 179"/>
              <a:gd name="T65" fmla="*/ 2147483646 h 216"/>
              <a:gd name="T66" fmla="*/ 2147483646 w 179"/>
              <a:gd name="T67" fmla="*/ 2147483646 h 216"/>
              <a:gd name="T68" fmla="*/ 2147483646 w 179"/>
              <a:gd name="T69" fmla="*/ 2147483646 h 216"/>
              <a:gd name="T70" fmla="*/ 2147483646 w 179"/>
              <a:gd name="T71" fmla="*/ 2147483646 h 216"/>
              <a:gd name="T72" fmla="*/ 2147483646 w 179"/>
              <a:gd name="T73" fmla="*/ 2147483646 h 216"/>
              <a:gd name="T74" fmla="*/ 2147483646 w 179"/>
              <a:gd name="T75" fmla="*/ 2147483646 h 216"/>
              <a:gd name="T76" fmla="*/ 2147483646 w 179"/>
              <a:gd name="T77" fmla="*/ 2147483646 h 216"/>
              <a:gd name="T78" fmla="*/ 2147483646 w 179"/>
              <a:gd name="T79" fmla="*/ 2147483646 h 216"/>
              <a:gd name="T80" fmla="*/ 2147483646 w 179"/>
              <a:gd name="T81" fmla="*/ 2147483646 h 216"/>
              <a:gd name="T82" fmla="*/ 2147483646 w 179"/>
              <a:gd name="T83" fmla="*/ 2147483646 h 216"/>
              <a:gd name="T84" fmla="*/ 2147483646 w 179"/>
              <a:gd name="T85" fmla="*/ 0 h 216"/>
              <a:gd name="T86" fmla="*/ 2147483646 w 179"/>
              <a:gd name="T87" fmla="*/ 2147483646 h 216"/>
              <a:gd name="T88" fmla="*/ 2147483646 w 179"/>
              <a:gd name="T89" fmla="*/ 2147483646 h 216"/>
              <a:gd name="T90" fmla="*/ 2147483646 w 179"/>
              <a:gd name="T91" fmla="*/ 2147483646 h 216"/>
              <a:gd name="T92" fmla="*/ 2147483646 w 179"/>
              <a:gd name="T93" fmla="*/ 2147483646 h 216"/>
              <a:gd name="T94" fmla="*/ 2147483646 w 179"/>
              <a:gd name="T95" fmla="*/ 2147483646 h 216"/>
              <a:gd name="T96" fmla="*/ 2147483646 w 179"/>
              <a:gd name="T97" fmla="*/ 2147483646 h 21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79"/>
              <a:gd name="T148" fmla="*/ 0 h 216"/>
              <a:gd name="T149" fmla="*/ 179 w 179"/>
              <a:gd name="T150" fmla="*/ 216 h 21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79" h="216">
                <a:moveTo>
                  <a:pt x="63" y="28"/>
                </a:moveTo>
                <a:lnTo>
                  <a:pt x="49" y="37"/>
                </a:lnTo>
                <a:lnTo>
                  <a:pt x="38" y="47"/>
                </a:lnTo>
                <a:lnTo>
                  <a:pt x="27" y="59"/>
                </a:lnTo>
                <a:lnTo>
                  <a:pt x="18" y="72"/>
                </a:lnTo>
                <a:lnTo>
                  <a:pt x="10" y="86"/>
                </a:lnTo>
                <a:lnTo>
                  <a:pt x="5" y="101"/>
                </a:lnTo>
                <a:lnTo>
                  <a:pt x="2" y="117"/>
                </a:lnTo>
                <a:lnTo>
                  <a:pt x="0" y="133"/>
                </a:lnTo>
                <a:lnTo>
                  <a:pt x="2" y="155"/>
                </a:lnTo>
                <a:lnTo>
                  <a:pt x="10" y="173"/>
                </a:lnTo>
                <a:lnTo>
                  <a:pt x="23" y="190"/>
                </a:lnTo>
                <a:lnTo>
                  <a:pt x="40" y="201"/>
                </a:lnTo>
                <a:lnTo>
                  <a:pt x="59" y="211"/>
                </a:lnTo>
                <a:lnTo>
                  <a:pt x="79" y="215"/>
                </a:lnTo>
                <a:lnTo>
                  <a:pt x="100" y="216"/>
                </a:lnTo>
                <a:lnTo>
                  <a:pt x="120" y="213"/>
                </a:lnTo>
                <a:lnTo>
                  <a:pt x="124" y="213"/>
                </a:lnTo>
                <a:lnTo>
                  <a:pt x="128" y="211"/>
                </a:lnTo>
                <a:lnTo>
                  <a:pt x="131" y="208"/>
                </a:lnTo>
                <a:lnTo>
                  <a:pt x="132" y="203"/>
                </a:lnTo>
                <a:lnTo>
                  <a:pt x="130" y="198"/>
                </a:lnTo>
                <a:lnTo>
                  <a:pt x="126" y="194"/>
                </a:lnTo>
                <a:lnTo>
                  <a:pt x="121" y="190"/>
                </a:lnTo>
                <a:lnTo>
                  <a:pt x="116" y="187"/>
                </a:lnTo>
                <a:lnTo>
                  <a:pt x="105" y="184"/>
                </a:lnTo>
                <a:lnTo>
                  <a:pt x="95" y="182"/>
                </a:lnTo>
                <a:lnTo>
                  <a:pt x="84" y="180"/>
                </a:lnTo>
                <a:lnTo>
                  <a:pt x="75" y="178"/>
                </a:lnTo>
                <a:lnTo>
                  <a:pt x="65" y="175"/>
                </a:lnTo>
                <a:lnTo>
                  <a:pt x="56" y="170"/>
                </a:lnTo>
                <a:lnTo>
                  <a:pt x="47" y="165"/>
                </a:lnTo>
                <a:lnTo>
                  <a:pt x="39" y="156"/>
                </a:lnTo>
                <a:lnTo>
                  <a:pt x="36" y="120"/>
                </a:lnTo>
                <a:lnTo>
                  <a:pt x="44" y="90"/>
                </a:lnTo>
                <a:lnTo>
                  <a:pt x="61" y="67"/>
                </a:lnTo>
                <a:lnTo>
                  <a:pt x="84" y="47"/>
                </a:lnTo>
                <a:lnTo>
                  <a:pt x="109" y="32"/>
                </a:lnTo>
                <a:lnTo>
                  <a:pt x="136" y="21"/>
                </a:lnTo>
                <a:lnTo>
                  <a:pt x="160" y="12"/>
                </a:lnTo>
                <a:lnTo>
                  <a:pt x="179" y="5"/>
                </a:lnTo>
                <a:lnTo>
                  <a:pt x="167" y="1"/>
                </a:lnTo>
                <a:lnTo>
                  <a:pt x="154" y="0"/>
                </a:lnTo>
                <a:lnTo>
                  <a:pt x="140" y="2"/>
                </a:lnTo>
                <a:lnTo>
                  <a:pt x="124" y="5"/>
                </a:lnTo>
                <a:lnTo>
                  <a:pt x="108" y="10"/>
                </a:lnTo>
                <a:lnTo>
                  <a:pt x="92" y="15"/>
                </a:lnTo>
                <a:lnTo>
                  <a:pt x="77" y="22"/>
                </a:lnTo>
                <a:lnTo>
                  <a:pt x="63" y="28"/>
                </a:lnTo>
                <a:close/>
              </a:path>
            </a:pathLst>
          </a:custGeom>
          <a:solidFill>
            <a:srgbClr val="C9E8FF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62" name="Freeform 583"/>
          <p:cNvSpPr>
            <a:spLocks/>
          </p:cNvSpPr>
          <p:nvPr/>
        </p:nvSpPr>
        <p:spPr bwMode="auto">
          <a:xfrm>
            <a:off x="7812089" y="1749425"/>
            <a:ext cx="28575" cy="44450"/>
          </a:xfrm>
          <a:custGeom>
            <a:avLst/>
            <a:gdLst>
              <a:gd name="T0" fmla="*/ 2147483646 w 114"/>
              <a:gd name="T1" fmla="*/ 2147483646 h 168"/>
              <a:gd name="T2" fmla="*/ 2147483646 w 114"/>
              <a:gd name="T3" fmla="*/ 2147483646 h 168"/>
              <a:gd name="T4" fmla="*/ 2147483646 w 114"/>
              <a:gd name="T5" fmla="*/ 2147483646 h 168"/>
              <a:gd name="T6" fmla="*/ 2147483646 w 114"/>
              <a:gd name="T7" fmla="*/ 2147483646 h 168"/>
              <a:gd name="T8" fmla="*/ 2147483646 w 114"/>
              <a:gd name="T9" fmla="*/ 2147483646 h 168"/>
              <a:gd name="T10" fmla="*/ 2147483646 w 114"/>
              <a:gd name="T11" fmla="*/ 2147483646 h 168"/>
              <a:gd name="T12" fmla="*/ 2147483646 w 114"/>
              <a:gd name="T13" fmla="*/ 2147483646 h 168"/>
              <a:gd name="T14" fmla="*/ 2147483646 w 114"/>
              <a:gd name="T15" fmla="*/ 2147483646 h 168"/>
              <a:gd name="T16" fmla="*/ 2147483646 w 114"/>
              <a:gd name="T17" fmla="*/ 2147483646 h 168"/>
              <a:gd name="T18" fmla="*/ 2147483646 w 114"/>
              <a:gd name="T19" fmla="*/ 2147483646 h 168"/>
              <a:gd name="T20" fmla="*/ 2147483646 w 114"/>
              <a:gd name="T21" fmla="*/ 2147483646 h 168"/>
              <a:gd name="T22" fmla="*/ 2147483646 w 114"/>
              <a:gd name="T23" fmla="*/ 2147483646 h 168"/>
              <a:gd name="T24" fmla="*/ 2147483646 w 114"/>
              <a:gd name="T25" fmla="*/ 2147483646 h 168"/>
              <a:gd name="T26" fmla="*/ 2147483646 w 114"/>
              <a:gd name="T27" fmla="*/ 2147483646 h 168"/>
              <a:gd name="T28" fmla="*/ 2147483646 w 114"/>
              <a:gd name="T29" fmla="*/ 2147483646 h 168"/>
              <a:gd name="T30" fmla="*/ 2147483646 w 114"/>
              <a:gd name="T31" fmla="*/ 2147483646 h 168"/>
              <a:gd name="T32" fmla="*/ 2147483646 w 114"/>
              <a:gd name="T33" fmla="*/ 2147483646 h 168"/>
              <a:gd name="T34" fmla="*/ 2147483646 w 114"/>
              <a:gd name="T35" fmla="*/ 2147483646 h 168"/>
              <a:gd name="T36" fmla="*/ 2147483646 w 114"/>
              <a:gd name="T37" fmla="*/ 2147483646 h 168"/>
              <a:gd name="T38" fmla="*/ 2147483646 w 114"/>
              <a:gd name="T39" fmla="*/ 2147483646 h 168"/>
              <a:gd name="T40" fmla="*/ 2147483646 w 114"/>
              <a:gd name="T41" fmla="*/ 2147483646 h 168"/>
              <a:gd name="T42" fmla="*/ 2147483646 w 114"/>
              <a:gd name="T43" fmla="*/ 2147483646 h 168"/>
              <a:gd name="T44" fmla="*/ 2147483646 w 114"/>
              <a:gd name="T45" fmla="*/ 2147483646 h 168"/>
              <a:gd name="T46" fmla="*/ 2147483646 w 114"/>
              <a:gd name="T47" fmla="*/ 2147483646 h 168"/>
              <a:gd name="T48" fmla="*/ 2147483646 w 114"/>
              <a:gd name="T49" fmla="*/ 2147483646 h 168"/>
              <a:gd name="T50" fmla="*/ 2147483646 w 114"/>
              <a:gd name="T51" fmla="*/ 2147483646 h 168"/>
              <a:gd name="T52" fmla="*/ 2147483646 w 114"/>
              <a:gd name="T53" fmla="*/ 2147483646 h 168"/>
              <a:gd name="T54" fmla="*/ 2147483646 w 114"/>
              <a:gd name="T55" fmla="*/ 2147483646 h 168"/>
              <a:gd name="T56" fmla="*/ 2147483646 w 114"/>
              <a:gd name="T57" fmla="*/ 2147483646 h 168"/>
              <a:gd name="T58" fmla="*/ 2147483646 w 114"/>
              <a:gd name="T59" fmla="*/ 2147483646 h 168"/>
              <a:gd name="T60" fmla="*/ 2147483646 w 114"/>
              <a:gd name="T61" fmla="*/ 0 h 168"/>
              <a:gd name="T62" fmla="*/ 2147483646 w 114"/>
              <a:gd name="T63" fmla="*/ 0 h 168"/>
              <a:gd name="T64" fmla="*/ 0 w 114"/>
              <a:gd name="T65" fmla="*/ 2147483646 h 168"/>
              <a:gd name="T66" fmla="*/ 2147483646 w 114"/>
              <a:gd name="T67" fmla="*/ 2147483646 h 168"/>
              <a:gd name="T68" fmla="*/ 2147483646 w 114"/>
              <a:gd name="T69" fmla="*/ 2147483646 h 168"/>
              <a:gd name="T70" fmla="*/ 2147483646 w 114"/>
              <a:gd name="T71" fmla="*/ 2147483646 h 168"/>
              <a:gd name="T72" fmla="*/ 2147483646 w 114"/>
              <a:gd name="T73" fmla="*/ 2147483646 h 168"/>
              <a:gd name="T74" fmla="*/ 2147483646 w 114"/>
              <a:gd name="T75" fmla="*/ 2147483646 h 168"/>
              <a:gd name="T76" fmla="*/ 2147483646 w 114"/>
              <a:gd name="T77" fmla="*/ 2147483646 h 168"/>
              <a:gd name="T78" fmla="*/ 2147483646 w 114"/>
              <a:gd name="T79" fmla="*/ 2147483646 h 168"/>
              <a:gd name="T80" fmla="*/ 2147483646 w 114"/>
              <a:gd name="T81" fmla="*/ 2147483646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4"/>
              <a:gd name="T124" fmla="*/ 0 h 168"/>
              <a:gd name="T125" fmla="*/ 114 w 114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4" h="168">
                <a:moveTo>
                  <a:pt x="96" y="55"/>
                </a:moveTo>
                <a:lnTo>
                  <a:pt x="101" y="72"/>
                </a:lnTo>
                <a:lnTo>
                  <a:pt x="100" y="88"/>
                </a:lnTo>
                <a:lnTo>
                  <a:pt x="92" y="101"/>
                </a:lnTo>
                <a:lnTo>
                  <a:pt x="82" y="112"/>
                </a:lnTo>
                <a:lnTo>
                  <a:pt x="69" y="123"/>
                </a:lnTo>
                <a:lnTo>
                  <a:pt x="54" y="134"/>
                </a:lnTo>
                <a:lnTo>
                  <a:pt x="40" y="143"/>
                </a:lnTo>
                <a:lnTo>
                  <a:pt x="27" y="153"/>
                </a:lnTo>
                <a:lnTo>
                  <a:pt x="25" y="156"/>
                </a:lnTo>
                <a:lnTo>
                  <a:pt x="24" y="158"/>
                </a:lnTo>
                <a:lnTo>
                  <a:pt x="24" y="162"/>
                </a:lnTo>
                <a:lnTo>
                  <a:pt x="25" y="165"/>
                </a:lnTo>
                <a:lnTo>
                  <a:pt x="28" y="167"/>
                </a:lnTo>
                <a:lnTo>
                  <a:pt x="31" y="168"/>
                </a:lnTo>
                <a:lnTo>
                  <a:pt x="33" y="168"/>
                </a:lnTo>
                <a:lnTo>
                  <a:pt x="37" y="167"/>
                </a:lnTo>
                <a:lnTo>
                  <a:pt x="53" y="157"/>
                </a:lnTo>
                <a:lnTo>
                  <a:pt x="69" y="147"/>
                </a:lnTo>
                <a:lnTo>
                  <a:pt x="84" y="135"/>
                </a:lnTo>
                <a:lnTo>
                  <a:pt x="97" y="121"/>
                </a:lnTo>
                <a:lnTo>
                  <a:pt x="107" y="106"/>
                </a:lnTo>
                <a:lnTo>
                  <a:pt x="113" y="89"/>
                </a:lnTo>
                <a:lnTo>
                  <a:pt x="114" y="71"/>
                </a:lnTo>
                <a:lnTo>
                  <a:pt x="110" y="51"/>
                </a:lnTo>
                <a:lnTo>
                  <a:pt x="101" y="36"/>
                </a:lnTo>
                <a:lnTo>
                  <a:pt x="87" y="24"/>
                </a:lnTo>
                <a:lnTo>
                  <a:pt x="70" y="14"/>
                </a:lnTo>
                <a:lnTo>
                  <a:pt x="51" y="7"/>
                </a:lnTo>
                <a:lnTo>
                  <a:pt x="32" y="2"/>
                </a:lnTo>
                <a:lnTo>
                  <a:pt x="17" y="0"/>
                </a:lnTo>
                <a:lnTo>
                  <a:pt x="5" y="0"/>
                </a:lnTo>
                <a:lnTo>
                  <a:pt x="0" y="3"/>
                </a:lnTo>
                <a:lnTo>
                  <a:pt x="12" y="9"/>
                </a:lnTo>
                <a:lnTo>
                  <a:pt x="26" y="13"/>
                </a:lnTo>
                <a:lnTo>
                  <a:pt x="41" y="17"/>
                </a:lnTo>
                <a:lnTo>
                  <a:pt x="54" y="22"/>
                </a:lnTo>
                <a:lnTo>
                  <a:pt x="68" y="27"/>
                </a:lnTo>
                <a:lnTo>
                  <a:pt x="80" y="34"/>
                </a:lnTo>
                <a:lnTo>
                  <a:pt x="89" y="43"/>
                </a:lnTo>
                <a:lnTo>
                  <a:pt x="96" y="55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63" name="Freeform 584"/>
          <p:cNvSpPr>
            <a:spLocks/>
          </p:cNvSpPr>
          <p:nvPr/>
        </p:nvSpPr>
        <p:spPr bwMode="auto">
          <a:xfrm>
            <a:off x="7705726" y="1739901"/>
            <a:ext cx="74613" cy="92075"/>
          </a:xfrm>
          <a:custGeom>
            <a:avLst/>
            <a:gdLst>
              <a:gd name="T0" fmla="*/ 2147483646 w 289"/>
              <a:gd name="T1" fmla="*/ 2147483646 h 351"/>
              <a:gd name="T2" fmla="*/ 2147483646 w 289"/>
              <a:gd name="T3" fmla="*/ 2147483646 h 351"/>
              <a:gd name="T4" fmla="*/ 2147483646 w 289"/>
              <a:gd name="T5" fmla="*/ 2147483646 h 351"/>
              <a:gd name="T6" fmla="*/ 0 w 289"/>
              <a:gd name="T7" fmla="*/ 2147483646 h 351"/>
              <a:gd name="T8" fmla="*/ 2147483646 w 289"/>
              <a:gd name="T9" fmla="*/ 2147483646 h 351"/>
              <a:gd name="T10" fmla="*/ 2147483646 w 289"/>
              <a:gd name="T11" fmla="*/ 2147483646 h 351"/>
              <a:gd name="T12" fmla="*/ 2147483646 w 289"/>
              <a:gd name="T13" fmla="*/ 2147483646 h 351"/>
              <a:gd name="T14" fmla="*/ 2147483646 w 289"/>
              <a:gd name="T15" fmla="*/ 2147483646 h 351"/>
              <a:gd name="T16" fmla="*/ 2147483646 w 289"/>
              <a:gd name="T17" fmla="*/ 2147483646 h 351"/>
              <a:gd name="T18" fmla="*/ 2147483646 w 289"/>
              <a:gd name="T19" fmla="*/ 2147483646 h 351"/>
              <a:gd name="T20" fmla="*/ 2147483646 w 289"/>
              <a:gd name="T21" fmla="*/ 2147483646 h 351"/>
              <a:gd name="T22" fmla="*/ 2147483646 w 289"/>
              <a:gd name="T23" fmla="*/ 2147483646 h 351"/>
              <a:gd name="T24" fmla="*/ 2147483646 w 289"/>
              <a:gd name="T25" fmla="*/ 2147483646 h 351"/>
              <a:gd name="T26" fmla="*/ 2147483646 w 289"/>
              <a:gd name="T27" fmla="*/ 2147483646 h 351"/>
              <a:gd name="T28" fmla="*/ 2147483646 w 289"/>
              <a:gd name="T29" fmla="*/ 2147483646 h 351"/>
              <a:gd name="T30" fmla="*/ 2147483646 w 289"/>
              <a:gd name="T31" fmla="*/ 2147483646 h 351"/>
              <a:gd name="T32" fmla="*/ 2147483646 w 289"/>
              <a:gd name="T33" fmla="*/ 2147483646 h 351"/>
              <a:gd name="T34" fmla="*/ 2147483646 w 289"/>
              <a:gd name="T35" fmla="*/ 2147483646 h 351"/>
              <a:gd name="T36" fmla="*/ 2147483646 w 289"/>
              <a:gd name="T37" fmla="*/ 2147483646 h 351"/>
              <a:gd name="T38" fmla="*/ 2147483646 w 289"/>
              <a:gd name="T39" fmla="*/ 2147483646 h 351"/>
              <a:gd name="T40" fmla="*/ 2147483646 w 289"/>
              <a:gd name="T41" fmla="*/ 2147483646 h 351"/>
              <a:gd name="T42" fmla="*/ 2147483646 w 289"/>
              <a:gd name="T43" fmla="*/ 2147483646 h 351"/>
              <a:gd name="T44" fmla="*/ 2147483646 w 289"/>
              <a:gd name="T45" fmla="*/ 2147483646 h 351"/>
              <a:gd name="T46" fmla="*/ 2147483646 w 289"/>
              <a:gd name="T47" fmla="*/ 2147483646 h 351"/>
              <a:gd name="T48" fmla="*/ 2147483646 w 289"/>
              <a:gd name="T49" fmla="*/ 2147483646 h 351"/>
              <a:gd name="T50" fmla="*/ 2147483646 w 289"/>
              <a:gd name="T51" fmla="*/ 2147483646 h 351"/>
              <a:gd name="T52" fmla="*/ 2147483646 w 289"/>
              <a:gd name="T53" fmla="*/ 2147483646 h 351"/>
              <a:gd name="T54" fmla="*/ 2147483646 w 289"/>
              <a:gd name="T55" fmla="*/ 2147483646 h 351"/>
              <a:gd name="T56" fmla="*/ 2147483646 w 289"/>
              <a:gd name="T57" fmla="*/ 2147483646 h 351"/>
              <a:gd name="T58" fmla="*/ 2147483646 w 289"/>
              <a:gd name="T59" fmla="*/ 2147483646 h 351"/>
              <a:gd name="T60" fmla="*/ 2147483646 w 289"/>
              <a:gd name="T61" fmla="*/ 2147483646 h 351"/>
              <a:gd name="T62" fmla="*/ 2147483646 w 289"/>
              <a:gd name="T63" fmla="*/ 2147483646 h 351"/>
              <a:gd name="T64" fmla="*/ 2147483646 w 289"/>
              <a:gd name="T65" fmla="*/ 2147483646 h 351"/>
              <a:gd name="T66" fmla="*/ 2147483646 w 289"/>
              <a:gd name="T67" fmla="*/ 2147483646 h 351"/>
              <a:gd name="T68" fmla="*/ 2147483646 w 289"/>
              <a:gd name="T69" fmla="*/ 2147483646 h 351"/>
              <a:gd name="T70" fmla="*/ 2147483646 w 289"/>
              <a:gd name="T71" fmla="*/ 2147483646 h 351"/>
              <a:gd name="T72" fmla="*/ 2147483646 w 289"/>
              <a:gd name="T73" fmla="*/ 2147483646 h 351"/>
              <a:gd name="T74" fmla="*/ 2147483646 w 289"/>
              <a:gd name="T75" fmla="*/ 2147483646 h 351"/>
              <a:gd name="T76" fmla="*/ 2147483646 w 289"/>
              <a:gd name="T77" fmla="*/ 2147483646 h 351"/>
              <a:gd name="T78" fmla="*/ 2147483646 w 289"/>
              <a:gd name="T79" fmla="*/ 2147483646 h 351"/>
              <a:gd name="T80" fmla="*/ 2147483646 w 289"/>
              <a:gd name="T81" fmla="*/ 0 h 351"/>
              <a:gd name="T82" fmla="*/ 2147483646 w 289"/>
              <a:gd name="T83" fmla="*/ 2147483646 h 351"/>
              <a:gd name="T84" fmla="*/ 2147483646 w 289"/>
              <a:gd name="T85" fmla="*/ 2147483646 h 351"/>
              <a:gd name="T86" fmla="*/ 2147483646 w 289"/>
              <a:gd name="T87" fmla="*/ 2147483646 h 35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1"/>
              <a:gd name="T134" fmla="*/ 289 w 289"/>
              <a:gd name="T135" fmla="*/ 351 h 35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1">
                <a:moveTo>
                  <a:pt x="112" y="46"/>
                </a:moveTo>
                <a:lnTo>
                  <a:pt x="90" y="65"/>
                </a:lnTo>
                <a:lnTo>
                  <a:pt x="68" y="84"/>
                </a:lnTo>
                <a:lnTo>
                  <a:pt x="48" y="106"/>
                </a:lnTo>
                <a:lnTo>
                  <a:pt x="30" y="130"/>
                </a:lnTo>
                <a:lnTo>
                  <a:pt x="15" y="155"/>
                </a:lnTo>
                <a:lnTo>
                  <a:pt x="5" y="181"/>
                </a:lnTo>
                <a:lnTo>
                  <a:pt x="0" y="210"/>
                </a:lnTo>
                <a:lnTo>
                  <a:pt x="1" y="240"/>
                </a:lnTo>
                <a:lnTo>
                  <a:pt x="3" y="248"/>
                </a:lnTo>
                <a:lnTo>
                  <a:pt x="5" y="256"/>
                </a:lnTo>
                <a:lnTo>
                  <a:pt x="8" y="262"/>
                </a:lnTo>
                <a:lnTo>
                  <a:pt x="12" y="270"/>
                </a:lnTo>
                <a:lnTo>
                  <a:pt x="17" y="276"/>
                </a:lnTo>
                <a:lnTo>
                  <a:pt x="24" y="283"/>
                </a:lnTo>
                <a:lnTo>
                  <a:pt x="29" y="288"/>
                </a:lnTo>
                <a:lnTo>
                  <a:pt x="36" y="292"/>
                </a:lnTo>
                <a:lnTo>
                  <a:pt x="50" y="301"/>
                </a:lnTo>
                <a:lnTo>
                  <a:pt x="64" y="308"/>
                </a:lnTo>
                <a:lnTo>
                  <a:pt x="77" y="315"/>
                </a:lnTo>
                <a:lnTo>
                  <a:pt x="92" y="320"/>
                </a:lnTo>
                <a:lnTo>
                  <a:pt x="107" y="326"/>
                </a:lnTo>
                <a:lnTo>
                  <a:pt x="121" y="330"/>
                </a:lnTo>
                <a:lnTo>
                  <a:pt x="136" y="334"/>
                </a:lnTo>
                <a:lnTo>
                  <a:pt x="151" y="337"/>
                </a:lnTo>
                <a:lnTo>
                  <a:pt x="167" y="341"/>
                </a:lnTo>
                <a:lnTo>
                  <a:pt x="181" y="343"/>
                </a:lnTo>
                <a:lnTo>
                  <a:pt x="197" y="345"/>
                </a:lnTo>
                <a:lnTo>
                  <a:pt x="213" y="347"/>
                </a:lnTo>
                <a:lnTo>
                  <a:pt x="228" y="348"/>
                </a:lnTo>
                <a:lnTo>
                  <a:pt x="243" y="349"/>
                </a:lnTo>
                <a:lnTo>
                  <a:pt x="259" y="350"/>
                </a:lnTo>
                <a:lnTo>
                  <a:pt x="274" y="351"/>
                </a:lnTo>
                <a:lnTo>
                  <a:pt x="279" y="351"/>
                </a:lnTo>
                <a:lnTo>
                  <a:pt x="283" y="349"/>
                </a:lnTo>
                <a:lnTo>
                  <a:pt x="286" y="345"/>
                </a:lnTo>
                <a:lnTo>
                  <a:pt x="289" y="341"/>
                </a:lnTo>
                <a:lnTo>
                  <a:pt x="289" y="335"/>
                </a:lnTo>
                <a:lnTo>
                  <a:pt x="286" y="331"/>
                </a:lnTo>
                <a:lnTo>
                  <a:pt x="282" y="328"/>
                </a:lnTo>
                <a:lnTo>
                  <a:pt x="277" y="326"/>
                </a:lnTo>
                <a:lnTo>
                  <a:pt x="263" y="322"/>
                </a:lnTo>
                <a:lnTo>
                  <a:pt x="250" y="320"/>
                </a:lnTo>
                <a:lnTo>
                  <a:pt x="236" y="317"/>
                </a:lnTo>
                <a:lnTo>
                  <a:pt x="221" y="315"/>
                </a:lnTo>
                <a:lnTo>
                  <a:pt x="208" y="313"/>
                </a:lnTo>
                <a:lnTo>
                  <a:pt x="194" y="311"/>
                </a:lnTo>
                <a:lnTo>
                  <a:pt x="179" y="308"/>
                </a:lnTo>
                <a:lnTo>
                  <a:pt x="166" y="305"/>
                </a:lnTo>
                <a:lnTo>
                  <a:pt x="152" y="303"/>
                </a:lnTo>
                <a:lnTo>
                  <a:pt x="138" y="300"/>
                </a:lnTo>
                <a:lnTo>
                  <a:pt x="125" y="296"/>
                </a:lnTo>
                <a:lnTo>
                  <a:pt x="111" y="292"/>
                </a:lnTo>
                <a:lnTo>
                  <a:pt x="98" y="287"/>
                </a:lnTo>
                <a:lnTo>
                  <a:pt x="85" y="282"/>
                </a:lnTo>
                <a:lnTo>
                  <a:pt x="72" y="276"/>
                </a:lnTo>
                <a:lnTo>
                  <a:pt x="59" y="269"/>
                </a:lnTo>
                <a:lnTo>
                  <a:pt x="49" y="261"/>
                </a:lnTo>
                <a:lnTo>
                  <a:pt x="41" y="252"/>
                </a:lnTo>
                <a:lnTo>
                  <a:pt x="34" y="241"/>
                </a:lnTo>
                <a:lnTo>
                  <a:pt x="31" y="228"/>
                </a:lnTo>
                <a:lnTo>
                  <a:pt x="30" y="215"/>
                </a:lnTo>
                <a:lnTo>
                  <a:pt x="31" y="201"/>
                </a:lnTo>
                <a:lnTo>
                  <a:pt x="34" y="186"/>
                </a:lnTo>
                <a:lnTo>
                  <a:pt x="38" y="174"/>
                </a:lnTo>
                <a:lnTo>
                  <a:pt x="46" y="158"/>
                </a:lnTo>
                <a:lnTo>
                  <a:pt x="54" y="142"/>
                </a:lnTo>
                <a:lnTo>
                  <a:pt x="64" y="128"/>
                </a:lnTo>
                <a:lnTo>
                  <a:pt x="74" y="115"/>
                </a:lnTo>
                <a:lnTo>
                  <a:pt x="85" y="102"/>
                </a:lnTo>
                <a:lnTo>
                  <a:pt x="96" y="89"/>
                </a:lnTo>
                <a:lnTo>
                  <a:pt x="110" y="77"/>
                </a:lnTo>
                <a:lnTo>
                  <a:pt x="124" y="64"/>
                </a:lnTo>
                <a:lnTo>
                  <a:pt x="137" y="53"/>
                </a:lnTo>
                <a:lnTo>
                  <a:pt x="155" y="43"/>
                </a:lnTo>
                <a:lnTo>
                  <a:pt x="175" y="35"/>
                </a:lnTo>
                <a:lnTo>
                  <a:pt x="195" y="26"/>
                </a:lnTo>
                <a:lnTo>
                  <a:pt x="213" y="19"/>
                </a:lnTo>
                <a:lnTo>
                  <a:pt x="228" y="12"/>
                </a:lnTo>
                <a:lnTo>
                  <a:pt x="237" y="6"/>
                </a:lnTo>
                <a:lnTo>
                  <a:pt x="240" y="2"/>
                </a:lnTo>
                <a:lnTo>
                  <a:pt x="230" y="0"/>
                </a:lnTo>
                <a:lnTo>
                  <a:pt x="215" y="1"/>
                </a:lnTo>
                <a:lnTo>
                  <a:pt x="198" y="4"/>
                </a:lnTo>
                <a:lnTo>
                  <a:pt x="180" y="9"/>
                </a:lnTo>
                <a:lnTo>
                  <a:pt x="161" y="17"/>
                </a:lnTo>
                <a:lnTo>
                  <a:pt x="144" y="25"/>
                </a:lnTo>
                <a:lnTo>
                  <a:pt x="127" y="35"/>
                </a:lnTo>
                <a:lnTo>
                  <a:pt x="112" y="46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64" name="Freeform 585"/>
          <p:cNvSpPr>
            <a:spLocks/>
          </p:cNvSpPr>
          <p:nvPr/>
        </p:nvSpPr>
        <p:spPr bwMode="auto">
          <a:xfrm>
            <a:off x="7808913" y="1736726"/>
            <a:ext cx="63500" cy="61913"/>
          </a:xfrm>
          <a:custGeom>
            <a:avLst/>
            <a:gdLst>
              <a:gd name="T0" fmla="*/ 2147483646 w 254"/>
              <a:gd name="T1" fmla="*/ 2147483646 h 234"/>
              <a:gd name="T2" fmla="*/ 2147483646 w 254"/>
              <a:gd name="T3" fmla="*/ 2147483646 h 234"/>
              <a:gd name="T4" fmla="*/ 2147483646 w 254"/>
              <a:gd name="T5" fmla="*/ 2147483646 h 234"/>
              <a:gd name="T6" fmla="*/ 2147483646 w 254"/>
              <a:gd name="T7" fmla="*/ 2147483646 h 234"/>
              <a:gd name="T8" fmla="*/ 2147483646 w 254"/>
              <a:gd name="T9" fmla="*/ 2147483646 h 234"/>
              <a:gd name="T10" fmla="*/ 2147483646 w 254"/>
              <a:gd name="T11" fmla="*/ 2147483646 h 234"/>
              <a:gd name="T12" fmla="*/ 2147483646 w 254"/>
              <a:gd name="T13" fmla="*/ 2147483646 h 234"/>
              <a:gd name="T14" fmla="*/ 2147483646 w 254"/>
              <a:gd name="T15" fmla="*/ 2147483646 h 234"/>
              <a:gd name="T16" fmla="*/ 2147483646 w 254"/>
              <a:gd name="T17" fmla="*/ 2147483646 h 234"/>
              <a:gd name="T18" fmla="*/ 2147483646 w 254"/>
              <a:gd name="T19" fmla="*/ 2147483646 h 234"/>
              <a:gd name="T20" fmla="*/ 2147483646 w 254"/>
              <a:gd name="T21" fmla="*/ 2147483646 h 234"/>
              <a:gd name="T22" fmla="*/ 2147483646 w 254"/>
              <a:gd name="T23" fmla="*/ 2147483646 h 234"/>
              <a:gd name="T24" fmla="*/ 2147483646 w 254"/>
              <a:gd name="T25" fmla="*/ 2147483646 h 234"/>
              <a:gd name="T26" fmla="*/ 2147483646 w 254"/>
              <a:gd name="T27" fmla="*/ 2147483646 h 234"/>
              <a:gd name="T28" fmla="*/ 2147483646 w 254"/>
              <a:gd name="T29" fmla="*/ 2147483646 h 234"/>
              <a:gd name="T30" fmla="*/ 2147483646 w 254"/>
              <a:gd name="T31" fmla="*/ 2147483646 h 234"/>
              <a:gd name="T32" fmla="*/ 2147483646 w 254"/>
              <a:gd name="T33" fmla="*/ 2147483646 h 234"/>
              <a:gd name="T34" fmla="*/ 2147483646 w 254"/>
              <a:gd name="T35" fmla="*/ 2147483646 h 234"/>
              <a:gd name="T36" fmla="*/ 2147483646 w 254"/>
              <a:gd name="T37" fmla="*/ 2147483646 h 234"/>
              <a:gd name="T38" fmla="*/ 2147483646 w 254"/>
              <a:gd name="T39" fmla="*/ 2147483646 h 234"/>
              <a:gd name="T40" fmla="*/ 2147483646 w 254"/>
              <a:gd name="T41" fmla="*/ 2147483646 h 234"/>
              <a:gd name="T42" fmla="*/ 2147483646 w 254"/>
              <a:gd name="T43" fmla="*/ 2147483646 h 234"/>
              <a:gd name="T44" fmla="*/ 2147483646 w 254"/>
              <a:gd name="T45" fmla="*/ 2147483646 h 234"/>
              <a:gd name="T46" fmla="*/ 2147483646 w 254"/>
              <a:gd name="T47" fmla="*/ 2147483646 h 234"/>
              <a:gd name="T48" fmla="*/ 2147483646 w 254"/>
              <a:gd name="T49" fmla="*/ 2147483646 h 234"/>
              <a:gd name="T50" fmla="*/ 2147483646 w 254"/>
              <a:gd name="T51" fmla="*/ 2147483646 h 234"/>
              <a:gd name="T52" fmla="*/ 2147483646 w 254"/>
              <a:gd name="T53" fmla="*/ 2147483646 h 234"/>
              <a:gd name="T54" fmla="*/ 2147483646 w 254"/>
              <a:gd name="T55" fmla="*/ 2147483646 h 234"/>
              <a:gd name="T56" fmla="*/ 2147483646 w 254"/>
              <a:gd name="T57" fmla="*/ 2147483646 h 234"/>
              <a:gd name="T58" fmla="*/ 2147483646 w 254"/>
              <a:gd name="T59" fmla="*/ 2147483646 h 234"/>
              <a:gd name="T60" fmla="*/ 2147483646 w 254"/>
              <a:gd name="T61" fmla="*/ 2147483646 h 234"/>
              <a:gd name="T62" fmla="*/ 2147483646 w 254"/>
              <a:gd name="T63" fmla="*/ 2147483646 h 234"/>
              <a:gd name="T64" fmla="*/ 2147483646 w 254"/>
              <a:gd name="T65" fmla="*/ 2147483646 h 234"/>
              <a:gd name="T66" fmla="*/ 2147483646 w 254"/>
              <a:gd name="T67" fmla="*/ 2147483646 h 234"/>
              <a:gd name="T68" fmla="*/ 2147483646 w 254"/>
              <a:gd name="T69" fmla="*/ 2147483646 h 234"/>
              <a:gd name="T70" fmla="*/ 2147483646 w 254"/>
              <a:gd name="T71" fmla="*/ 2147483646 h 234"/>
              <a:gd name="T72" fmla="*/ 2147483646 w 254"/>
              <a:gd name="T73" fmla="*/ 2147483646 h 234"/>
              <a:gd name="T74" fmla="*/ 2147483646 w 254"/>
              <a:gd name="T75" fmla="*/ 2147483646 h 234"/>
              <a:gd name="T76" fmla="*/ 2147483646 w 254"/>
              <a:gd name="T77" fmla="*/ 2147483646 h 234"/>
              <a:gd name="T78" fmla="*/ 2147483646 w 254"/>
              <a:gd name="T79" fmla="*/ 0 h 234"/>
              <a:gd name="T80" fmla="*/ 2147483646 w 254"/>
              <a:gd name="T81" fmla="*/ 0 h 234"/>
              <a:gd name="T82" fmla="*/ 2147483646 w 254"/>
              <a:gd name="T83" fmla="*/ 0 h 234"/>
              <a:gd name="T84" fmla="*/ 2147483646 w 254"/>
              <a:gd name="T85" fmla="*/ 0 h 234"/>
              <a:gd name="T86" fmla="*/ 2147483646 w 254"/>
              <a:gd name="T87" fmla="*/ 2147483646 h 234"/>
              <a:gd name="T88" fmla="*/ 0 w 254"/>
              <a:gd name="T89" fmla="*/ 2147483646 h 234"/>
              <a:gd name="T90" fmla="*/ 2147483646 w 254"/>
              <a:gd name="T91" fmla="*/ 2147483646 h 234"/>
              <a:gd name="T92" fmla="*/ 2147483646 w 254"/>
              <a:gd name="T93" fmla="*/ 2147483646 h 234"/>
              <a:gd name="T94" fmla="*/ 2147483646 w 254"/>
              <a:gd name="T95" fmla="*/ 2147483646 h 234"/>
              <a:gd name="T96" fmla="*/ 2147483646 w 254"/>
              <a:gd name="T97" fmla="*/ 2147483646 h 234"/>
              <a:gd name="T98" fmla="*/ 2147483646 w 254"/>
              <a:gd name="T99" fmla="*/ 2147483646 h 234"/>
              <a:gd name="T100" fmla="*/ 2147483646 w 254"/>
              <a:gd name="T101" fmla="*/ 2147483646 h 234"/>
              <a:gd name="T102" fmla="*/ 2147483646 w 254"/>
              <a:gd name="T103" fmla="*/ 2147483646 h 234"/>
              <a:gd name="T104" fmla="*/ 2147483646 w 254"/>
              <a:gd name="T105" fmla="*/ 2147483646 h 234"/>
              <a:gd name="T106" fmla="*/ 2147483646 w 254"/>
              <a:gd name="T107" fmla="*/ 2147483646 h 234"/>
              <a:gd name="T108" fmla="*/ 2147483646 w 254"/>
              <a:gd name="T109" fmla="*/ 2147483646 h 234"/>
              <a:gd name="T110" fmla="*/ 2147483646 w 254"/>
              <a:gd name="T111" fmla="*/ 2147483646 h 234"/>
              <a:gd name="T112" fmla="*/ 2147483646 w 254"/>
              <a:gd name="T113" fmla="*/ 2147483646 h 234"/>
              <a:gd name="T114" fmla="*/ 2147483646 w 254"/>
              <a:gd name="T115" fmla="*/ 2147483646 h 234"/>
              <a:gd name="T116" fmla="*/ 2147483646 w 254"/>
              <a:gd name="T117" fmla="*/ 2147483646 h 234"/>
              <a:gd name="T118" fmla="*/ 2147483646 w 254"/>
              <a:gd name="T119" fmla="*/ 2147483646 h 234"/>
              <a:gd name="T120" fmla="*/ 2147483646 w 254"/>
              <a:gd name="T121" fmla="*/ 2147483646 h 23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4"/>
              <a:gd name="T184" fmla="*/ 0 h 234"/>
              <a:gd name="T185" fmla="*/ 254 w 254"/>
              <a:gd name="T186" fmla="*/ 234 h 23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4" h="234">
                <a:moveTo>
                  <a:pt x="210" y="71"/>
                </a:moveTo>
                <a:lnTo>
                  <a:pt x="222" y="84"/>
                </a:lnTo>
                <a:lnTo>
                  <a:pt x="229" y="99"/>
                </a:lnTo>
                <a:lnTo>
                  <a:pt x="232" y="115"/>
                </a:lnTo>
                <a:lnTo>
                  <a:pt x="232" y="132"/>
                </a:lnTo>
                <a:lnTo>
                  <a:pt x="230" y="146"/>
                </a:lnTo>
                <a:lnTo>
                  <a:pt x="226" y="158"/>
                </a:lnTo>
                <a:lnTo>
                  <a:pt x="219" y="170"/>
                </a:lnTo>
                <a:lnTo>
                  <a:pt x="211" y="179"/>
                </a:lnTo>
                <a:lnTo>
                  <a:pt x="202" y="190"/>
                </a:lnTo>
                <a:lnTo>
                  <a:pt x="193" y="199"/>
                </a:lnTo>
                <a:lnTo>
                  <a:pt x="183" y="208"/>
                </a:lnTo>
                <a:lnTo>
                  <a:pt x="174" y="218"/>
                </a:lnTo>
                <a:lnTo>
                  <a:pt x="172" y="221"/>
                </a:lnTo>
                <a:lnTo>
                  <a:pt x="172" y="224"/>
                </a:lnTo>
                <a:lnTo>
                  <a:pt x="172" y="227"/>
                </a:lnTo>
                <a:lnTo>
                  <a:pt x="174" y="231"/>
                </a:lnTo>
                <a:lnTo>
                  <a:pt x="177" y="233"/>
                </a:lnTo>
                <a:lnTo>
                  <a:pt x="181" y="234"/>
                </a:lnTo>
                <a:lnTo>
                  <a:pt x="184" y="233"/>
                </a:lnTo>
                <a:lnTo>
                  <a:pt x="187" y="231"/>
                </a:lnTo>
                <a:lnTo>
                  <a:pt x="208" y="217"/>
                </a:lnTo>
                <a:lnTo>
                  <a:pt x="226" y="199"/>
                </a:lnTo>
                <a:lnTo>
                  <a:pt x="240" y="178"/>
                </a:lnTo>
                <a:lnTo>
                  <a:pt x="249" y="155"/>
                </a:lnTo>
                <a:lnTo>
                  <a:pt x="254" y="131"/>
                </a:lnTo>
                <a:lnTo>
                  <a:pt x="251" y="107"/>
                </a:lnTo>
                <a:lnTo>
                  <a:pt x="243" y="84"/>
                </a:lnTo>
                <a:lnTo>
                  <a:pt x="226" y="64"/>
                </a:lnTo>
                <a:lnTo>
                  <a:pt x="214" y="53"/>
                </a:lnTo>
                <a:lnTo>
                  <a:pt x="199" y="45"/>
                </a:lnTo>
                <a:lnTo>
                  <a:pt x="183" y="36"/>
                </a:lnTo>
                <a:lnTo>
                  <a:pt x="165" y="29"/>
                </a:lnTo>
                <a:lnTo>
                  <a:pt x="147" y="21"/>
                </a:lnTo>
                <a:lnTo>
                  <a:pt x="129" y="16"/>
                </a:lnTo>
                <a:lnTo>
                  <a:pt x="111" y="12"/>
                </a:lnTo>
                <a:lnTo>
                  <a:pt x="93" y="7"/>
                </a:lnTo>
                <a:lnTo>
                  <a:pt x="75" y="4"/>
                </a:lnTo>
                <a:lnTo>
                  <a:pt x="59" y="2"/>
                </a:lnTo>
                <a:lnTo>
                  <a:pt x="43" y="0"/>
                </a:lnTo>
                <a:lnTo>
                  <a:pt x="31" y="0"/>
                </a:lnTo>
                <a:lnTo>
                  <a:pt x="19" y="0"/>
                </a:lnTo>
                <a:lnTo>
                  <a:pt x="10" y="0"/>
                </a:lnTo>
                <a:lnTo>
                  <a:pt x="3" y="2"/>
                </a:lnTo>
                <a:lnTo>
                  <a:pt x="0" y="4"/>
                </a:lnTo>
                <a:lnTo>
                  <a:pt x="11" y="6"/>
                </a:lnTo>
                <a:lnTo>
                  <a:pt x="21" y="7"/>
                </a:lnTo>
                <a:lnTo>
                  <a:pt x="34" y="9"/>
                </a:lnTo>
                <a:lnTo>
                  <a:pt x="46" y="12"/>
                </a:lnTo>
                <a:lnTo>
                  <a:pt x="59" y="15"/>
                </a:lnTo>
                <a:lnTo>
                  <a:pt x="74" y="17"/>
                </a:lnTo>
                <a:lnTo>
                  <a:pt x="87" y="20"/>
                </a:lnTo>
                <a:lnTo>
                  <a:pt x="102" y="23"/>
                </a:lnTo>
                <a:lnTo>
                  <a:pt x="116" y="28"/>
                </a:lnTo>
                <a:lnTo>
                  <a:pt x="131" y="32"/>
                </a:lnTo>
                <a:lnTo>
                  <a:pt x="145" y="36"/>
                </a:lnTo>
                <a:lnTo>
                  <a:pt x="159" y="42"/>
                </a:lnTo>
                <a:lnTo>
                  <a:pt x="173" y="48"/>
                </a:lnTo>
                <a:lnTo>
                  <a:pt x="186" y="55"/>
                </a:lnTo>
                <a:lnTo>
                  <a:pt x="199" y="63"/>
                </a:lnTo>
                <a:lnTo>
                  <a:pt x="210" y="71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65" name="Freeform 586"/>
          <p:cNvSpPr>
            <a:spLocks/>
          </p:cNvSpPr>
          <p:nvPr/>
        </p:nvSpPr>
        <p:spPr bwMode="auto">
          <a:xfrm>
            <a:off x="7680325" y="1765300"/>
            <a:ext cx="25400" cy="57150"/>
          </a:xfrm>
          <a:custGeom>
            <a:avLst/>
            <a:gdLst>
              <a:gd name="T0" fmla="*/ 0 w 103"/>
              <a:gd name="T1" fmla="*/ 2147483646 h 221"/>
              <a:gd name="T2" fmla="*/ 0 w 103"/>
              <a:gd name="T3" fmla="*/ 2147483646 h 221"/>
              <a:gd name="T4" fmla="*/ 2147483646 w 103"/>
              <a:gd name="T5" fmla="*/ 2147483646 h 221"/>
              <a:gd name="T6" fmla="*/ 2147483646 w 103"/>
              <a:gd name="T7" fmla="*/ 2147483646 h 221"/>
              <a:gd name="T8" fmla="*/ 2147483646 w 103"/>
              <a:gd name="T9" fmla="*/ 2147483646 h 221"/>
              <a:gd name="T10" fmla="*/ 2147483646 w 103"/>
              <a:gd name="T11" fmla="*/ 2147483646 h 221"/>
              <a:gd name="T12" fmla="*/ 2147483646 w 103"/>
              <a:gd name="T13" fmla="*/ 2147483646 h 221"/>
              <a:gd name="T14" fmla="*/ 2147483646 w 103"/>
              <a:gd name="T15" fmla="*/ 2147483646 h 221"/>
              <a:gd name="T16" fmla="*/ 2147483646 w 103"/>
              <a:gd name="T17" fmla="*/ 2147483646 h 221"/>
              <a:gd name="T18" fmla="*/ 2147483646 w 103"/>
              <a:gd name="T19" fmla="*/ 2147483646 h 221"/>
              <a:gd name="T20" fmla="*/ 2147483646 w 103"/>
              <a:gd name="T21" fmla="*/ 2147483646 h 221"/>
              <a:gd name="T22" fmla="*/ 2147483646 w 103"/>
              <a:gd name="T23" fmla="*/ 2147483646 h 221"/>
              <a:gd name="T24" fmla="*/ 2147483646 w 103"/>
              <a:gd name="T25" fmla="*/ 2147483646 h 221"/>
              <a:gd name="T26" fmla="*/ 2147483646 w 103"/>
              <a:gd name="T27" fmla="*/ 2147483646 h 221"/>
              <a:gd name="T28" fmla="*/ 2147483646 w 103"/>
              <a:gd name="T29" fmla="*/ 2147483646 h 221"/>
              <a:gd name="T30" fmla="*/ 2147483646 w 103"/>
              <a:gd name="T31" fmla="*/ 2147483646 h 221"/>
              <a:gd name="T32" fmla="*/ 2147483646 w 103"/>
              <a:gd name="T33" fmla="*/ 2147483646 h 221"/>
              <a:gd name="T34" fmla="*/ 2147483646 w 103"/>
              <a:gd name="T35" fmla="*/ 2147483646 h 221"/>
              <a:gd name="T36" fmla="*/ 2147483646 w 103"/>
              <a:gd name="T37" fmla="*/ 2147483646 h 221"/>
              <a:gd name="T38" fmla="*/ 2147483646 w 103"/>
              <a:gd name="T39" fmla="*/ 2147483646 h 221"/>
              <a:gd name="T40" fmla="*/ 2147483646 w 103"/>
              <a:gd name="T41" fmla="*/ 2147483646 h 221"/>
              <a:gd name="T42" fmla="*/ 2147483646 w 103"/>
              <a:gd name="T43" fmla="*/ 2147483646 h 221"/>
              <a:gd name="T44" fmla="*/ 2147483646 w 103"/>
              <a:gd name="T45" fmla="*/ 2147483646 h 221"/>
              <a:gd name="T46" fmla="*/ 2147483646 w 103"/>
              <a:gd name="T47" fmla="*/ 2147483646 h 221"/>
              <a:gd name="T48" fmla="*/ 2147483646 w 103"/>
              <a:gd name="T49" fmla="*/ 2147483646 h 221"/>
              <a:gd name="T50" fmla="*/ 2147483646 w 103"/>
              <a:gd name="T51" fmla="*/ 2147483646 h 221"/>
              <a:gd name="T52" fmla="*/ 2147483646 w 103"/>
              <a:gd name="T53" fmla="*/ 2147483646 h 221"/>
              <a:gd name="T54" fmla="*/ 2147483646 w 103"/>
              <a:gd name="T55" fmla="*/ 2147483646 h 221"/>
              <a:gd name="T56" fmla="*/ 2147483646 w 103"/>
              <a:gd name="T57" fmla="*/ 2147483646 h 221"/>
              <a:gd name="T58" fmla="*/ 2147483646 w 103"/>
              <a:gd name="T59" fmla="*/ 2147483646 h 221"/>
              <a:gd name="T60" fmla="*/ 2147483646 w 103"/>
              <a:gd name="T61" fmla="*/ 2147483646 h 221"/>
              <a:gd name="T62" fmla="*/ 2147483646 w 103"/>
              <a:gd name="T63" fmla="*/ 2147483646 h 221"/>
              <a:gd name="T64" fmla="*/ 2147483646 w 103"/>
              <a:gd name="T65" fmla="*/ 2147483646 h 221"/>
              <a:gd name="T66" fmla="*/ 2147483646 w 103"/>
              <a:gd name="T67" fmla="*/ 0 h 221"/>
              <a:gd name="T68" fmla="*/ 2147483646 w 103"/>
              <a:gd name="T69" fmla="*/ 2147483646 h 221"/>
              <a:gd name="T70" fmla="*/ 2147483646 w 103"/>
              <a:gd name="T71" fmla="*/ 2147483646 h 221"/>
              <a:gd name="T72" fmla="*/ 2147483646 w 103"/>
              <a:gd name="T73" fmla="*/ 2147483646 h 221"/>
              <a:gd name="T74" fmla="*/ 2147483646 w 103"/>
              <a:gd name="T75" fmla="*/ 2147483646 h 221"/>
              <a:gd name="T76" fmla="*/ 2147483646 w 103"/>
              <a:gd name="T77" fmla="*/ 2147483646 h 221"/>
              <a:gd name="T78" fmla="*/ 2147483646 w 103"/>
              <a:gd name="T79" fmla="*/ 2147483646 h 221"/>
              <a:gd name="T80" fmla="*/ 0 w 103"/>
              <a:gd name="T81" fmla="*/ 2147483646 h 22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1"/>
              <a:gd name="T125" fmla="*/ 103 w 103"/>
              <a:gd name="T126" fmla="*/ 221 h 22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1">
                <a:moveTo>
                  <a:pt x="0" y="121"/>
                </a:moveTo>
                <a:lnTo>
                  <a:pt x="0" y="139"/>
                </a:lnTo>
                <a:lnTo>
                  <a:pt x="4" y="156"/>
                </a:lnTo>
                <a:lnTo>
                  <a:pt x="12" y="172"/>
                </a:lnTo>
                <a:lnTo>
                  <a:pt x="22" y="186"/>
                </a:lnTo>
                <a:lnTo>
                  <a:pt x="35" y="197"/>
                </a:lnTo>
                <a:lnTo>
                  <a:pt x="50" y="208"/>
                </a:lnTo>
                <a:lnTo>
                  <a:pt x="66" y="216"/>
                </a:lnTo>
                <a:lnTo>
                  <a:pt x="83" y="220"/>
                </a:lnTo>
                <a:lnTo>
                  <a:pt x="89" y="221"/>
                </a:lnTo>
                <a:lnTo>
                  <a:pt x="94" y="219"/>
                </a:lnTo>
                <a:lnTo>
                  <a:pt x="98" y="216"/>
                </a:lnTo>
                <a:lnTo>
                  <a:pt x="100" y="211"/>
                </a:lnTo>
                <a:lnTo>
                  <a:pt x="100" y="206"/>
                </a:lnTo>
                <a:lnTo>
                  <a:pt x="99" y="201"/>
                </a:lnTo>
                <a:lnTo>
                  <a:pt x="96" y="196"/>
                </a:lnTo>
                <a:lnTo>
                  <a:pt x="91" y="194"/>
                </a:lnTo>
                <a:lnTo>
                  <a:pt x="74" y="188"/>
                </a:lnTo>
                <a:lnTo>
                  <a:pt x="58" y="179"/>
                </a:lnTo>
                <a:lnTo>
                  <a:pt x="45" y="168"/>
                </a:lnTo>
                <a:lnTo>
                  <a:pt x="36" y="155"/>
                </a:lnTo>
                <a:lnTo>
                  <a:pt x="30" y="139"/>
                </a:lnTo>
                <a:lnTo>
                  <a:pt x="27" y="122"/>
                </a:lnTo>
                <a:lnTo>
                  <a:pt x="27" y="103"/>
                </a:lnTo>
                <a:lnTo>
                  <a:pt x="32" y="84"/>
                </a:lnTo>
                <a:lnTo>
                  <a:pt x="38" y="70"/>
                </a:lnTo>
                <a:lnTo>
                  <a:pt x="46" y="57"/>
                </a:lnTo>
                <a:lnTo>
                  <a:pt x="56" y="46"/>
                </a:lnTo>
                <a:lnTo>
                  <a:pt x="66" y="35"/>
                </a:lnTo>
                <a:lnTo>
                  <a:pt x="76" y="25"/>
                </a:lnTo>
                <a:lnTo>
                  <a:pt x="86" y="17"/>
                </a:lnTo>
                <a:lnTo>
                  <a:pt x="96" y="8"/>
                </a:lnTo>
                <a:lnTo>
                  <a:pt x="103" y="1"/>
                </a:lnTo>
                <a:lnTo>
                  <a:pt x="96" y="0"/>
                </a:lnTo>
                <a:lnTo>
                  <a:pt x="84" y="5"/>
                </a:lnTo>
                <a:lnTo>
                  <a:pt x="69" y="17"/>
                </a:lnTo>
                <a:lnTo>
                  <a:pt x="51" y="33"/>
                </a:lnTo>
                <a:lnTo>
                  <a:pt x="34" y="53"/>
                </a:lnTo>
                <a:lnTo>
                  <a:pt x="18" y="75"/>
                </a:lnTo>
                <a:lnTo>
                  <a:pt x="7" y="98"/>
                </a:lnTo>
                <a:lnTo>
                  <a:pt x="0" y="121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66" name="Freeform 587"/>
          <p:cNvSpPr>
            <a:spLocks/>
          </p:cNvSpPr>
          <p:nvPr/>
        </p:nvSpPr>
        <p:spPr bwMode="auto">
          <a:xfrm>
            <a:off x="7861301" y="1731963"/>
            <a:ext cx="55563" cy="76200"/>
          </a:xfrm>
          <a:custGeom>
            <a:avLst/>
            <a:gdLst>
              <a:gd name="T0" fmla="*/ 2147483646 w 221"/>
              <a:gd name="T1" fmla="*/ 2147483646 h 288"/>
              <a:gd name="T2" fmla="*/ 2147483646 w 221"/>
              <a:gd name="T3" fmla="*/ 2147483646 h 288"/>
              <a:gd name="T4" fmla="*/ 2147483646 w 221"/>
              <a:gd name="T5" fmla="*/ 2147483646 h 288"/>
              <a:gd name="T6" fmla="*/ 2147483646 w 221"/>
              <a:gd name="T7" fmla="*/ 2147483646 h 288"/>
              <a:gd name="T8" fmla="*/ 2147483646 w 221"/>
              <a:gd name="T9" fmla="*/ 2147483646 h 288"/>
              <a:gd name="T10" fmla="*/ 2147483646 w 221"/>
              <a:gd name="T11" fmla="*/ 2147483646 h 288"/>
              <a:gd name="T12" fmla="*/ 2147483646 w 221"/>
              <a:gd name="T13" fmla="*/ 2147483646 h 288"/>
              <a:gd name="T14" fmla="*/ 2147483646 w 221"/>
              <a:gd name="T15" fmla="*/ 2147483646 h 288"/>
              <a:gd name="T16" fmla="*/ 2147483646 w 221"/>
              <a:gd name="T17" fmla="*/ 2147483646 h 288"/>
              <a:gd name="T18" fmla="*/ 2147483646 w 221"/>
              <a:gd name="T19" fmla="*/ 2147483646 h 288"/>
              <a:gd name="T20" fmla="*/ 2147483646 w 221"/>
              <a:gd name="T21" fmla="*/ 2147483646 h 288"/>
              <a:gd name="T22" fmla="*/ 2147483646 w 221"/>
              <a:gd name="T23" fmla="*/ 2147483646 h 288"/>
              <a:gd name="T24" fmla="*/ 2147483646 w 221"/>
              <a:gd name="T25" fmla="*/ 2147483646 h 288"/>
              <a:gd name="T26" fmla="*/ 2147483646 w 221"/>
              <a:gd name="T27" fmla="*/ 2147483646 h 288"/>
              <a:gd name="T28" fmla="*/ 2147483646 w 221"/>
              <a:gd name="T29" fmla="*/ 2147483646 h 288"/>
              <a:gd name="T30" fmla="*/ 2147483646 w 221"/>
              <a:gd name="T31" fmla="*/ 2147483646 h 288"/>
              <a:gd name="T32" fmla="*/ 2147483646 w 221"/>
              <a:gd name="T33" fmla="*/ 2147483646 h 288"/>
              <a:gd name="T34" fmla="*/ 2147483646 w 221"/>
              <a:gd name="T35" fmla="*/ 2147483646 h 288"/>
              <a:gd name="T36" fmla="*/ 2147483646 w 221"/>
              <a:gd name="T37" fmla="*/ 2147483646 h 288"/>
              <a:gd name="T38" fmla="*/ 2147483646 w 221"/>
              <a:gd name="T39" fmla="*/ 2147483646 h 288"/>
              <a:gd name="T40" fmla="*/ 2147483646 w 221"/>
              <a:gd name="T41" fmla="*/ 2147483646 h 288"/>
              <a:gd name="T42" fmla="*/ 2147483646 w 221"/>
              <a:gd name="T43" fmla="*/ 2147483646 h 288"/>
              <a:gd name="T44" fmla="*/ 2147483646 w 221"/>
              <a:gd name="T45" fmla="*/ 2147483646 h 288"/>
              <a:gd name="T46" fmla="*/ 2147483646 w 221"/>
              <a:gd name="T47" fmla="*/ 2147483646 h 288"/>
              <a:gd name="T48" fmla="*/ 2147483646 w 221"/>
              <a:gd name="T49" fmla="*/ 2147483646 h 288"/>
              <a:gd name="T50" fmla="*/ 2147483646 w 221"/>
              <a:gd name="T51" fmla="*/ 2147483646 h 288"/>
              <a:gd name="T52" fmla="*/ 2147483646 w 221"/>
              <a:gd name="T53" fmla="*/ 2147483646 h 288"/>
              <a:gd name="T54" fmla="*/ 2147483646 w 221"/>
              <a:gd name="T55" fmla="*/ 2147483646 h 288"/>
              <a:gd name="T56" fmla="*/ 2147483646 w 221"/>
              <a:gd name="T57" fmla="*/ 2147483646 h 288"/>
              <a:gd name="T58" fmla="*/ 2147483646 w 221"/>
              <a:gd name="T59" fmla="*/ 2147483646 h 288"/>
              <a:gd name="T60" fmla="*/ 2147483646 w 221"/>
              <a:gd name="T61" fmla="*/ 2147483646 h 288"/>
              <a:gd name="T62" fmla="*/ 2147483646 w 221"/>
              <a:gd name="T63" fmla="*/ 2147483646 h 288"/>
              <a:gd name="T64" fmla="*/ 2147483646 w 221"/>
              <a:gd name="T65" fmla="*/ 2147483646 h 288"/>
              <a:gd name="T66" fmla="*/ 2147483646 w 221"/>
              <a:gd name="T67" fmla="*/ 2147483646 h 288"/>
              <a:gd name="T68" fmla="*/ 2147483646 w 221"/>
              <a:gd name="T69" fmla="*/ 2147483646 h 288"/>
              <a:gd name="T70" fmla="*/ 2147483646 w 221"/>
              <a:gd name="T71" fmla="*/ 2147483646 h 288"/>
              <a:gd name="T72" fmla="*/ 2147483646 w 221"/>
              <a:gd name="T73" fmla="*/ 2147483646 h 288"/>
              <a:gd name="T74" fmla="*/ 2147483646 w 221"/>
              <a:gd name="T75" fmla="*/ 2147483646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1"/>
              <a:gd name="T115" fmla="*/ 0 h 288"/>
              <a:gd name="T116" fmla="*/ 221 w 221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1" h="288">
                <a:moveTo>
                  <a:pt x="179" y="108"/>
                </a:moveTo>
                <a:lnTo>
                  <a:pt x="186" y="115"/>
                </a:lnTo>
                <a:lnTo>
                  <a:pt x="193" y="124"/>
                </a:lnTo>
                <a:lnTo>
                  <a:pt x="197" y="133"/>
                </a:lnTo>
                <a:lnTo>
                  <a:pt x="201" y="143"/>
                </a:lnTo>
                <a:lnTo>
                  <a:pt x="202" y="153"/>
                </a:lnTo>
                <a:lnTo>
                  <a:pt x="202" y="163"/>
                </a:lnTo>
                <a:lnTo>
                  <a:pt x="199" y="174"/>
                </a:lnTo>
                <a:lnTo>
                  <a:pt x="195" y="184"/>
                </a:lnTo>
                <a:lnTo>
                  <a:pt x="187" y="194"/>
                </a:lnTo>
                <a:lnTo>
                  <a:pt x="179" y="204"/>
                </a:lnTo>
                <a:lnTo>
                  <a:pt x="170" y="212"/>
                </a:lnTo>
                <a:lnTo>
                  <a:pt x="159" y="221"/>
                </a:lnTo>
                <a:lnTo>
                  <a:pt x="150" y="229"/>
                </a:lnTo>
                <a:lnTo>
                  <a:pt x="139" y="237"/>
                </a:lnTo>
                <a:lnTo>
                  <a:pt x="129" y="246"/>
                </a:lnTo>
                <a:lnTo>
                  <a:pt x="119" y="255"/>
                </a:lnTo>
                <a:lnTo>
                  <a:pt x="116" y="258"/>
                </a:lnTo>
                <a:lnTo>
                  <a:pt x="114" y="263"/>
                </a:lnTo>
                <a:lnTo>
                  <a:pt x="112" y="267"/>
                </a:lnTo>
                <a:lnTo>
                  <a:pt x="110" y="271"/>
                </a:lnTo>
                <a:lnTo>
                  <a:pt x="109" y="276"/>
                </a:lnTo>
                <a:lnTo>
                  <a:pt x="109" y="280"/>
                </a:lnTo>
                <a:lnTo>
                  <a:pt x="110" y="284"/>
                </a:lnTo>
                <a:lnTo>
                  <a:pt x="113" y="287"/>
                </a:lnTo>
                <a:lnTo>
                  <a:pt x="117" y="288"/>
                </a:lnTo>
                <a:lnTo>
                  <a:pt x="121" y="288"/>
                </a:lnTo>
                <a:lnTo>
                  <a:pt x="125" y="287"/>
                </a:lnTo>
                <a:lnTo>
                  <a:pt x="129" y="284"/>
                </a:lnTo>
                <a:lnTo>
                  <a:pt x="139" y="272"/>
                </a:lnTo>
                <a:lnTo>
                  <a:pt x="151" y="261"/>
                </a:lnTo>
                <a:lnTo>
                  <a:pt x="162" y="250"/>
                </a:lnTo>
                <a:lnTo>
                  <a:pt x="175" y="239"/>
                </a:lnTo>
                <a:lnTo>
                  <a:pt x="186" y="229"/>
                </a:lnTo>
                <a:lnTo>
                  <a:pt x="197" y="217"/>
                </a:lnTo>
                <a:lnTo>
                  <a:pt x="207" y="204"/>
                </a:lnTo>
                <a:lnTo>
                  <a:pt x="215" y="190"/>
                </a:lnTo>
                <a:lnTo>
                  <a:pt x="220" y="174"/>
                </a:lnTo>
                <a:lnTo>
                  <a:pt x="221" y="158"/>
                </a:lnTo>
                <a:lnTo>
                  <a:pt x="218" y="142"/>
                </a:lnTo>
                <a:lnTo>
                  <a:pt x="213" y="127"/>
                </a:lnTo>
                <a:lnTo>
                  <a:pt x="204" y="112"/>
                </a:lnTo>
                <a:lnTo>
                  <a:pt x="194" y="99"/>
                </a:lnTo>
                <a:lnTo>
                  <a:pt x="181" y="87"/>
                </a:lnTo>
                <a:lnTo>
                  <a:pt x="169" y="77"/>
                </a:lnTo>
                <a:lnTo>
                  <a:pt x="159" y="69"/>
                </a:lnTo>
                <a:lnTo>
                  <a:pt x="149" y="63"/>
                </a:lnTo>
                <a:lnTo>
                  <a:pt x="137" y="55"/>
                </a:lnTo>
                <a:lnTo>
                  <a:pt x="125" y="48"/>
                </a:lnTo>
                <a:lnTo>
                  <a:pt x="114" y="40"/>
                </a:lnTo>
                <a:lnTo>
                  <a:pt x="101" y="33"/>
                </a:lnTo>
                <a:lnTo>
                  <a:pt x="89" y="27"/>
                </a:lnTo>
                <a:lnTo>
                  <a:pt x="77" y="20"/>
                </a:lnTo>
                <a:lnTo>
                  <a:pt x="66" y="15"/>
                </a:lnTo>
                <a:lnTo>
                  <a:pt x="54" y="9"/>
                </a:lnTo>
                <a:lnTo>
                  <a:pt x="42" y="6"/>
                </a:lnTo>
                <a:lnTo>
                  <a:pt x="32" y="3"/>
                </a:lnTo>
                <a:lnTo>
                  <a:pt x="22" y="1"/>
                </a:lnTo>
                <a:lnTo>
                  <a:pt x="14" y="0"/>
                </a:lnTo>
                <a:lnTo>
                  <a:pt x="7" y="1"/>
                </a:lnTo>
                <a:lnTo>
                  <a:pt x="0" y="3"/>
                </a:lnTo>
                <a:lnTo>
                  <a:pt x="8" y="5"/>
                </a:lnTo>
                <a:lnTo>
                  <a:pt x="16" y="8"/>
                </a:lnTo>
                <a:lnTo>
                  <a:pt x="26" y="13"/>
                </a:lnTo>
                <a:lnTo>
                  <a:pt x="35" y="17"/>
                </a:lnTo>
                <a:lnTo>
                  <a:pt x="47" y="22"/>
                </a:lnTo>
                <a:lnTo>
                  <a:pt x="58" y="28"/>
                </a:lnTo>
                <a:lnTo>
                  <a:pt x="71" y="34"/>
                </a:lnTo>
                <a:lnTo>
                  <a:pt x="83" y="40"/>
                </a:lnTo>
                <a:lnTo>
                  <a:pt x="96" y="48"/>
                </a:lnTo>
                <a:lnTo>
                  <a:pt x="109" y="55"/>
                </a:lnTo>
                <a:lnTo>
                  <a:pt x="121" y="64"/>
                </a:lnTo>
                <a:lnTo>
                  <a:pt x="134" y="72"/>
                </a:lnTo>
                <a:lnTo>
                  <a:pt x="146" y="81"/>
                </a:lnTo>
                <a:lnTo>
                  <a:pt x="158" y="90"/>
                </a:lnTo>
                <a:lnTo>
                  <a:pt x="169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C9E8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67" name="Freeform 588"/>
          <p:cNvSpPr>
            <a:spLocks/>
          </p:cNvSpPr>
          <p:nvPr/>
        </p:nvSpPr>
        <p:spPr bwMode="auto">
          <a:xfrm>
            <a:off x="7800976" y="1820864"/>
            <a:ext cx="17463" cy="46037"/>
          </a:xfrm>
          <a:custGeom>
            <a:avLst/>
            <a:gdLst>
              <a:gd name="T0" fmla="*/ 2147483646 w 74"/>
              <a:gd name="T1" fmla="*/ 2147483646 h 174"/>
              <a:gd name="T2" fmla="*/ 2147483646 w 74"/>
              <a:gd name="T3" fmla="*/ 2147483646 h 174"/>
              <a:gd name="T4" fmla="*/ 2147483646 w 74"/>
              <a:gd name="T5" fmla="*/ 2147483646 h 174"/>
              <a:gd name="T6" fmla="*/ 2147483646 w 74"/>
              <a:gd name="T7" fmla="*/ 2147483646 h 174"/>
              <a:gd name="T8" fmla="*/ 2147483646 w 74"/>
              <a:gd name="T9" fmla="*/ 0 h 174"/>
              <a:gd name="T10" fmla="*/ 2147483646 w 74"/>
              <a:gd name="T11" fmla="*/ 2147483646 h 174"/>
              <a:gd name="T12" fmla="*/ 2147483646 w 74"/>
              <a:gd name="T13" fmla="*/ 2147483646 h 174"/>
              <a:gd name="T14" fmla="*/ 0 w 74"/>
              <a:gd name="T15" fmla="*/ 2147483646 h 174"/>
              <a:gd name="T16" fmla="*/ 0 w 74"/>
              <a:gd name="T17" fmla="*/ 2147483646 h 174"/>
              <a:gd name="T18" fmla="*/ 2147483646 w 74"/>
              <a:gd name="T19" fmla="*/ 2147483646 h 174"/>
              <a:gd name="T20" fmla="*/ 2147483646 w 74"/>
              <a:gd name="T21" fmla="*/ 2147483646 h 174"/>
              <a:gd name="T22" fmla="*/ 2147483646 w 74"/>
              <a:gd name="T23" fmla="*/ 2147483646 h 174"/>
              <a:gd name="T24" fmla="*/ 2147483646 w 74"/>
              <a:gd name="T25" fmla="*/ 2147483646 h 174"/>
              <a:gd name="T26" fmla="*/ 2147483646 w 74"/>
              <a:gd name="T27" fmla="*/ 2147483646 h 174"/>
              <a:gd name="T28" fmla="*/ 2147483646 w 74"/>
              <a:gd name="T29" fmla="*/ 2147483646 h 174"/>
              <a:gd name="T30" fmla="*/ 2147483646 w 74"/>
              <a:gd name="T31" fmla="*/ 2147483646 h 174"/>
              <a:gd name="T32" fmla="*/ 2147483646 w 74"/>
              <a:gd name="T33" fmla="*/ 2147483646 h 174"/>
              <a:gd name="T34" fmla="*/ 2147483646 w 74"/>
              <a:gd name="T35" fmla="*/ 2147483646 h 174"/>
              <a:gd name="T36" fmla="*/ 2147483646 w 74"/>
              <a:gd name="T37" fmla="*/ 2147483646 h 174"/>
              <a:gd name="T38" fmla="*/ 2147483646 w 74"/>
              <a:gd name="T39" fmla="*/ 2147483646 h 174"/>
              <a:gd name="T40" fmla="*/ 2147483646 w 74"/>
              <a:gd name="T41" fmla="*/ 2147483646 h 174"/>
              <a:gd name="T42" fmla="*/ 2147483646 w 74"/>
              <a:gd name="T43" fmla="*/ 2147483646 h 174"/>
              <a:gd name="T44" fmla="*/ 2147483646 w 74"/>
              <a:gd name="T45" fmla="*/ 2147483646 h 174"/>
              <a:gd name="T46" fmla="*/ 2147483646 w 74"/>
              <a:gd name="T47" fmla="*/ 2147483646 h 174"/>
              <a:gd name="T48" fmla="*/ 2147483646 w 74"/>
              <a:gd name="T49" fmla="*/ 2147483646 h 174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74"/>
              <a:gd name="T76" fmla="*/ 0 h 174"/>
              <a:gd name="T77" fmla="*/ 74 w 74"/>
              <a:gd name="T78" fmla="*/ 174 h 174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74" h="174">
                <a:moveTo>
                  <a:pt x="28" y="12"/>
                </a:moveTo>
                <a:lnTo>
                  <a:pt x="26" y="7"/>
                </a:lnTo>
                <a:lnTo>
                  <a:pt x="23" y="3"/>
                </a:lnTo>
                <a:lnTo>
                  <a:pt x="17" y="1"/>
                </a:lnTo>
                <a:lnTo>
                  <a:pt x="12" y="0"/>
                </a:lnTo>
                <a:lnTo>
                  <a:pt x="7" y="2"/>
                </a:lnTo>
                <a:lnTo>
                  <a:pt x="3" y="5"/>
                </a:lnTo>
                <a:lnTo>
                  <a:pt x="0" y="10"/>
                </a:lnTo>
                <a:lnTo>
                  <a:pt x="0" y="16"/>
                </a:lnTo>
                <a:lnTo>
                  <a:pt x="5" y="39"/>
                </a:lnTo>
                <a:lnTo>
                  <a:pt x="13" y="66"/>
                </a:lnTo>
                <a:lnTo>
                  <a:pt x="24" y="92"/>
                </a:lnTo>
                <a:lnTo>
                  <a:pt x="36" y="118"/>
                </a:lnTo>
                <a:lnTo>
                  <a:pt x="49" y="141"/>
                </a:lnTo>
                <a:lnTo>
                  <a:pt x="61" y="159"/>
                </a:lnTo>
                <a:lnTo>
                  <a:pt x="69" y="171"/>
                </a:lnTo>
                <a:lnTo>
                  <a:pt x="74" y="174"/>
                </a:lnTo>
                <a:lnTo>
                  <a:pt x="72" y="162"/>
                </a:lnTo>
                <a:lnTo>
                  <a:pt x="67" y="147"/>
                </a:lnTo>
                <a:lnTo>
                  <a:pt x="61" y="128"/>
                </a:lnTo>
                <a:lnTo>
                  <a:pt x="53" y="105"/>
                </a:lnTo>
                <a:lnTo>
                  <a:pt x="46" y="82"/>
                </a:lnTo>
                <a:lnTo>
                  <a:pt x="38" y="58"/>
                </a:lnTo>
                <a:lnTo>
                  <a:pt x="32" y="35"/>
                </a:lnTo>
                <a:lnTo>
                  <a:pt x="28" y="1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68" name="Freeform 589"/>
          <p:cNvSpPr>
            <a:spLocks/>
          </p:cNvSpPr>
          <p:nvPr/>
        </p:nvSpPr>
        <p:spPr bwMode="auto">
          <a:xfrm>
            <a:off x="7793039" y="1797051"/>
            <a:ext cx="9525" cy="22225"/>
          </a:xfrm>
          <a:custGeom>
            <a:avLst/>
            <a:gdLst>
              <a:gd name="T0" fmla="*/ 2147483646 w 39"/>
              <a:gd name="T1" fmla="*/ 2147483646 h 87"/>
              <a:gd name="T2" fmla="*/ 2147483646 w 39"/>
              <a:gd name="T3" fmla="*/ 2147483646 h 87"/>
              <a:gd name="T4" fmla="*/ 2147483646 w 39"/>
              <a:gd name="T5" fmla="*/ 2147483646 h 87"/>
              <a:gd name="T6" fmla="*/ 2147483646 w 39"/>
              <a:gd name="T7" fmla="*/ 0 h 87"/>
              <a:gd name="T8" fmla="*/ 2147483646 w 39"/>
              <a:gd name="T9" fmla="*/ 0 h 87"/>
              <a:gd name="T10" fmla="*/ 2147483646 w 39"/>
              <a:gd name="T11" fmla="*/ 2147483646 h 87"/>
              <a:gd name="T12" fmla="*/ 2147483646 w 39"/>
              <a:gd name="T13" fmla="*/ 2147483646 h 87"/>
              <a:gd name="T14" fmla="*/ 0 w 39"/>
              <a:gd name="T15" fmla="*/ 2147483646 h 87"/>
              <a:gd name="T16" fmla="*/ 0 w 39"/>
              <a:gd name="T17" fmla="*/ 2147483646 h 87"/>
              <a:gd name="T18" fmla="*/ 0 w 39"/>
              <a:gd name="T19" fmla="*/ 2147483646 h 87"/>
              <a:gd name="T20" fmla="*/ 2147483646 w 39"/>
              <a:gd name="T21" fmla="*/ 2147483646 h 87"/>
              <a:gd name="T22" fmla="*/ 2147483646 w 39"/>
              <a:gd name="T23" fmla="*/ 2147483646 h 87"/>
              <a:gd name="T24" fmla="*/ 2147483646 w 39"/>
              <a:gd name="T25" fmla="*/ 2147483646 h 87"/>
              <a:gd name="T26" fmla="*/ 2147483646 w 39"/>
              <a:gd name="T27" fmla="*/ 2147483646 h 87"/>
              <a:gd name="T28" fmla="*/ 2147483646 w 39"/>
              <a:gd name="T29" fmla="*/ 2147483646 h 87"/>
              <a:gd name="T30" fmla="*/ 2147483646 w 39"/>
              <a:gd name="T31" fmla="*/ 2147483646 h 87"/>
              <a:gd name="T32" fmla="*/ 2147483646 w 39"/>
              <a:gd name="T33" fmla="*/ 2147483646 h 87"/>
              <a:gd name="T34" fmla="*/ 2147483646 w 39"/>
              <a:gd name="T35" fmla="*/ 2147483646 h 87"/>
              <a:gd name="T36" fmla="*/ 2147483646 w 39"/>
              <a:gd name="T37" fmla="*/ 2147483646 h 87"/>
              <a:gd name="T38" fmla="*/ 2147483646 w 39"/>
              <a:gd name="T39" fmla="*/ 2147483646 h 87"/>
              <a:gd name="T40" fmla="*/ 2147483646 w 39"/>
              <a:gd name="T41" fmla="*/ 2147483646 h 87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39"/>
              <a:gd name="T64" fmla="*/ 0 h 87"/>
              <a:gd name="T65" fmla="*/ 39 w 39"/>
              <a:gd name="T66" fmla="*/ 87 h 87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39" h="87">
                <a:moveTo>
                  <a:pt x="20" y="9"/>
                </a:moveTo>
                <a:lnTo>
                  <a:pt x="19" y="5"/>
                </a:lnTo>
                <a:lnTo>
                  <a:pt x="16" y="2"/>
                </a:lnTo>
                <a:lnTo>
                  <a:pt x="13" y="0"/>
                </a:lnTo>
                <a:lnTo>
                  <a:pt x="8" y="0"/>
                </a:lnTo>
                <a:lnTo>
                  <a:pt x="5" y="1"/>
                </a:lnTo>
                <a:lnTo>
                  <a:pt x="2" y="3"/>
                </a:lnTo>
                <a:lnTo>
                  <a:pt x="0" y="6"/>
                </a:lnTo>
                <a:lnTo>
                  <a:pt x="0" y="10"/>
                </a:lnTo>
                <a:lnTo>
                  <a:pt x="0" y="22"/>
                </a:lnTo>
                <a:lnTo>
                  <a:pt x="3" y="35"/>
                </a:lnTo>
                <a:lnTo>
                  <a:pt x="7" y="48"/>
                </a:lnTo>
                <a:lnTo>
                  <a:pt x="13" y="60"/>
                </a:lnTo>
                <a:lnTo>
                  <a:pt x="19" y="72"/>
                </a:lnTo>
                <a:lnTo>
                  <a:pt x="25" y="81"/>
                </a:lnTo>
                <a:lnTo>
                  <a:pt x="33" y="86"/>
                </a:lnTo>
                <a:lnTo>
                  <a:pt x="38" y="87"/>
                </a:lnTo>
                <a:lnTo>
                  <a:pt x="39" y="70"/>
                </a:lnTo>
                <a:lnTo>
                  <a:pt x="34" y="50"/>
                </a:lnTo>
                <a:lnTo>
                  <a:pt x="27" y="29"/>
                </a:lnTo>
                <a:lnTo>
                  <a:pt x="20" y="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69" name="Freeform 590"/>
          <p:cNvSpPr>
            <a:spLocks/>
          </p:cNvSpPr>
          <p:nvPr/>
        </p:nvSpPr>
        <p:spPr bwMode="auto">
          <a:xfrm>
            <a:off x="7785100" y="1781175"/>
            <a:ext cx="7938" cy="12700"/>
          </a:xfrm>
          <a:custGeom>
            <a:avLst/>
            <a:gdLst>
              <a:gd name="T0" fmla="*/ 2147483646 w 34"/>
              <a:gd name="T1" fmla="*/ 2147483646 h 51"/>
              <a:gd name="T2" fmla="*/ 2147483646 w 34"/>
              <a:gd name="T3" fmla="*/ 2147483646 h 51"/>
              <a:gd name="T4" fmla="*/ 2147483646 w 34"/>
              <a:gd name="T5" fmla="*/ 2147483646 h 51"/>
              <a:gd name="T6" fmla="*/ 2147483646 w 34"/>
              <a:gd name="T7" fmla="*/ 2147483646 h 51"/>
              <a:gd name="T8" fmla="*/ 2147483646 w 34"/>
              <a:gd name="T9" fmla="*/ 2147483646 h 51"/>
              <a:gd name="T10" fmla="*/ 2147483646 w 34"/>
              <a:gd name="T11" fmla="*/ 2147483646 h 51"/>
              <a:gd name="T12" fmla="*/ 2147483646 w 34"/>
              <a:gd name="T13" fmla="*/ 2147483646 h 51"/>
              <a:gd name="T14" fmla="*/ 2147483646 w 34"/>
              <a:gd name="T15" fmla="*/ 0 h 51"/>
              <a:gd name="T16" fmla="*/ 2147483646 w 34"/>
              <a:gd name="T17" fmla="*/ 0 h 51"/>
              <a:gd name="T18" fmla="*/ 2147483646 w 34"/>
              <a:gd name="T19" fmla="*/ 2147483646 h 51"/>
              <a:gd name="T20" fmla="*/ 2147483646 w 34"/>
              <a:gd name="T21" fmla="*/ 2147483646 h 51"/>
              <a:gd name="T22" fmla="*/ 0 w 34"/>
              <a:gd name="T23" fmla="*/ 2147483646 h 51"/>
              <a:gd name="T24" fmla="*/ 0 w 34"/>
              <a:gd name="T25" fmla="*/ 2147483646 h 51"/>
              <a:gd name="T26" fmla="*/ 2147483646 w 34"/>
              <a:gd name="T27" fmla="*/ 2147483646 h 51"/>
              <a:gd name="T28" fmla="*/ 2147483646 w 34"/>
              <a:gd name="T29" fmla="*/ 2147483646 h 51"/>
              <a:gd name="T30" fmla="*/ 2147483646 w 34"/>
              <a:gd name="T31" fmla="*/ 2147483646 h 51"/>
              <a:gd name="T32" fmla="*/ 2147483646 w 34"/>
              <a:gd name="T33" fmla="*/ 2147483646 h 51"/>
              <a:gd name="T34" fmla="*/ 2147483646 w 34"/>
              <a:gd name="T35" fmla="*/ 2147483646 h 51"/>
              <a:gd name="T36" fmla="*/ 2147483646 w 34"/>
              <a:gd name="T37" fmla="*/ 2147483646 h 51"/>
              <a:gd name="T38" fmla="*/ 2147483646 w 34"/>
              <a:gd name="T39" fmla="*/ 2147483646 h 51"/>
              <a:gd name="T40" fmla="*/ 2147483646 w 34"/>
              <a:gd name="T41" fmla="*/ 2147483646 h 51"/>
              <a:gd name="T42" fmla="*/ 2147483646 w 34"/>
              <a:gd name="T43" fmla="*/ 2147483646 h 51"/>
              <a:gd name="T44" fmla="*/ 2147483646 w 34"/>
              <a:gd name="T45" fmla="*/ 2147483646 h 51"/>
              <a:gd name="T46" fmla="*/ 2147483646 w 34"/>
              <a:gd name="T47" fmla="*/ 2147483646 h 51"/>
              <a:gd name="T48" fmla="*/ 2147483646 w 34"/>
              <a:gd name="T49" fmla="*/ 2147483646 h 51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34"/>
              <a:gd name="T76" fmla="*/ 0 h 51"/>
              <a:gd name="T77" fmla="*/ 34 w 34"/>
              <a:gd name="T78" fmla="*/ 51 h 51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34" h="51">
                <a:moveTo>
                  <a:pt x="18" y="7"/>
                </a:moveTo>
                <a:lnTo>
                  <a:pt x="18" y="8"/>
                </a:lnTo>
                <a:lnTo>
                  <a:pt x="17" y="5"/>
                </a:lnTo>
                <a:lnTo>
                  <a:pt x="14" y="1"/>
                </a:lnTo>
                <a:lnTo>
                  <a:pt x="11" y="0"/>
                </a:lnTo>
                <a:lnTo>
                  <a:pt x="7" y="0"/>
                </a:lnTo>
                <a:lnTo>
                  <a:pt x="4" y="1"/>
                </a:lnTo>
                <a:lnTo>
                  <a:pt x="1" y="5"/>
                </a:lnTo>
                <a:lnTo>
                  <a:pt x="0" y="8"/>
                </a:lnTo>
                <a:lnTo>
                  <a:pt x="0" y="11"/>
                </a:lnTo>
                <a:lnTo>
                  <a:pt x="1" y="16"/>
                </a:lnTo>
                <a:lnTo>
                  <a:pt x="4" y="23"/>
                </a:lnTo>
                <a:lnTo>
                  <a:pt x="8" y="30"/>
                </a:lnTo>
                <a:lnTo>
                  <a:pt x="13" y="37"/>
                </a:lnTo>
                <a:lnTo>
                  <a:pt x="18" y="43"/>
                </a:lnTo>
                <a:lnTo>
                  <a:pt x="25" y="47"/>
                </a:lnTo>
                <a:lnTo>
                  <a:pt x="30" y="51"/>
                </a:lnTo>
                <a:lnTo>
                  <a:pt x="34" y="51"/>
                </a:lnTo>
                <a:lnTo>
                  <a:pt x="33" y="40"/>
                </a:lnTo>
                <a:lnTo>
                  <a:pt x="29" y="27"/>
                </a:lnTo>
                <a:lnTo>
                  <a:pt x="23" y="15"/>
                </a:lnTo>
                <a:lnTo>
                  <a:pt x="18" y="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70" name="Freeform 591"/>
          <p:cNvSpPr>
            <a:spLocks/>
          </p:cNvSpPr>
          <p:nvPr/>
        </p:nvSpPr>
        <p:spPr bwMode="auto">
          <a:xfrm>
            <a:off x="7775575" y="1770063"/>
            <a:ext cx="12700" cy="6350"/>
          </a:xfrm>
          <a:custGeom>
            <a:avLst/>
            <a:gdLst>
              <a:gd name="T0" fmla="*/ 2147483646 w 46"/>
              <a:gd name="T1" fmla="*/ 2147483646 h 33"/>
              <a:gd name="T2" fmla="*/ 2147483646 w 46"/>
              <a:gd name="T3" fmla="*/ 2147483646 h 33"/>
              <a:gd name="T4" fmla="*/ 2147483646 w 46"/>
              <a:gd name="T5" fmla="*/ 2147483646 h 33"/>
              <a:gd name="T6" fmla="*/ 2147483646 w 46"/>
              <a:gd name="T7" fmla="*/ 2147483646 h 33"/>
              <a:gd name="T8" fmla="*/ 2147483646 w 46"/>
              <a:gd name="T9" fmla="*/ 2147483646 h 33"/>
              <a:gd name="T10" fmla="*/ 2147483646 w 46"/>
              <a:gd name="T11" fmla="*/ 2147483646 h 33"/>
              <a:gd name="T12" fmla="*/ 2147483646 w 46"/>
              <a:gd name="T13" fmla="*/ 2147483646 h 33"/>
              <a:gd name="T14" fmla="*/ 2147483646 w 46"/>
              <a:gd name="T15" fmla="*/ 0 h 33"/>
              <a:gd name="T16" fmla="*/ 2147483646 w 46"/>
              <a:gd name="T17" fmla="*/ 0 h 33"/>
              <a:gd name="T18" fmla="*/ 2147483646 w 46"/>
              <a:gd name="T19" fmla="*/ 0 h 33"/>
              <a:gd name="T20" fmla="*/ 2147483646 w 46"/>
              <a:gd name="T21" fmla="*/ 2147483646 h 33"/>
              <a:gd name="T22" fmla="*/ 2147483646 w 46"/>
              <a:gd name="T23" fmla="*/ 2147483646 h 33"/>
              <a:gd name="T24" fmla="*/ 2147483646 w 46"/>
              <a:gd name="T25" fmla="*/ 2147483646 h 33"/>
              <a:gd name="T26" fmla="*/ 2147483646 w 46"/>
              <a:gd name="T27" fmla="*/ 2147483646 h 33"/>
              <a:gd name="T28" fmla="*/ 2147483646 w 46"/>
              <a:gd name="T29" fmla="*/ 2147483646 h 33"/>
              <a:gd name="T30" fmla="*/ 0 w 46"/>
              <a:gd name="T31" fmla="*/ 2147483646 h 33"/>
              <a:gd name="T32" fmla="*/ 0 w 46"/>
              <a:gd name="T33" fmla="*/ 2147483646 h 33"/>
              <a:gd name="T34" fmla="*/ 2147483646 w 46"/>
              <a:gd name="T35" fmla="*/ 2147483646 h 33"/>
              <a:gd name="T36" fmla="*/ 2147483646 w 46"/>
              <a:gd name="T37" fmla="*/ 2147483646 h 33"/>
              <a:gd name="T38" fmla="*/ 2147483646 w 46"/>
              <a:gd name="T39" fmla="*/ 2147483646 h 33"/>
              <a:gd name="T40" fmla="*/ 2147483646 w 46"/>
              <a:gd name="T41" fmla="*/ 2147483646 h 33"/>
              <a:gd name="T42" fmla="*/ 2147483646 w 46"/>
              <a:gd name="T43" fmla="*/ 2147483646 h 33"/>
              <a:gd name="T44" fmla="*/ 2147483646 w 46"/>
              <a:gd name="T45" fmla="*/ 2147483646 h 33"/>
              <a:gd name="T46" fmla="*/ 2147483646 w 46"/>
              <a:gd name="T47" fmla="*/ 2147483646 h 33"/>
              <a:gd name="T48" fmla="*/ 2147483646 w 46"/>
              <a:gd name="T49" fmla="*/ 2147483646 h 33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46"/>
              <a:gd name="T76" fmla="*/ 0 h 33"/>
              <a:gd name="T77" fmla="*/ 46 w 46"/>
              <a:gd name="T78" fmla="*/ 33 h 33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46" h="33">
                <a:moveTo>
                  <a:pt x="37" y="24"/>
                </a:moveTo>
                <a:lnTo>
                  <a:pt x="41" y="22"/>
                </a:lnTo>
                <a:lnTo>
                  <a:pt x="45" y="19"/>
                </a:lnTo>
                <a:lnTo>
                  <a:pt x="46" y="15"/>
                </a:lnTo>
                <a:lnTo>
                  <a:pt x="46" y="10"/>
                </a:lnTo>
                <a:lnTo>
                  <a:pt x="44" y="5"/>
                </a:lnTo>
                <a:lnTo>
                  <a:pt x="41" y="2"/>
                </a:lnTo>
                <a:lnTo>
                  <a:pt x="37" y="0"/>
                </a:lnTo>
                <a:lnTo>
                  <a:pt x="32" y="0"/>
                </a:lnTo>
                <a:lnTo>
                  <a:pt x="29" y="0"/>
                </a:lnTo>
                <a:lnTo>
                  <a:pt x="25" y="1"/>
                </a:lnTo>
                <a:lnTo>
                  <a:pt x="19" y="3"/>
                </a:lnTo>
                <a:lnTo>
                  <a:pt x="12" y="7"/>
                </a:lnTo>
                <a:lnTo>
                  <a:pt x="5" y="14"/>
                </a:lnTo>
                <a:lnTo>
                  <a:pt x="2" y="20"/>
                </a:lnTo>
                <a:lnTo>
                  <a:pt x="0" y="26"/>
                </a:lnTo>
                <a:lnTo>
                  <a:pt x="0" y="29"/>
                </a:lnTo>
                <a:lnTo>
                  <a:pt x="3" y="31"/>
                </a:lnTo>
                <a:lnTo>
                  <a:pt x="7" y="33"/>
                </a:lnTo>
                <a:lnTo>
                  <a:pt x="12" y="33"/>
                </a:lnTo>
                <a:lnTo>
                  <a:pt x="16" y="33"/>
                </a:lnTo>
                <a:lnTo>
                  <a:pt x="21" y="31"/>
                </a:lnTo>
                <a:lnTo>
                  <a:pt x="26" y="30"/>
                </a:lnTo>
                <a:lnTo>
                  <a:pt x="32" y="28"/>
                </a:lnTo>
                <a:lnTo>
                  <a:pt x="37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71" name="Freeform 592"/>
          <p:cNvSpPr>
            <a:spLocks/>
          </p:cNvSpPr>
          <p:nvPr/>
        </p:nvSpPr>
        <p:spPr bwMode="auto">
          <a:xfrm>
            <a:off x="7721600" y="1754188"/>
            <a:ext cx="46038" cy="57150"/>
          </a:xfrm>
          <a:custGeom>
            <a:avLst/>
            <a:gdLst>
              <a:gd name="T0" fmla="*/ 2147483646 w 177"/>
              <a:gd name="T1" fmla="*/ 2147483646 h 219"/>
              <a:gd name="T2" fmla="*/ 2147483646 w 177"/>
              <a:gd name="T3" fmla="*/ 2147483646 h 219"/>
              <a:gd name="T4" fmla="*/ 2147483646 w 177"/>
              <a:gd name="T5" fmla="*/ 2147483646 h 219"/>
              <a:gd name="T6" fmla="*/ 2147483646 w 177"/>
              <a:gd name="T7" fmla="*/ 2147483646 h 219"/>
              <a:gd name="T8" fmla="*/ 2147483646 w 177"/>
              <a:gd name="T9" fmla="*/ 2147483646 h 219"/>
              <a:gd name="T10" fmla="*/ 2147483646 w 177"/>
              <a:gd name="T11" fmla="*/ 2147483646 h 219"/>
              <a:gd name="T12" fmla="*/ 2147483646 w 177"/>
              <a:gd name="T13" fmla="*/ 2147483646 h 219"/>
              <a:gd name="T14" fmla="*/ 2147483646 w 177"/>
              <a:gd name="T15" fmla="*/ 2147483646 h 219"/>
              <a:gd name="T16" fmla="*/ 0 w 177"/>
              <a:gd name="T17" fmla="*/ 2147483646 h 219"/>
              <a:gd name="T18" fmla="*/ 2147483646 w 177"/>
              <a:gd name="T19" fmla="*/ 2147483646 h 219"/>
              <a:gd name="T20" fmla="*/ 2147483646 w 177"/>
              <a:gd name="T21" fmla="*/ 2147483646 h 219"/>
              <a:gd name="T22" fmla="*/ 2147483646 w 177"/>
              <a:gd name="T23" fmla="*/ 2147483646 h 219"/>
              <a:gd name="T24" fmla="*/ 2147483646 w 177"/>
              <a:gd name="T25" fmla="*/ 2147483646 h 219"/>
              <a:gd name="T26" fmla="*/ 2147483646 w 177"/>
              <a:gd name="T27" fmla="*/ 2147483646 h 219"/>
              <a:gd name="T28" fmla="*/ 2147483646 w 177"/>
              <a:gd name="T29" fmla="*/ 2147483646 h 219"/>
              <a:gd name="T30" fmla="*/ 2147483646 w 177"/>
              <a:gd name="T31" fmla="*/ 2147483646 h 219"/>
              <a:gd name="T32" fmla="*/ 2147483646 w 177"/>
              <a:gd name="T33" fmla="*/ 2147483646 h 219"/>
              <a:gd name="T34" fmla="*/ 2147483646 w 177"/>
              <a:gd name="T35" fmla="*/ 2147483646 h 219"/>
              <a:gd name="T36" fmla="*/ 2147483646 w 177"/>
              <a:gd name="T37" fmla="*/ 2147483646 h 219"/>
              <a:gd name="T38" fmla="*/ 2147483646 w 177"/>
              <a:gd name="T39" fmla="*/ 2147483646 h 219"/>
              <a:gd name="T40" fmla="*/ 2147483646 w 177"/>
              <a:gd name="T41" fmla="*/ 2147483646 h 219"/>
              <a:gd name="T42" fmla="*/ 2147483646 w 177"/>
              <a:gd name="T43" fmla="*/ 2147483646 h 219"/>
              <a:gd name="T44" fmla="*/ 2147483646 w 177"/>
              <a:gd name="T45" fmla="*/ 2147483646 h 219"/>
              <a:gd name="T46" fmla="*/ 2147483646 w 177"/>
              <a:gd name="T47" fmla="*/ 2147483646 h 219"/>
              <a:gd name="T48" fmla="*/ 2147483646 w 177"/>
              <a:gd name="T49" fmla="*/ 2147483646 h 219"/>
              <a:gd name="T50" fmla="*/ 2147483646 w 177"/>
              <a:gd name="T51" fmla="*/ 2147483646 h 219"/>
              <a:gd name="T52" fmla="*/ 2147483646 w 177"/>
              <a:gd name="T53" fmla="*/ 2147483646 h 219"/>
              <a:gd name="T54" fmla="*/ 2147483646 w 177"/>
              <a:gd name="T55" fmla="*/ 2147483646 h 219"/>
              <a:gd name="T56" fmla="*/ 2147483646 w 177"/>
              <a:gd name="T57" fmla="*/ 2147483646 h 219"/>
              <a:gd name="T58" fmla="*/ 2147483646 w 177"/>
              <a:gd name="T59" fmla="*/ 2147483646 h 219"/>
              <a:gd name="T60" fmla="*/ 2147483646 w 177"/>
              <a:gd name="T61" fmla="*/ 2147483646 h 219"/>
              <a:gd name="T62" fmla="*/ 2147483646 w 177"/>
              <a:gd name="T63" fmla="*/ 2147483646 h 219"/>
              <a:gd name="T64" fmla="*/ 2147483646 w 177"/>
              <a:gd name="T65" fmla="*/ 2147483646 h 219"/>
              <a:gd name="T66" fmla="*/ 2147483646 w 177"/>
              <a:gd name="T67" fmla="*/ 2147483646 h 219"/>
              <a:gd name="T68" fmla="*/ 2147483646 w 177"/>
              <a:gd name="T69" fmla="*/ 2147483646 h 219"/>
              <a:gd name="T70" fmla="*/ 2147483646 w 177"/>
              <a:gd name="T71" fmla="*/ 2147483646 h 219"/>
              <a:gd name="T72" fmla="*/ 2147483646 w 177"/>
              <a:gd name="T73" fmla="*/ 2147483646 h 219"/>
              <a:gd name="T74" fmla="*/ 2147483646 w 177"/>
              <a:gd name="T75" fmla="*/ 2147483646 h 219"/>
              <a:gd name="T76" fmla="*/ 2147483646 w 177"/>
              <a:gd name="T77" fmla="*/ 2147483646 h 219"/>
              <a:gd name="T78" fmla="*/ 2147483646 w 177"/>
              <a:gd name="T79" fmla="*/ 2147483646 h 219"/>
              <a:gd name="T80" fmla="*/ 2147483646 w 177"/>
              <a:gd name="T81" fmla="*/ 2147483646 h 219"/>
              <a:gd name="T82" fmla="*/ 2147483646 w 177"/>
              <a:gd name="T83" fmla="*/ 2147483646 h 219"/>
              <a:gd name="T84" fmla="*/ 2147483646 w 177"/>
              <a:gd name="T85" fmla="*/ 2147483646 h 219"/>
              <a:gd name="T86" fmla="*/ 2147483646 w 177"/>
              <a:gd name="T87" fmla="*/ 2147483646 h 219"/>
              <a:gd name="T88" fmla="*/ 2147483646 w 177"/>
              <a:gd name="T89" fmla="*/ 2147483646 h 219"/>
              <a:gd name="T90" fmla="*/ 2147483646 w 177"/>
              <a:gd name="T91" fmla="*/ 2147483646 h 219"/>
              <a:gd name="T92" fmla="*/ 2147483646 w 177"/>
              <a:gd name="T93" fmla="*/ 2147483646 h 219"/>
              <a:gd name="T94" fmla="*/ 2147483646 w 177"/>
              <a:gd name="T95" fmla="*/ 2147483646 h 219"/>
              <a:gd name="T96" fmla="*/ 2147483646 w 177"/>
              <a:gd name="T97" fmla="*/ 2147483646 h 219"/>
              <a:gd name="T98" fmla="*/ 2147483646 w 177"/>
              <a:gd name="T99" fmla="*/ 2147483646 h 219"/>
              <a:gd name="T100" fmla="*/ 2147483646 w 177"/>
              <a:gd name="T101" fmla="*/ 2147483646 h 219"/>
              <a:gd name="T102" fmla="*/ 2147483646 w 177"/>
              <a:gd name="T103" fmla="*/ 2147483646 h 219"/>
              <a:gd name="T104" fmla="*/ 2147483646 w 177"/>
              <a:gd name="T105" fmla="*/ 2147483646 h 219"/>
              <a:gd name="T106" fmla="*/ 2147483646 w 177"/>
              <a:gd name="T107" fmla="*/ 2147483646 h 219"/>
              <a:gd name="T108" fmla="*/ 2147483646 w 177"/>
              <a:gd name="T109" fmla="*/ 0 h 219"/>
              <a:gd name="T110" fmla="*/ 2147483646 w 177"/>
              <a:gd name="T111" fmla="*/ 2147483646 h 219"/>
              <a:gd name="T112" fmla="*/ 2147483646 w 177"/>
              <a:gd name="T113" fmla="*/ 2147483646 h 219"/>
              <a:gd name="T114" fmla="*/ 2147483646 w 177"/>
              <a:gd name="T115" fmla="*/ 2147483646 h 219"/>
              <a:gd name="T116" fmla="*/ 2147483646 w 177"/>
              <a:gd name="T117" fmla="*/ 2147483646 h 219"/>
              <a:gd name="T118" fmla="*/ 2147483646 w 177"/>
              <a:gd name="T119" fmla="*/ 2147483646 h 219"/>
              <a:gd name="T120" fmla="*/ 2147483646 w 177"/>
              <a:gd name="T121" fmla="*/ 2147483646 h 2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77"/>
              <a:gd name="T184" fmla="*/ 0 h 219"/>
              <a:gd name="T185" fmla="*/ 177 w 177"/>
              <a:gd name="T186" fmla="*/ 219 h 21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77" h="219">
                <a:moveTo>
                  <a:pt x="65" y="33"/>
                </a:moveTo>
                <a:lnTo>
                  <a:pt x="52" y="43"/>
                </a:lnTo>
                <a:lnTo>
                  <a:pt x="41" y="54"/>
                </a:lnTo>
                <a:lnTo>
                  <a:pt x="29" y="66"/>
                </a:lnTo>
                <a:lnTo>
                  <a:pt x="20" y="79"/>
                </a:lnTo>
                <a:lnTo>
                  <a:pt x="12" y="93"/>
                </a:lnTo>
                <a:lnTo>
                  <a:pt x="6" y="107"/>
                </a:lnTo>
                <a:lnTo>
                  <a:pt x="2" y="121"/>
                </a:lnTo>
                <a:lnTo>
                  <a:pt x="0" y="136"/>
                </a:lnTo>
                <a:lnTo>
                  <a:pt x="2" y="158"/>
                </a:lnTo>
                <a:lnTo>
                  <a:pt x="10" y="177"/>
                </a:lnTo>
                <a:lnTo>
                  <a:pt x="23" y="193"/>
                </a:lnTo>
                <a:lnTo>
                  <a:pt x="38" y="204"/>
                </a:lnTo>
                <a:lnTo>
                  <a:pt x="57" y="213"/>
                </a:lnTo>
                <a:lnTo>
                  <a:pt x="78" y="218"/>
                </a:lnTo>
                <a:lnTo>
                  <a:pt x="98" y="219"/>
                </a:lnTo>
                <a:lnTo>
                  <a:pt x="118" y="216"/>
                </a:lnTo>
                <a:lnTo>
                  <a:pt x="123" y="216"/>
                </a:lnTo>
                <a:lnTo>
                  <a:pt x="127" y="214"/>
                </a:lnTo>
                <a:lnTo>
                  <a:pt x="130" y="210"/>
                </a:lnTo>
                <a:lnTo>
                  <a:pt x="131" y="205"/>
                </a:lnTo>
                <a:lnTo>
                  <a:pt x="130" y="203"/>
                </a:lnTo>
                <a:lnTo>
                  <a:pt x="127" y="203"/>
                </a:lnTo>
                <a:lnTo>
                  <a:pt x="123" y="202"/>
                </a:lnTo>
                <a:lnTo>
                  <a:pt x="117" y="202"/>
                </a:lnTo>
                <a:lnTo>
                  <a:pt x="111" y="202"/>
                </a:lnTo>
                <a:lnTo>
                  <a:pt x="106" y="202"/>
                </a:lnTo>
                <a:lnTo>
                  <a:pt x="100" y="202"/>
                </a:lnTo>
                <a:lnTo>
                  <a:pt x="97" y="202"/>
                </a:lnTo>
                <a:lnTo>
                  <a:pt x="87" y="201"/>
                </a:lnTo>
                <a:lnTo>
                  <a:pt x="77" y="200"/>
                </a:lnTo>
                <a:lnTo>
                  <a:pt x="67" y="199"/>
                </a:lnTo>
                <a:lnTo>
                  <a:pt x="56" y="196"/>
                </a:lnTo>
                <a:lnTo>
                  <a:pt x="46" y="193"/>
                </a:lnTo>
                <a:lnTo>
                  <a:pt x="35" y="185"/>
                </a:lnTo>
                <a:lnTo>
                  <a:pt x="26" y="175"/>
                </a:lnTo>
                <a:lnTo>
                  <a:pt x="15" y="162"/>
                </a:lnTo>
                <a:lnTo>
                  <a:pt x="13" y="146"/>
                </a:lnTo>
                <a:lnTo>
                  <a:pt x="14" y="131"/>
                </a:lnTo>
                <a:lnTo>
                  <a:pt x="19" y="116"/>
                </a:lnTo>
                <a:lnTo>
                  <a:pt x="25" y="102"/>
                </a:lnTo>
                <a:lnTo>
                  <a:pt x="34" y="89"/>
                </a:lnTo>
                <a:lnTo>
                  <a:pt x="45" y="76"/>
                </a:lnTo>
                <a:lnTo>
                  <a:pt x="56" y="65"/>
                </a:lnTo>
                <a:lnTo>
                  <a:pt x="70" y="55"/>
                </a:lnTo>
                <a:lnTo>
                  <a:pt x="84" y="45"/>
                </a:lnTo>
                <a:lnTo>
                  <a:pt x="98" y="37"/>
                </a:lnTo>
                <a:lnTo>
                  <a:pt x="113" y="29"/>
                </a:lnTo>
                <a:lnTo>
                  <a:pt x="127" y="23"/>
                </a:lnTo>
                <a:lnTo>
                  <a:pt x="141" y="17"/>
                </a:lnTo>
                <a:lnTo>
                  <a:pt x="154" y="12"/>
                </a:lnTo>
                <a:lnTo>
                  <a:pt x="167" y="9"/>
                </a:lnTo>
                <a:lnTo>
                  <a:pt x="177" y="7"/>
                </a:lnTo>
                <a:lnTo>
                  <a:pt x="170" y="2"/>
                </a:lnTo>
                <a:lnTo>
                  <a:pt x="158" y="0"/>
                </a:lnTo>
                <a:lnTo>
                  <a:pt x="145" y="2"/>
                </a:lnTo>
                <a:lnTo>
                  <a:pt x="129" y="6"/>
                </a:lnTo>
                <a:lnTo>
                  <a:pt x="111" y="11"/>
                </a:lnTo>
                <a:lnTo>
                  <a:pt x="94" y="17"/>
                </a:lnTo>
                <a:lnTo>
                  <a:pt x="78" y="26"/>
                </a:lnTo>
                <a:lnTo>
                  <a:pt x="65" y="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72" name="Freeform 593"/>
          <p:cNvSpPr>
            <a:spLocks/>
          </p:cNvSpPr>
          <p:nvPr/>
        </p:nvSpPr>
        <p:spPr bwMode="auto">
          <a:xfrm>
            <a:off x="7797801" y="1752600"/>
            <a:ext cx="30163" cy="46038"/>
          </a:xfrm>
          <a:custGeom>
            <a:avLst/>
            <a:gdLst>
              <a:gd name="T0" fmla="*/ 2147483646 w 115"/>
              <a:gd name="T1" fmla="*/ 2147483646 h 170"/>
              <a:gd name="T2" fmla="*/ 2147483646 w 115"/>
              <a:gd name="T3" fmla="*/ 2147483646 h 170"/>
              <a:gd name="T4" fmla="*/ 2147483646 w 115"/>
              <a:gd name="T5" fmla="*/ 2147483646 h 170"/>
              <a:gd name="T6" fmla="*/ 2147483646 w 115"/>
              <a:gd name="T7" fmla="*/ 2147483646 h 170"/>
              <a:gd name="T8" fmla="*/ 2147483646 w 115"/>
              <a:gd name="T9" fmla="*/ 2147483646 h 170"/>
              <a:gd name="T10" fmla="*/ 2147483646 w 115"/>
              <a:gd name="T11" fmla="*/ 2147483646 h 170"/>
              <a:gd name="T12" fmla="*/ 2147483646 w 115"/>
              <a:gd name="T13" fmla="*/ 2147483646 h 170"/>
              <a:gd name="T14" fmla="*/ 2147483646 w 115"/>
              <a:gd name="T15" fmla="*/ 2147483646 h 170"/>
              <a:gd name="T16" fmla="*/ 2147483646 w 115"/>
              <a:gd name="T17" fmla="*/ 2147483646 h 170"/>
              <a:gd name="T18" fmla="*/ 2147483646 w 115"/>
              <a:gd name="T19" fmla="*/ 2147483646 h 170"/>
              <a:gd name="T20" fmla="*/ 2147483646 w 115"/>
              <a:gd name="T21" fmla="*/ 2147483646 h 170"/>
              <a:gd name="T22" fmla="*/ 2147483646 w 115"/>
              <a:gd name="T23" fmla="*/ 2147483646 h 170"/>
              <a:gd name="T24" fmla="*/ 2147483646 w 115"/>
              <a:gd name="T25" fmla="*/ 2147483646 h 170"/>
              <a:gd name="T26" fmla="*/ 2147483646 w 115"/>
              <a:gd name="T27" fmla="*/ 2147483646 h 170"/>
              <a:gd name="T28" fmla="*/ 2147483646 w 115"/>
              <a:gd name="T29" fmla="*/ 2147483646 h 170"/>
              <a:gd name="T30" fmla="*/ 2147483646 w 115"/>
              <a:gd name="T31" fmla="*/ 2147483646 h 170"/>
              <a:gd name="T32" fmla="*/ 2147483646 w 115"/>
              <a:gd name="T33" fmla="*/ 2147483646 h 170"/>
              <a:gd name="T34" fmla="*/ 2147483646 w 115"/>
              <a:gd name="T35" fmla="*/ 2147483646 h 170"/>
              <a:gd name="T36" fmla="*/ 2147483646 w 115"/>
              <a:gd name="T37" fmla="*/ 2147483646 h 170"/>
              <a:gd name="T38" fmla="*/ 2147483646 w 115"/>
              <a:gd name="T39" fmla="*/ 2147483646 h 170"/>
              <a:gd name="T40" fmla="*/ 2147483646 w 115"/>
              <a:gd name="T41" fmla="*/ 2147483646 h 170"/>
              <a:gd name="T42" fmla="*/ 2147483646 w 115"/>
              <a:gd name="T43" fmla="*/ 2147483646 h 170"/>
              <a:gd name="T44" fmla="*/ 2147483646 w 115"/>
              <a:gd name="T45" fmla="*/ 2147483646 h 170"/>
              <a:gd name="T46" fmla="*/ 2147483646 w 115"/>
              <a:gd name="T47" fmla="*/ 2147483646 h 170"/>
              <a:gd name="T48" fmla="*/ 2147483646 w 115"/>
              <a:gd name="T49" fmla="*/ 2147483646 h 170"/>
              <a:gd name="T50" fmla="*/ 2147483646 w 115"/>
              <a:gd name="T51" fmla="*/ 2147483646 h 170"/>
              <a:gd name="T52" fmla="*/ 2147483646 w 115"/>
              <a:gd name="T53" fmla="*/ 2147483646 h 170"/>
              <a:gd name="T54" fmla="*/ 2147483646 w 115"/>
              <a:gd name="T55" fmla="*/ 2147483646 h 170"/>
              <a:gd name="T56" fmla="*/ 2147483646 w 115"/>
              <a:gd name="T57" fmla="*/ 2147483646 h 170"/>
              <a:gd name="T58" fmla="*/ 2147483646 w 115"/>
              <a:gd name="T59" fmla="*/ 2147483646 h 170"/>
              <a:gd name="T60" fmla="*/ 2147483646 w 115"/>
              <a:gd name="T61" fmla="*/ 0 h 170"/>
              <a:gd name="T62" fmla="*/ 2147483646 w 115"/>
              <a:gd name="T63" fmla="*/ 2147483646 h 170"/>
              <a:gd name="T64" fmla="*/ 0 w 115"/>
              <a:gd name="T65" fmla="*/ 2147483646 h 170"/>
              <a:gd name="T66" fmla="*/ 2147483646 w 115"/>
              <a:gd name="T67" fmla="*/ 2147483646 h 170"/>
              <a:gd name="T68" fmla="*/ 2147483646 w 115"/>
              <a:gd name="T69" fmla="*/ 2147483646 h 170"/>
              <a:gd name="T70" fmla="*/ 2147483646 w 115"/>
              <a:gd name="T71" fmla="*/ 2147483646 h 170"/>
              <a:gd name="T72" fmla="*/ 2147483646 w 115"/>
              <a:gd name="T73" fmla="*/ 2147483646 h 170"/>
              <a:gd name="T74" fmla="*/ 2147483646 w 115"/>
              <a:gd name="T75" fmla="*/ 2147483646 h 170"/>
              <a:gd name="T76" fmla="*/ 2147483646 w 115"/>
              <a:gd name="T77" fmla="*/ 2147483646 h 170"/>
              <a:gd name="T78" fmla="*/ 2147483646 w 115"/>
              <a:gd name="T79" fmla="*/ 2147483646 h 170"/>
              <a:gd name="T80" fmla="*/ 2147483646 w 115"/>
              <a:gd name="T81" fmla="*/ 2147483646 h 17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5"/>
              <a:gd name="T124" fmla="*/ 0 h 170"/>
              <a:gd name="T125" fmla="*/ 115 w 115"/>
              <a:gd name="T126" fmla="*/ 170 h 17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5" h="170">
                <a:moveTo>
                  <a:pt x="97" y="57"/>
                </a:moveTo>
                <a:lnTo>
                  <a:pt x="100" y="75"/>
                </a:lnTo>
                <a:lnTo>
                  <a:pt x="98" y="90"/>
                </a:lnTo>
                <a:lnTo>
                  <a:pt x="91" y="103"/>
                </a:lnTo>
                <a:lnTo>
                  <a:pt x="80" y="114"/>
                </a:lnTo>
                <a:lnTo>
                  <a:pt x="68" y="125"/>
                </a:lnTo>
                <a:lnTo>
                  <a:pt x="54" y="135"/>
                </a:lnTo>
                <a:lnTo>
                  <a:pt x="39" y="145"/>
                </a:lnTo>
                <a:lnTo>
                  <a:pt x="27" y="155"/>
                </a:lnTo>
                <a:lnTo>
                  <a:pt x="25" y="158"/>
                </a:lnTo>
                <a:lnTo>
                  <a:pt x="23" y="160"/>
                </a:lnTo>
                <a:lnTo>
                  <a:pt x="23" y="164"/>
                </a:lnTo>
                <a:lnTo>
                  <a:pt x="26" y="167"/>
                </a:lnTo>
                <a:lnTo>
                  <a:pt x="28" y="169"/>
                </a:lnTo>
                <a:lnTo>
                  <a:pt x="31" y="170"/>
                </a:lnTo>
                <a:lnTo>
                  <a:pt x="34" y="170"/>
                </a:lnTo>
                <a:lnTo>
                  <a:pt x="37" y="169"/>
                </a:lnTo>
                <a:lnTo>
                  <a:pt x="53" y="159"/>
                </a:lnTo>
                <a:lnTo>
                  <a:pt x="69" y="149"/>
                </a:lnTo>
                <a:lnTo>
                  <a:pt x="83" y="137"/>
                </a:lnTo>
                <a:lnTo>
                  <a:pt x="97" y="123"/>
                </a:lnTo>
                <a:lnTo>
                  <a:pt x="106" y="108"/>
                </a:lnTo>
                <a:lnTo>
                  <a:pt x="113" y="91"/>
                </a:lnTo>
                <a:lnTo>
                  <a:pt x="115" y="73"/>
                </a:lnTo>
                <a:lnTo>
                  <a:pt x="111" y="53"/>
                </a:lnTo>
                <a:lnTo>
                  <a:pt x="101" y="39"/>
                </a:lnTo>
                <a:lnTo>
                  <a:pt x="89" y="26"/>
                </a:lnTo>
                <a:lnTo>
                  <a:pt x="72" y="15"/>
                </a:lnTo>
                <a:lnTo>
                  <a:pt x="55" y="8"/>
                </a:lnTo>
                <a:lnTo>
                  <a:pt x="37" y="2"/>
                </a:lnTo>
                <a:lnTo>
                  <a:pt x="21" y="0"/>
                </a:lnTo>
                <a:lnTo>
                  <a:pt x="9" y="1"/>
                </a:lnTo>
                <a:lnTo>
                  <a:pt x="0" y="5"/>
                </a:lnTo>
                <a:lnTo>
                  <a:pt x="15" y="10"/>
                </a:lnTo>
                <a:lnTo>
                  <a:pt x="30" y="13"/>
                </a:lnTo>
                <a:lnTo>
                  <a:pt x="43" y="16"/>
                </a:lnTo>
                <a:lnTo>
                  <a:pt x="57" y="20"/>
                </a:lnTo>
                <a:lnTo>
                  <a:pt x="70" y="26"/>
                </a:lnTo>
                <a:lnTo>
                  <a:pt x="81" y="33"/>
                </a:lnTo>
                <a:lnTo>
                  <a:pt x="91" y="43"/>
                </a:lnTo>
                <a:lnTo>
                  <a:pt x="97" y="5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73" name="Freeform 594"/>
          <p:cNvSpPr>
            <a:spLocks/>
          </p:cNvSpPr>
          <p:nvPr/>
        </p:nvSpPr>
        <p:spPr bwMode="auto">
          <a:xfrm>
            <a:off x="7693026" y="1743076"/>
            <a:ext cx="73025" cy="92075"/>
          </a:xfrm>
          <a:custGeom>
            <a:avLst/>
            <a:gdLst>
              <a:gd name="T0" fmla="*/ 2147483646 w 289"/>
              <a:gd name="T1" fmla="*/ 2147483646 h 352"/>
              <a:gd name="T2" fmla="*/ 2147483646 w 289"/>
              <a:gd name="T3" fmla="*/ 2147483646 h 352"/>
              <a:gd name="T4" fmla="*/ 2147483646 w 289"/>
              <a:gd name="T5" fmla="*/ 2147483646 h 352"/>
              <a:gd name="T6" fmla="*/ 0 w 289"/>
              <a:gd name="T7" fmla="*/ 2147483646 h 352"/>
              <a:gd name="T8" fmla="*/ 2147483646 w 289"/>
              <a:gd name="T9" fmla="*/ 2147483646 h 352"/>
              <a:gd name="T10" fmla="*/ 2147483646 w 289"/>
              <a:gd name="T11" fmla="*/ 2147483646 h 352"/>
              <a:gd name="T12" fmla="*/ 2147483646 w 289"/>
              <a:gd name="T13" fmla="*/ 2147483646 h 352"/>
              <a:gd name="T14" fmla="*/ 2147483646 w 289"/>
              <a:gd name="T15" fmla="*/ 2147483646 h 352"/>
              <a:gd name="T16" fmla="*/ 2147483646 w 289"/>
              <a:gd name="T17" fmla="*/ 2147483646 h 352"/>
              <a:gd name="T18" fmla="*/ 2147483646 w 289"/>
              <a:gd name="T19" fmla="*/ 2147483646 h 352"/>
              <a:gd name="T20" fmla="*/ 2147483646 w 289"/>
              <a:gd name="T21" fmla="*/ 2147483646 h 352"/>
              <a:gd name="T22" fmla="*/ 2147483646 w 289"/>
              <a:gd name="T23" fmla="*/ 2147483646 h 352"/>
              <a:gd name="T24" fmla="*/ 2147483646 w 289"/>
              <a:gd name="T25" fmla="*/ 2147483646 h 352"/>
              <a:gd name="T26" fmla="*/ 2147483646 w 289"/>
              <a:gd name="T27" fmla="*/ 2147483646 h 352"/>
              <a:gd name="T28" fmla="*/ 2147483646 w 289"/>
              <a:gd name="T29" fmla="*/ 2147483646 h 352"/>
              <a:gd name="T30" fmla="*/ 2147483646 w 289"/>
              <a:gd name="T31" fmla="*/ 2147483646 h 352"/>
              <a:gd name="T32" fmla="*/ 2147483646 w 289"/>
              <a:gd name="T33" fmla="*/ 2147483646 h 352"/>
              <a:gd name="T34" fmla="*/ 2147483646 w 289"/>
              <a:gd name="T35" fmla="*/ 2147483646 h 352"/>
              <a:gd name="T36" fmla="*/ 2147483646 w 289"/>
              <a:gd name="T37" fmla="*/ 2147483646 h 352"/>
              <a:gd name="T38" fmla="*/ 2147483646 w 289"/>
              <a:gd name="T39" fmla="*/ 2147483646 h 352"/>
              <a:gd name="T40" fmla="*/ 2147483646 w 289"/>
              <a:gd name="T41" fmla="*/ 2147483646 h 352"/>
              <a:gd name="T42" fmla="*/ 2147483646 w 289"/>
              <a:gd name="T43" fmla="*/ 2147483646 h 352"/>
              <a:gd name="T44" fmla="*/ 2147483646 w 289"/>
              <a:gd name="T45" fmla="*/ 2147483646 h 352"/>
              <a:gd name="T46" fmla="*/ 2147483646 w 289"/>
              <a:gd name="T47" fmla="*/ 2147483646 h 352"/>
              <a:gd name="T48" fmla="*/ 2147483646 w 289"/>
              <a:gd name="T49" fmla="*/ 2147483646 h 352"/>
              <a:gd name="T50" fmla="*/ 2147483646 w 289"/>
              <a:gd name="T51" fmla="*/ 2147483646 h 352"/>
              <a:gd name="T52" fmla="*/ 2147483646 w 289"/>
              <a:gd name="T53" fmla="*/ 2147483646 h 352"/>
              <a:gd name="T54" fmla="*/ 2147483646 w 289"/>
              <a:gd name="T55" fmla="*/ 2147483646 h 352"/>
              <a:gd name="T56" fmla="*/ 2147483646 w 289"/>
              <a:gd name="T57" fmla="*/ 2147483646 h 352"/>
              <a:gd name="T58" fmla="*/ 2147483646 w 289"/>
              <a:gd name="T59" fmla="*/ 2147483646 h 352"/>
              <a:gd name="T60" fmla="*/ 2147483646 w 289"/>
              <a:gd name="T61" fmla="*/ 2147483646 h 352"/>
              <a:gd name="T62" fmla="*/ 2147483646 w 289"/>
              <a:gd name="T63" fmla="*/ 2147483646 h 352"/>
              <a:gd name="T64" fmla="*/ 2147483646 w 289"/>
              <a:gd name="T65" fmla="*/ 2147483646 h 352"/>
              <a:gd name="T66" fmla="*/ 2147483646 w 289"/>
              <a:gd name="T67" fmla="*/ 2147483646 h 352"/>
              <a:gd name="T68" fmla="*/ 2147483646 w 289"/>
              <a:gd name="T69" fmla="*/ 2147483646 h 352"/>
              <a:gd name="T70" fmla="*/ 2147483646 w 289"/>
              <a:gd name="T71" fmla="*/ 2147483646 h 352"/>
              <a:gd name="T72" fmla="*/ 2147483646 w 289"/>
              <a:gd name="T73" fmla="*/ 2147483646 h 352"/>
              <a:gd name="T74" fmla="*/ 2147483646 w 289"/>
              <a:gd name="T75" fmla="*/ 2147483646 h 352"/>
              <a:gd name="T76" fmla="*/ 2147483646 w 289"/>
              <a:gd name="T77" fmla="*/ 2147483646 h 352"/>
              <a:gd name="T78" fmla="*/ 2147483646 w 289"/>
              <a:gd name="T79" fmla="*/ 2147483646 h 352"/>
              <a:gd name="T80" fmla="*/ 2147483646 w 289"/>
              <a:gd name="T81" fmla="*/ 0 h 352"/>
              <a:gd name="T82" fmla="*/ 2147483646 w 289"/>
              <a:gd name="T83" fmla="*/ 2147483646 h 352"/>
              <a:gd name="T84" fmla="*/ 2147483646 w 289"/>
              <a:gd name="T85" fmla="*/ 2147483646 h 352"/>
              <a:gd name="T86" fmla="*/ 2147483646 w 289"/>
              <a:gd name="T87" fmla="*/ 2147483646 h 35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2"/>
              <a:gd name="T134" fmla="*/ 289 w 289"/>
              <a:gd name="T135" fmla="*/ 352 h 35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2">
                <a:moveTo>
                  <a:pt x="113" y="47"/>
                </a:moveTo>
                <a:lnTo>
                  <a:pt x="90" y="65"/>
                </a:lnTo>
                <a:lnTo>
                  <a:pt x="68" y="85"/>
                </a:lnTo>
                <a:lnTo>
                  <a:pt x="48" y="106"/>
                </a:lnTo>
                <a:lnTo>
                  <a:pt x="31" y="130"/>
                </a:lnTo>
                <a:lnTo>
                  <a:pt x="16" y="156"/>
                </a:lnTo>
                <a:lnTo>
                  <a:pt x="5" y="182"/>
                </a:lnTo>
                <a:lnTo>
                  <a:pt x="0" y="211"/>
                </a:lnTo>
                <a:lnTo>
                  <a:pt x="1" y="241"/>
                </a:lnTo>
                <a:lnTo>
                  <a:pt x="3" y="249"/>
                </a:lnTo>
                <a:lnTo>
                  <a:pt x="6" y="257"/>
                </a:lnTo>
                <a:lnTo>
                  <a:pt x="10" y="264"/>
                </a:lnTo>
                <a:lnTo>
                  <a:pt x="14" y="271"/>
                </a:lnTo>
                <a:lnTo>
                  <a:pt x="19" y="277"/>
                </a:lnTo>
                <a:lnTo>
                  <a:pt x="24" y="284"/>
                </a:lnTo>
                <a:lnTo>
                  <a:pt x="31" y="289"/>
                </a:lnTo>
                <a:lnTo>
                  <a:pt x="37" y="293"/>
                </a:lnTo>
                <a:lnTo>
                  <a:pt x="51" y="302"/>
                </a:lnTo>
                <a:lnTo>
                  <a:pt x="64" y="309"/>
                </a:lnTo>
                <a:lnTo>
                  <a:pt x="78" y="316"/>
                </a:lnTo>
                <a:lnTo>
                  <a:pt x="93" y="321"/>
                </a:lnTo>
                <a:lnTo>
                  <a:pt x="107" y="327"/>
                </a:lnTo>
                <a:lnTo>
                  <a:pt x="122" y="331"/>
                </a:lnTo>
                <a:lnTo>
                  <a:pt x="137" y="335"/>
                </a:lnTo>
                <a:lnTo>
                  <a:pt x="151" y="338"/>
                </a:lnTo>
                <a:lnTo>
                  <a:pt x="167" y="342"/>
                </a:lnTo>
                <a:lnTo>
                  <a:pt x="183" y="344"/>
                </a:lnTo>
                <a:lnTo>
                  <a:pt x="198" y="346"/>
                </a:lnTo>
                <a:lnTo>
                  <a:pt x="213" y="348"/>
                </a:lnTo>
                <a:lnTo>
                  <a:pt x="229" y="349"/>
                </a:lnTo>
                <a:lnTo>
                  <a:pt x="245" y="350"/>
                </a:lnTo>
                <a:lnTo>
                  <a:pt x="260" y="351"/>
                </a:lnTo>
                <a:lnTo>
                  <a:pt x="275" y="352"/>
                </a:lnTo>
                <a:lnTo>
                  <a:pt x="280" y="352"/>
                </a:lnTo>
                <a:lnTo>
                  <a:pt x="284" y="349"/>
                </a:lnTo>
                <a:lnTo>
                  <a:pt x="287" y="346"/>
                </a:lnTo>
                <a:lnTo>
                  <a:pt x="289" y="340"/>
                </a:lnTo>
                <a:lnTo>
                  <a:pt x="289" y="335"/>
                </a:lnTo>
                <a:lnTo>
                  <a:pt x="287" y="331"/>
                </a:lnTo>
                <a:lnTo>
                  <a:pt x="283" y="328"/>
                </a:lnTo>
                <a:lnTo>
                  <a:pt x="279" y="327"/>
                </a:lnTo>
                <a:lnTo>
                  <a:pt x="264" y="327"/>
                </a:lnTo>
                <a:lnTo>
                  <a:pt x="250" y="327"/>
                </a:lnTo>
                <a:lnTo>
                  <a:pt x="235" y="326"/>
                </a:lnTo>
                <a:lnTo>
                  <a:pt x="222" y="324"/>
                </a:lnTo>
                <a:lnTo>
                  <a:pt x="207" y="323"/>
                </a:lnTo>
                <a:lnTo>
                  <a:pt x="192" y="321"/>
                </a:lnTo>
                <a:lnTo>
                  <a:pt x="179" y="319"/>
                </a:lnTo>
                <a:lnTo>
                  <a:pt x="164" y="317"/>
                </a:lnTo>
                <a:lnTo>
                  <a:pt x="150" y="314"/>
                </a:lnTo>
                <a:lnTo>
                  <a:pt x="136" y="311"/>
                </a:lnTo>
                <a:lnTo>
                  <a:pt x="122" y="306"/>
                </a:lnTo>
                <a:lnTo>
                  <a:pt x="108" y="302"/>
                </a:lnTo>
                <a:lnTo>
                  <a:pt x="95" y="298"/>
                </a:lnTo>
                <a:lnTo>
                  <a:pt x="82" y="291"/>
                </a:lnTo>
                <a:lnTo>
                  <a:pt x="68" y="285"/>
                </a:lnTo>
                <a:lnTo>
                  <a:pt x="56" y="278"/>
                </a:lnTo>
                <a:lnTo>
                  <a:pt x="45" y="271"/>
                </a:lnTo>
                <a:lnTo>
                  <a:pt x="37" y="260"/>
                </a:lnTo>
                <a:lnTo>
                  <a:pt x="32" y="250"/>
                </a:lnTo>
                <a:lnTo>
                  <a:pt x="27" y="237"/>
                </a:lnTo>
                <a:lnTo>
                  <a:pt x="27" y="222"/>
                </a:lnTo>
                <a:lnTo>
                  <a:pt x="30" y="203"/>
                </a:lnTo>
                <a:lnTo>
                  <a:pt x="34" y="183"/>
                </a:lnTo>
                <a:lnTo>
                  <a:pt x="38" y="169"/>
                </a:lnTo>
                <a:lnTo>
                  <a:pt x="45" y="153"/>
                </a:lnTo>
                <a:lnTo>
                  <a:pt x="54" y="140"/>
                </a:lnTo>
                <a:lnTo>
                  <a:pt x="61" y="127"/>
                </a:lnTo>
                <a:lnTo>
                  <a:pt x="71" y="115"/>
                </a:lnTo>
                <a:lnTo>
                  <a:pt x="80" y="103"/>
                </a:lnTo>
                <a:lnTo>
                  <a:pt x="90" y="93"/>
                </a:lnTo>
                <a:lnTo>
                  <a:pt x="102" y="82"/>
                </a:lnTo>
                <a:lnTo>
                  <a:pt x="116" y="70"/>
                </a:lnTo>
                <a:lnTo>
                  <a:pt x="129" y="59"/>
                </a:lnTo>
                <a:lnTo>
                  <a:pt x="145" y="49"/>
                </a:lnTo>
                <a:lnTo>
                  <a:pt x="162" y="38"/>
                </a:lnTo>
                <a:lnTo>
                  <a:pt x="180" y="28"/>
                </a:lnTo>
                <a:lnTo>
                  <a:pt x="197" y="20"/>
                </a:lnTo>
                <a:lnTo>
                  <a:pt x="212" y="12"/>
                </a:lnTo>
                <a:lnTo>
                  <a:pt x="227" y="6"/>
                </a:lnTo>
                <a:lnTo>
                  <a:pt x="240" y="1"/>
                </a:lnTo>
                <a:lnTo>
                  <a:pt x="228" y="0"/>
                </a:lnTo>
                <a:lnTo>
                  <a:pt x="213" y="1"/>
                </a:lnTo>
                <a:lnTo>
                  <a:pt x="198" y="5"/>
                </a:lnTo>
                <a:lnTo>
                  <a:pt x="180" y="10"/>
                </a:lnTo>
                <a:lnTo>
                  <a:pt x="162" y="18"/>
                </a:lnTo>
                <a:lnTo>
                  <a:pt x="144" y="26"/>
                </a:lnTo>
                <a:lnTo>
                  <a:pt x="127" y="36"/>
                </a:lnTo>
                <a:lnTo>
                  <a:pt x="113" y="4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74" name="Freeform 595"/>
          <p:cNvSpPr>
            <a:spLocks/>
          </p:cNvSpPr>
          <p:nvPr/>
        </p:nvSpPr>
        <p:spPr bwMode="auto">
          <a:xfrm>
            <a:off x="7796214" y="1739900"/>
            <a:ext cx="65087" cy="63500"/>
          </a:xfrm>
          <a:custGeom>
            <a:avLst/>
            <a:gdLst>
              <a:gd name="T0" fmla="*/ 2147483646 w 252"/>
              <a:gd name="T1" fmla="*/ 2147483646 h 235"/>
              <a:gd name="T2" fmla="*/ 2147483646 w 252"/>
              <a:gd name="T3" fmla="*/ 2147483646 h 235"/>
              <a:gd name="T4" fmla="*/ 2147483646 w 252"/>
              <a:gd name="T5" fmla="*/ 2147483646 h 235"/>
              <a:gd name="T6" fmla="*/ 2147483646 w 252"/>
              <a:gd name="T7" fmla="*/ 2147483646 h 235"/>
              <a:gd name="T8" fmla="*/ 2147483646 w 252"/>
              <a:gd name="T9" fmla="*/ 2147483646 h 235"/>
              <a:gd name="T10" fmla="*/ 2147483646 w 252"/>
              <a:gd name="T11" fmla="*/ 2147483646 h 235"/>
              <a:gd name="T12" fmla="*/ 2147483646 w 252"/>
              <a:gd name="T13" fmla="*/ 2147483646 h 235"/>
              <a:gd name="T14" fmla="*/ 2147483646 w 252"/>
              <a:gd name="T15" fmla="*/ 2147483646 h 235"/>
              <a:gd name="T16" fmla="*/ 2147483646 w 252"/>
              <a:gd name="T17" fmla="*/ 2147483646 h 235"/>
              <a:gd name="T18" fmla="*/ 2147483646 w 252"/>
              <a:gd name="T19" fmla="*/ 2147483646 h 235"/>
              <a:gd name="T20" fmla="*/ 2147483646 w 252"/>
              <a:gd name="T21" fmla="*/ 2147483646 h 235"/>
              <a:gd name="T22" fmla="*/ 2147483646 w 252"/>
              <a:gd name="T23" fmla="*/ 2147483646 h 235"/>
              <a:gd name="T24" fmla="*/ 2147483646 w 252"/>
              <a:gd name="T25" fmla="*/ 2147483646 h 235"/>
              <a:gd name="T26" fmla="*/ 2147483646 w 252"/>
              <a:gd name="T27" fmla="*/ 2147483646 h 235"/>
              <a:gd name="T28" fmla="*/ 2147483646 w 252"/>
              <a:gd name="T29" fmla="*/ 2147483646 h 235"/>
              <a:gd name="T30" fmla="*/ 2147483646 w 252"/>
              <a:gd name="T31" fmla="*/ 2147483646 h 235"/>
              <a:gd name="T32" fmla="*/ 2147483646 w 252"/>
              <a:gd name="T33" fmla="*/ 2147483646 h 235"/>
              <a:gd name="T34" fmla="*/ 2147483646 w 252"/>
              <a:gd name="T35" fmla="*/ 2147483646 h 235"/>
              <a:gd name="T36" fmla="*/ 2147483646 w 252"/>
              <a:gd name="T37" fmla="*/ 2147483646 h 235"/>
              <a:gd name="T38" fmla="*/ 2147483646 w 252"/>
              <a:gd name="T39" fmla="*/ 2147483646 h 235"/>
              <a:gd name="T40" fmla="*/ 2147483646 w 252"/>
              <a:gd name="T41" fmla="*/ 2147483646 h 235"/>
              <a:gd name="T42" fmla="*/ 2147483646 w 252"/>
              <a:gd name="T43" fmla="*/ 2147483646 h 235"/>
              <a:gd name="T44" fmla="*/ 2147483646 w 252"/>
              <a:gd name="T45" fmla="*/ 2147483646 h 235"/>
              <a:gd name="T46" fmla="*/ 2147483646 w 252"/>
              <a:gd name="T47" fmla="*/ 2147483646 h 235"/>
              <a:gd name="T48" fmla="*/ 2147483646 w 252"/>
              <a:gd name="T49" fmla="*/ 2147483646 h 235"/>
              <a:gd name="T50" fmla="*/ 2147483646 w 252"/>
              <a:gd name="T51" fmla="*/ 2147483646 h 235"/>
              <a:gd name="T52" fmla="*/ 2147483646 w 252"/>
              <a:gd name="T53" fmla="*/ 2147483646 h 235"/>
              <a:gd name="T54" fmla="*/ 2147483646 w 252"/>
              <a:gd name="T55" fmla="*/ 2147483646 h 235"/>
              <a:gd name="T56" fmla="*/ 2147483646 w 252"/>
              <a:gd name="T57" fmla="*/ 2147483646 h 235"/>
              <a:gd name="T58" fmla="*/ 2147483646 w 252"/>
              <a:gd name="T59" fmla="*/ 2147483646 h 235"/>
              <a:gd name="T60" fmla="*/ 2147483646 w 252"/>
              <a:gd name="T61" fmla="*/ 2147483646 h 235"/>
              <a:gd name="T62" fmla="*/ 2147483646 w 252"/>
              <a:gd name="T63" fmla="*/ 2147483646 h 235"/>
              <a:gd name="T64" fmla="*/ 2147483646 w 252"/>
              <a:gd name="T65" fmla="*/ 2147483646 h 235"/>
              <a:gd name="T66" fmla="*/ 2147483646 w 252"/>
              <a:gd name="T67" fmla="*/ 2147483646 h 235"/>
              <a:gd name="T68" fmla="*/ 2147483646 w 252"/>
              <a:gd name="T69" fmla="*/ 2147483646 h 235"/>
              <a:gd name="T70" fmla="*/ 2147483646 w 252"/>
              <a:gd name="T71" fmla="*/ 2147483646 h 235"/>
              <a:gd name="T72" fmla="*/ 2147483646 w 252"/>
              <a:gd name="T73" fmla="*/ 2147483646 h 235"/>
              <a:gd name="T74" fmla="*/ 2147483646 w 252"/>
              <a:gd name="T75" fmla="*/ 2147483646 h 235"/>
              <a:gd name="T76" fmla="*/ 2147483646 w 252"/>
              <a:gd name="T77" fmla="*/ 2147483646 h 235"/>
              <a:gd name="T78" fmla="*/ 2147483646 w 252"/>
              <a:gd name="T79" fmla="*/ 0 h 235"/>
              <a:gd name="T80" fmla="*/ 2147483646 w 252"/>
              <a:gd name="T81" fmla="*/ 0 h 235"/>
              <a:gd name="T82" fmla="*/ 2147483646 w 252"/>
              <a:gd name="T83" fmla="*/ 0 h 235"/>
              <a:gd name="T84" fmla="*/ 2147483646 w 252"/>
              <a:gd name="T85" fmla="*/ 2147483646 h 235"/>
              <a:gd name="T86" fmla="*/ 2147483646 w 252"/>
              <a:gd name="T87" fmla="*/ 2147483646 h 235"/>
              <a:gd name="T88" fmla="*/ 0 w 252"/>
              <a:gd name="T89" fmla="*/ 2147483646 h 235"/>
              <a:gd name="T90" fmla="*/ 2147483646 w 252"/>
              <a:gd name="T91" fmla="*/ 2147483646 h 235"/>
              <a:gd name="T92" fmla="*/ 2147483646 w 252"/>
              <a:gd name="T93" fmla="*/ 2147483646 h 235"/>
              <a:gd name="T94" fmla="*/ 2147483646 w 252"/>
              <a:gd name="T95" fmla="*/ 2147483646 h 235"/>
              <a:gd name="T96" fmla="*/ 2147483646 w 252"/>
              <a:gd name="T97" fmla="*/ 2147483646 h 235"/>
              <a:gd name="T98" fmla="*/ 2147483646 w 252"/>
              <a:gd name="T99" fmla="*/ 2147483646 h 235"/>
              <a:gd name="T100" fmla="*/ 2147483646 w 252"/>
              <a:gd name="T101" fmla="*/ 2147483646 h 235"/>
              <a:gd name="T102" fmla="*/ 2147483646 w 252"/>
              <a:gd name="T103" fmla="*/ 2147483646 h 235"/>
              <a:gd name="T104" fmla="*/ 2147483646 w 252"/>
              <a:gd name="T105" fmla="*/ 2147483646 h 235"/>
              <a:gd name="T106" fmla="*/ 2147483646 w 252"/>
              <a:gd name="T107" fmla="*/ 2147483646 h 235"/>
              <a:gd name="T108" fmla="*/ 2147483646 w 252"/>
              <a:gd name="T109" fmla="*/ 2147483646 h 235"/>
              <a:gd name="T110" fmla="*/ 2147483646 w 252"/>
              <a:gd name="T111" fmla="*/ 2147483646 h 235"/>
              <a:gd name="T112" fmla="*/ 2147483646 w 252"/>
              <a:gd name="T113" fmla="*/ 2147483646 h 235"/>
              <a:gd name="T114" fmla="*/ 2147483646 w 252"/>
              <a:gd name="T115" fmla="*/ 2147483646 h 235"/>
              <a:gd name="T116" fmla="*/ 2147483646 w 252"/>
              <a:gd name="T117" fmla="*/ 2147483646 h 235"/>
              <a:gd name="T118" fmla="*/ 2147483646 w 252"/>
              <a:gd name="T119" fmla="*/ 2147483646 h 235"/>
              <a:gd name="T120" fmla="*/ 2147483646 w 252"/>
              <a:gd name="T121" fmla="*/ 2147483646 h 23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2"/>
              <a:gd name="T184" fmla="*/ 0 h 235"/>
              <a:gd name="T185" fmla="*/ 252 w 252"/>
              <a:gd name="T186" fmla="*/ 235 h 23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2" h="235">
                <a:moveTo>
                  <a:pt x="210" y="72"/>
                </a:moveTo>
                <a:lnTo>
                  <a:pt x="222" y="85"/>
                </a:lnTo>
                <a:lnTo>
                  <a:pt x="228" y="100"/>
                </a:lnTo>
                <a:lnTo>
                  <a:pt x="232" y="116"/>
                </a:lnTo>
                <a:lnTo>
                  <a:pt x="232" y="133"/>
                </a:lnTo>
                <a:lnTo>
                  <a:pt x="230" y="147"/>
                </a:lnTo>
                <a:lnTo>
                  <a:pt x="226" y="159"/>
                </a:lnTo>
                <a:lnTo>
                  <a:pt x="218" y="171"/>
                </a:lnTo>
                <a:lnTo>
                  <a:pt x="211" y="180"/>
                </a:lnTo>
                <a:lnTo>
                  <a:pt x="202" y="191"/>
                </a:lnTo>
                <a:lnTo>
                  <a:pt x="192" y="200"/>
                </a:lnTo>
                <a:lnTo>
                  <a:pt x="183" y="209"/>
                </a:lnTo>
                <a:lnTo>
                  <a:pt x="173" y="219"/>
                </a:lnTo>
                <a:lnTo>
                  <a:pt x="171" y="222"/>
                </a:lnTo>
                <a:lnTo>
                  <a:pt x="170" y="225"/>
                </a:lnTo>
                <a:lnTo>
                  <a:pt x="171" y="229"/>
                </a:lnTo>
                <a:lnTo>
                  <a:pt x="173" y="232"/>
                </a:lnTo>
                <a:lnTo>
                  <a:pt x="176" y="234"/>
                </a:lnTo>
                <a:lnTo>
                  <a:pt x="180" y="235"/>
                </a:lnTo>
                <a:lnTo>
                  <a:pt x="184" y="234"/>
                </a:lnTo>
                <a:lnTo>
                  <a:pt x="187" y="232"/>
                </a:lnTo>
                <a:lnTo>
                  <a:pt x="208" y="218"/>
                </a:lnTo>
                <a:lnTo>
                  <a:pt x="225" y="200"/>
                </a:lnTo>
                <a:lnTo>
                  <a:pt x="239" y="178"/>
                </a:lnTo>
                <a:lnTo>
                  <a:pt x="249" y="156"/>
                </a:lnTo>
                <a:lnTo>
                  <a:pt x="252" y="131"/>
                </a:lnTo>
                <a:lnTo>
                  <a:pt x="250" y="108"/>
                </a:lnTo>
                <a:lnTo>
                  <a:pt x="242" y="85"/>
                </a:lnTo>
                <a:lnTo>
                  <a:pt x="225" y="65"/>
                </a:lnTo>
                <a:lnTo>
                  <a:pt x="212" y="54"/>
                </a:lnTo>
                <a:lnTo>
                  <a:pt x="197" y="45"/>
                </a:lnTo>
                <a:lnTo>
                  <a:pt x="181" y="36"/>
                </a:lnTo>
                <a:lnTo>
                  <a:pt x="164" y="29"/>
                </a:lnTo>
                <a:lnTo>
                  <a:pt x="146" y="22"/>
                </a:lnTo>
                <a:lnTo>
                  <a:pt x="127" y="17"/>
                </a:lnTo>
                <a:lnTo>
                  <a:pt x="109" y="12"/>
                </a:lnTo>
                <a:lnTo>
                  <a:pt x="90" y="7"/>
                </a:lnTo>
                <a:lnTo>
                  <a:pt x="73" y="4"/>
                </a:lnTo>
                <a:lnTo>
                  <a:pt x="57" y="2"/>
                </a:lnTo>
                <a:lnTo>
                  <a:pt x="42" y="0"/>
                </a:lnTo>
                <a:lnTo>
                  <a:pt x="28" y="0"/>
                </a:lnTo>
                <a:lnTo>
                  <a:pt x="17" y="0"/>
                </a:lnTo>
                <a:lnTo>
                  <a:pt x="8" y="1"/>
                </a:lnTo>
                <a:lnTo>
                  <a:pt x="3" y="3"/>
                </a:lnTo>
                <a:lnTo>
                  <a:pt x="0" y="5"/>
                </a:lnTo>
                <a:lnTo>
                  <a:pt x="10" y="7"/>
                </a:lnTo>
                <a:lnTo>
                  <a:pt x="22" y="8"/>
                </a:lnTo>
                <a:lnTo>
                  <a:pt x="33" y="11"/>
                </a:lnTo>
                <a:lnTo>
                  <a:pt x="46" y="13"/>
                </a:lnTo>
                <a:lnTo>
                  <a:pt x="60" y="15"/>
                </a:lnTo>
                <a:lnTo>
                  <a:pt x="73" y="17"/>
                </a:lnTo>
                <a:lnTo>
                  <a:pt x="87" y="20"/>
                </a:lnTo>
                <a:lnTo>
                  <a:pt x="102" y="23"/>
                </a:lnTo>
                <a:lnTo>
                  <a:pt x="115" y="28"/>
                </a:lnTo>
                <a:lnTo>
                  <a:pt x="130" y="32"/>
                </a:lnTo>
                <a:lnTo>
                  <a:pt x="145" y="37"/>
                </a:lnTo>
                <a:lnTo>
                  <a:pt x="159" y="43"/>
                </a:lnTo>
                <a:lnTo>
                  <a:pt x="172" y="49"/>
                </a:lnTo>
                <a:lnTo>
                  <a:pt x="186" y="55"/>
                </a:lnTo>
                <a:lnTo>
                  <a:pt x="198" y="64"/>
                </a:lnTo>
                <a:lnTo>
                  <a:pt x="210" y="72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75" name="Freeform 596"/>
          <p:cNvSpPr>
            <a:spLocks/>
          </p:cNvSpPr>
          <p:nvPr/>
        </p:nvSpPr>
        <p:spPr bwMode="auto">
          <a:xfrm>
            <a:off x="7669214" y="1773239"/>
            <a:ext cx="26987" cy="58737"/>
          </a:xfrm>
          <a:custGeom>
            <a:avLst/>
            <a:gdLst>
              <a:gd name="T0" fmla="*/ 0 w 103"/>
              <a:gd name="T1" fmla="*/ 2147483646 h 220"/>
              <a:gd name="T2" fmla="*/ 0 w 103"/>
              <a:gd name="T3" fmla="*/ 2147483646 h 220"/>
              <a:gd name="T4" fmla="*/ 2147483646 w 103"/>
              <a:gd name="T5" fmla="*/ 2147483646 h 220"/>
              <a:gd name="T6" fmla="*/ 2147483646 w 103"/>
              <a:gd name="T7" fmla="*/ 2147483646 h 220"/>
              <a:gd name="T8" fmla="*/ 2147483646 w 103"/>
              <a:gd name="T9" fmla="*/ 2147483646 h 220"/>
              <a:gd name="T10" fmla="*/ 2147483646 w 103"/>
              <a:gd name="T11" fmla="*/ 2147483646 h 220"/>
              <a:gd name="T12" fmla="*/ 2147483646 w 103"/>
              <a:gd name="T13" fmla="*/ 2147483646 h 220"/>
              <a:gd name="T14" fmla="*/ 2147483646 w 103"/>
              <a:gd name="T15" fmla="*/ 2147483646 h 220"/>
              <a:gd name="T16" fmla="*/ 2147483646 w 103"/>
              <a:gd name="T17" fmla="*/ 2147483646 h 220"/>
              <a:gd name="T18" fmla="*/ 2147483646 w 103"/>
              <a:gd name="T19" fmla="*/ 2147483646 h 220"/>
              <a:gd name="T20" fmla="*/ 2147483646 w 103"/>
              <a:gd name="T21" fmla="*/ 2147483646 h 220"/>
              <a:gd name="T22" fmla="*/ 2147483646 w 103"/>
              <a:gd name="T23" fmla="*/ 2147483646 h 220"/>
              <a:gd name="T24" fmla="*/ 2147483646 w 103"/>
              <a:gd name="T25" fmla="*/ 2147483646 h 220"/>
              <a:gd name="T26" fmla="*/ 2147483646 w 103"/>
              <a:gd name="T27" fmla="*/ 2147483646 h 220"/>
              <a:gd name="T28" fmla="*/ 2147483646 w 103"/>
              <a:gd name="T29" fmla="*/ 2147483646 h 220"/>
              <a:gd name="T30" fmla="*/ 2147483646 w 103"/>
              <a:gd name="T31" fmla="*/ 2147483646 h 220"/>
              <a:gd name="T32" fmla="*/ 2147483646 w 103"/>
              <a:gd name="T33" fmla="*/ 2147483646 h 220"/>
              <a:gd name="T34" fmla="*/ 2147483646 w 103"/>
              <a:gd name="T35" fmla="*/ 2147483646 h 220"/>
              <a:gd name="T36" fmla="*/ 2147483646 w 103"/>
              <a:gd name="T37" fmla="*/ 2147483646 h 220"/>
              <a:gd name="T38" fmla="*/ 2147483646 w 103"/>
              <a:gd name="T39" fmla="*/ 2147483646 h 220"/>
              <a:gd name="T40" fmla="*/ 2147483646 w 103"/>
              <a:gd name="T41" fmla="*/ 2147483646 h 220"/>
              <a:gd name="T42" fmla="*/ 2147483646 w 103"/>
              <a:gd name="T43" fmla="*/ 2147483646 h 220"/>
              <a:gd name="T44" fmla="*/ 2147483646 w 103"/>
              <a:gd name="T45" fmla="*/ 2147483646 h 220"/>
              <a:gd name="T46" fmla="*/ 2147483646 w 103"/>
              <a:gd name="T47" fmla="*/ 2147483646 h 220"/>
              <a:gd name="T48" fmla="*/ 2147483646 w 103"/>
              <a:gd name="T49" fmla="*/ 2147483646 h 220"/>
              <a:gd name="T50" fmla="*/ 2147483646 w 103"/>
              <a:gd name="T51" fmla="*/ 2147483646 h 220"/>
              <a:gd name="T52" fmla="*/ 2147483646 w 103"/>
              <a:gd name="T53" fmla="*/ 2147483646 h 220"/>
              <a:gd name="T54" fmla="*/ 2147483646 w 103"/>
              <a:gd name="T55" fmla="*/ 2147483646 h 220"/>
              <a:gd name="T56" fmla="*/ 2147483646 w 103"/>
              <a:gd name="T57" fmla="*/ 2147483646 h 220"/>
              <a:gd name="T58" fmla="*/ 2147483646 w 103"/>
              <a:gd name="T59" fmla="*/ 2147483646 h 220"/>
              <a:gd name="T60" fmla="*/ 2147483646 w 103"/>
              <a:gd name="T61" fmla="*/ 2147483646 h 220"/>
              <a:gd name="T62" fmla="*/ 2147483646 w 103"/>
              <a:gd name="T63" fmla="*/ 2147483646 h 220"/>
              <a:gd name="T64" fmla="*/ 2147483646 w 103"/>
              <a:gd name="T65" fmla="*/ 0 h 220"/>
              <a:gd name="T66" fmla="*/ 2147483646 w 103"/>
              <a:gd name="T67" fmla="*/ 2147483646 h 220"/>
              <a:gd name="T68" fmla="*/ 2147483646 w 103"/>
              <a:gd name="T69" fmla="*/ 2147483646 h 220"/>
              <a:gd name="T70" fmla="*/ 2147483646 w 103"/>
              <a:gd name="T71" fmla="*/ 2147483646 h 220"/>
              <a:gd name="T72" fmla="*/ 2147483646 w 103"/>
              <a:gd name="T73" fmla="*/ 2147483646 h 220"/>
              <a:gd name="T74" fmla="*/ 2147483646 w 103"/>
              <a:gd name="T75" fmla="*/ 2147483646 h 220"/>
              <a:gd name="T76" fmla="*/ 2147483646 w 103"/>
              <a:gd name="T77" fmla="*/ 2147483646 h 220"/>
              <a:gd name="T78" fmla="*/ 2147483646 w 103"/>
              <a:gd name="T79" fmla="*/ 2147483646 h 220"/>
              <a:gd name="T80" fmla="*/ 0 w 103"/>
              <a:gd name="T81" fmla="*/ 2147483646 h 2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0"/>
              <a:gd name="T125" fmla="*/ 103 w 103"/>
              <a:gd name="T126" fmla="*/ 220 h 22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0">
                <a:moveTo>
                  <a:pt x="0" y="120"/>
                </a:moveTo>
                <a:lnTo>
                  <a:pt x="0" y="138"/>
                </a:lnTo>
                <a:lnTo>
                  <a:pt x="4" y="155"/>
                </a:lnTo>
                <a:lnTo>
                  <a:pt x="12" y="171"/>
                </a:lnTo>
                <a:lnTo>
                  <a:pt x="22" y="185"/>
                </a:lnTo>
                <a:lnTo>
                  <a:pt x="35" y="197"/>
                </a:lnTo>
                <a:lnTo>
                  <a:pt x="50" y="207"/>
                </a:lnTo>
                <a:lnTo>
                  <a:pt x="66" y="215"/>
                </a:lnTo>
                <a:lnTo>
                  <a:pt x="83" y="219"/>
                </a:lnTo>
                <a:lnTo>
                  <a:pt x="89" y="220"/>
                </a:lnTo>
                <a:lnTo>
                  <a:pt x="94" y="218"/>
                </a:lnTo>
                <a:lnTo>
                  <a:pt x="98" y="215"/>
                </a:lnTo>
                <a:lnTo>
                  <a:pt x="100" y="211"/>
                </a:lnTo>
                <a:lnTo>
                  <a:pt x="100" y="205"/>
                </a:lnTo>
                <a:lnTo>
                  <a:pt x="99" y="200"/>
                </a:lnTo>
                <a:lnTo>
                  <a:pt x="96" y="196"/>
                </a:lnTo>
                <a:lnTo>
                  <a:pt x="91" y="193"/>
                </a:lnTo>
                <a:lnTo>
                  <a:pt x="74" y="187"/>
                </a:lnTo>
                <a:lnTo>
                  <a:pt x="58" y="178"/>
                </a:lnTo>
                <a:lnTo>
                  <a:pt x="45" y="167"/>
                </a:lnTo>
                <a:lnTo>
                  <a:pt x="36" y="154"/>
                </a:lnTo>
                <a:lnTo>
                  <a:pt x="30" y="138"/>
                </a:lnTo>
                <a:lnTo>
                  <a:pt x="27" y="121"/>
                </a:lnTo>
                <a:lnTo>
                  <a:pt x="27" y="103"/>
                </a:lnTo>
                <a:lnTo>
                  <a:pt x="32" y="83"/>
                </a:lnTo>
                <a:lnTo>
                  <a:pt x="39" y="69"/>
                </a:lnTo>
                <a:lnTo>
                  <a:pt x="51" y="56"/>
                </a:lnTo>
                <a:lnTo>
                  <a:pt x="63" y="43"/>
                </a:lnTo>
                <a:lnTo>
                  <a:pt x="77" y="31"/>
                </a:lnTo>
                <a:lnTo>
                  <a:pt x="89" y="21"/>
                </a:lnTo>
                <a:lnTo>
                  <a:pt x="98" y="12"/>
                </a:lnTo>
                <a:lnTo>
                  <a:pt x="103" y="5"/>
                </a:lnTo>
                <a:lnTo>
                  <a:pt x="103" y="0"/>
                </a:lnTo>
                <a:lnTo>
                  <a:pt x="92" y="4"/>
                </a:lnTo>
                <a:lnTo>
                  <a:pt x="77" y="12"/>
                </a:lnTo>
                <a:lnTo>
                  <a:pt x="61" y="25"/>
                </a:lnTo>
                <a:lnTo>
                  <a:pt x="44" y="40"/>
                </a:lnTo>
                <a:lnTo>
                  <a:pt x="29" y="57"/>
                </a:lnTo>
                <a:lnTo>
                  <a:pt x="16" y="77"/>
                </a:lnTo>
                <a:lnTo>
                  <a:pt x="6" y="98"/>
                </a:lnTo>
                <a:lnTo>
                  <a:pt x="0" y="12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76" name="Freeform 597"/>
          <p:cNvSpPr>
            <a:spLocks/>
          </p:cNvSpPr>
          <p:nvPr/>
        </p:nvSpPr>
        <p:spPr bwMode="auto">
          <a:xfrm>
            <a:off x="7848600" y="1736726"/>
            <a:ext cx="57150" cy="74613"/>
          </a:xfrm>
          <a:custGeom>
            <a:avLst/>
            <a:gdLst>
              <a:gd name="T0" fmla="*/ 2147483646 w 220"/>
              <a:gd name="T1" fmla="*/ 2147483646 h 288"/>
              <a:gd name="T2" fmla="*/ 2147483646 w 220"/>
              <a:gd name="T3" fmla="*/ 2147483646 h 288"/>
              <a:gd name="T4" fmla="*/ 2147483646 w 220"/>
              <a:gd name="T5" fmla="*/ 2147483646 h 288"/>
              <a:gd name="T6" fmla="*/ 2147483646 w 220"/>
              <a:gd name="T7" fmla="*/ 2147483646 h 288"/>
              <a:gd name="T8" fmla="*/ 2147483646 w 220"/>
              <a:gd name="T9" fmla="*/ 2147483646 h 288"/>
              <a:gd name="T10" fmla="*/ 2147483646 w 220"/>
              <a:gd name="T11" fmla="*/ 2147483646 h 288"/>
              <a:gd name="T12" fmla="*/ 2147483646 w 220"/>
              <a:gd name="T13" fmla="*/ 2147483646 h 288"/>
              <a:gd name="T14" fmla="*/ 2147483646 w 220"/>
              <a:gd name="T15" fmla="*/ 2147483646 h 288"/>
              <a:gd name="T16" fmla="*/ 2147483646 w 220"/>
              <a:gd name="T17" fmla="*/ 2147483646 h 288"/>
              <a:gd name="T18" fmla="*/ 2147483646 w 220"/>
              <a:gd name="T19" fmla="*/ 2147483646 h 288"/>
              <a:gd name="T20" fmla="*/ 2147483646 w 220"/>
              <a:gd name="T21" fmla="*/ 2147483646 h 288"/>
              <a:gd name="T22" fmla="*/ 2147483646 w 220"/>
              <a:gd name="T23" fmla="*/ 2147483646 h 288"/>
              <a:gd name="T24" fmla="*/ 2147483646 w 220"/>
              <a:gd name="T25" fmla="*/ 2147483646 h 288"/>
              <a:gd name="T26" fmla="*/ 2147483646 w 220"/>
              <a:gd name="T27" fmla="*/ 2147483646 h 288"/>
              <a:gd name="T28" fmla="*/ 2147483646 w 220"/>
              <a:gd name="T29" fmla="*/ 2147483646 h 288"/>
              <a:gd name="T30" fmla="*/ 2147483646 w 220"/>
              <a:gd name="T31" fmla="*/ 2147483646 h 288"/>
              <a:gd name="T32" fmla="*/ 2147483646 w 220"/>
              <a:gd name="T33" fmla="*/ 2147483646 h 288"/>
              <a:gd name="T34" fmla="*/ 2147483646 w 220"/>
              <a:gd name="T35" fmla="*/ 2147483646 h 288"/>
              <a:gd name="T36" fmla="*/ 2147483646 w 220"/>
              <a:gd name="T37" fmla="*/ 2147483646 h 288"/>
              <a:gd name="T38" fmla="*/ 2147483646 w 220"/>
              <a:gd name="T39" fmla="*/ 2147483646 h 288"/>
              <a:gd name="T40" fmla="*/ 2147483646 w 220"/>
              <a:gd name="T41" fmla="*/ 2147483646 h 288"/>
              <a:gd name="T42" fmla="*/ 2147483646 w 220"/>
              <a:gd name="T43" fmla="*/ 2147483646 h 288"/>
              <a:gd name="T44" fmla="*/ 2147483646 w 220"/>
              <a:gd name="T45" fmla="*/ 2147483646 h 288"/>
              <a:gd name="T46" fmla="*/ 2147483646 w 220"/>
              <a:gd name="T47" fmla="*/ 2147483646 h 288"/>
              <a:gd name="T48" fmla="*/ 2147483646 w 220"/>
              <a:gd name="T49" fmla="*/ 2147483646 h 288"/>
              <a:gd name="T50" fmla="*/ 2147483646 w 220"/>
              <a:gd name="T51" fmla="*/ 2147483646 h 288"/>
              <a:gd name="T52" fmla="*/ 2147483646 w 220"/>
              <a:gd name="T53" fmla="*/ 2147483646 h 288"/>
              <a:gd name="T54" fmla="*/ 2147483646 w 220"/>
              <a:gd name="T55" fmla="*/ 2147483646 h 288"/>
              <a:gd name="T56" fmla="*/ 2147483646 w 220"/>
              <a:gd name="T57" fmla="*/ 2147483646 h 288"/>
              <a:gd name="T58" fmla="*/ 2147483646 w 220"/>
              <a:gd name="T59" fmla="*/ 0 h 288"/>
              <a:gd name="T60" fmla="*/ 2147483646 w 220"/>
              <a:gd name="T61" fmla="*/ 2147483646 h 288"/>
              <a:gd name="T62" fmla="*/ 2147483646 w 220"/>
              <a:gd name="T63" fmla="*/ 2147483646 h 288"/>
              <a:gd name="T64" fmla="*/ 2147483646 w 220"/>
              <a:gd name="T65" fmla="*/ 2147483646 h 288"/>
              <a:gd name="T66" fmla="*/ 2147483646 w 220"/>
              <a:gd name="T67" fmla="*/ 2147483646 h 288"/>
              <a:gd name="T68" fmla="*/ 2147483646 w 220"/>
              <a:gd name="T69" fmla="*/ 2147483646 h 288"/>
              <a:gd name="T70" fmla="*/ 2147483646 w 220"/>
              <a:gd name="T71" fmla="*/ 2147483646 h 288"/>
              <a:gd name="T72" fmla="*/ 2147483646 w 220"/>
              <a:gd name="T73" fmla="*/ 2147483646 h 288"/>
              <a:gd name="T74" fmla="*/ 2147483646 w 220"/>
              <a:gd name="T75" fmla="*/ 2147483646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0"/>
              <a:gd name="T115" fmla="*/ 0 h 288"/>
              <a:gd name="T116" fmla="*/ 220 w 220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0" h="288">
                <a:moveTo>
                  <a:pt x="179" y="108"/>
                </a:moveTo>
                <a:lnTo>
                  <a:pt x="186" y="115"/>
                </a:lnTo>
                <a:lnTo>
                  <a:pt x="191" y="124"/>
                </a:lnTo>
                <a:lnTo>
                  <a:pt x="196" y="133"/>
                </a:lnTo>
                <a:lnTo>
                  <a:pt x="200" y="143"/>
                </a:lnTo>
                <a:lnTo>
                  <a:pt x="202" y="153"/>
                </a:lnTo>
                <a:lnTo>
                  <a:pt x="201" y="163"/>
                </a:lnTo>
                <a:lnTo>
                  <a:pt x="199" y="174"/>
                </a:lnTo>
                <a:lnTo>
                  <a:pt x="193" y="184"/>
                </a:lnTo>
                <a:lnTo>
                  <a:pt x="186" y="194"/>
                </a:lnTo>
                <a:lnTo>
                  <a:pt x="178" y="204"/>
                </a:lnTo>
                <a:lnTo>
                  <a:pt x="168" y="213"/>
                </a:lnTo>
                <a:lnTo>
                  <a:pt x="159" y="221"/>
                </a:lnTo>
                <a:lnTo>
                  <a:pt x="148" y="229"/>
                </a:lnTo>
                <a:lnTo>
                  <a:pt x="138" y="237"/>
                </a:lnTo>
                <a:lnTo>
                  <a:pt x="127" y="246"/>
                </a:lnTo>
                <a:lnTo>
                  <a:pt x="118" y="255"/>
                </a:lnTo>
                <a:lnTo>
                  <a:pt x="115" y="258"/>
                </a:lnTo>
                <a:lnTo>
                  <a:pt x="112" y="263"/>
                </a:lnTo>
                <a:lnTo>
                  <a:pt x="110" y="267"/>
                </a:lnTo>
                <a:lnTo>
                  <a:pt x="108" y="271"/>
                </a:lnTo>
                <a:lnTo>
                  <a:pt x="107" y="276"/>
                </a:lnTo>
                <a:lnTo>
                  <a:pt x="107" y="280"/>
                </a:lnTo>
                <a:lnTo>
                  <a:pt x="109" y="284"/>
                </a:lnTo>
                <a:lnTo>
                  <a:pt x="112" y="287"/>
                </a:lnTo>
                <a:lnTo>
                  <a:pt x="117" y="288"/>
                </a:lnTo>
                <a:lnTo>
                  <a:pt x="121" y="288"/>
                </a:lnTo>
                <a:lnTo>
                  <a:pt x="124" y="287"/>
                </a:lnTo>
                <a:lnTo>
                  <a:pt x="127" y="284"/>
                </a:lnTo>
                <a:lnTo>
                  <a:pt x="138" y="271"/>
                </a:lnTo>
                <a:lnTo>
                  <a:pt x="149" y="261"/>
                </a:lnTo>
                <a:lnTo>
                  <a:pt x="161" y="250"/>
                </a:lnTo>
                <a:lnTo>
                  <a:pt x="173" y="239"/>
                </a:lnTo>
                <a:lnTo>
                  <a:pt x="185" y="229"/>
                </a:lnTo>
                <a:lnTo>
                  <a:pt x="196" y="217"/>
                </a:lnTo>
                <a:lnTo>
                  <a:pt x="206" y="204"/>
                </a:lnTo>
                <a:lnTo>
                  <a:pt x="213" y="190"/>
                </a:lnTo>
                <a:lnTo>
                  <a:pt x="219" y="173"/>
                </a:lnTo>
                <a:lnTo>
                  <a:pt x="220" y="157"/>
                </a:lnTo>
                <a:lnTo>
                  <a:pt x="218" y="141"/>
                </a:lnTo>
                <a:lnTo>
                  <a:pt x="212" y="125"/>
                </a:lnTo>
                <a:lnTo>
                  <a:pt x="204" y="111"/>
                </a:lnTo>
                <a:lnTo>
                  <a:pt x="194" y="97"/>
                </a:lnTo>
                <a:lnTo>
                  <a:pt x="182" y="86"/>
                </a:lnTo>
                <a:lnTo>
                  <a:pt x="168" y="77"/>
                </a:lnTo>
                <a:lnTo>
                  <a:pt x="158" y="70"/>
                </a:lnTo>
                <a:lnTo>
                  <a:pt x="146" y="64"/>
                </a:lnTo>
                <a:lnTo>
                  <a:pt x="134" y="56"/>
                </a:lnTo>
                <a:lnTo>
                  <a:pt x="122" y="50"/>
                </a:lnTo>
                <a:lnTo>
                  <a:pt x="109" y="43"/>
                </a:lnTo>
                <a:lnTo>
                  <a:pt x="96" y="36"/>
                </a:lnTo>
                <a:lnTo>
                  <a:pt x="83" y="29"/>
                </a:lnTo>
                <a:lnTo>
                  <a:pt x="70" y="22"/>
                </a:lnTo>
                <a:lnTo>
                  <a:pt x="59" y="17"/>
                </a:lnTo>
                <a:lnTo>
                  <a:pt x="47" y="12"/>
                </a:lnTo>
                <a:lnTo>
                  <a:pt x="36" y="7"/>
                </a:lnTo>
                <a:lnTo>
                  <a:pt x="26" y="4"/>
                </a:lnTo>
                <a:lnTo>
                  <a:pt x="18" y="1"/>
                </a:lnTo>
                <a:lnTo>
                  <a:pt x="10" y="0"/>
                </a:lnTo>
                <a:lnTo>
                  <a:pt x="4" y="0"/>
                </a:lnTo>
                <a:lnTo>
                  <a:pt x="0" y="2"/>
                </a:lnTo>
                <a:lnTo>
                  <a:pt x="9" y="7"/>
                </a:lnTo>
                <a:lnTo>
                  <a:pt x="20" y="13"/>
                </a:lnTo>
                <a:lnTo>
                  <a:pt x="31" y="18"/>
                </a:lnTo>
                <a:lnTo>
                  <a:pt x="42" y="23"/>
                </a:lnTo>
                <a:lnTo>
                  <a:pt x="54" y="29"/>
                </a:lnTo>
                <a:lnTo>
                  <a:pt x="65" y="34"/>
                </a:lnTo>
                <a:lnTo>
                  <a:pt x="77" y="40"/>
                </a:lnTo>
                <a:lnTo>
                  <a:pt x="88" y="47"/>
                </a:lnTo>
                <a:lnTo>
                  <a:pt x="101" y="53"/>
                </a:lnTo>
                <a:lnTo>
                  <a:pt x="112" y="60"/>
                </a:lnTo>
                <a:lnTo>
                  <a:pt x="124" y="66"/>
                </a:lnTo>
                <a:lnTo>
                  <a:pt x="136" y="74"/>
                </a:lnTo>
                <a:lnTo>
                  <a:pt x="147" y="82"/>
                </a:lnTo>
                <a:lnTo>
                  <a:pt x="158" y="90"/>
                </a:lnTo>
                <a:lnTo>
                  <a:pt x="168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77" name="Freeform 598"/>
          <p:cNvSpPr>
            <a:spLocks/>
          </p:cNvSpPr>
          <p:nvPr/>
        </p:nvSpPr>
        <p:spPr bwMode="auto">
          <a:xfrm>
            <a:off x="7794626" y="1852614"/>
            <a:ext cx="214313" cy="130175"/>
          </a:xfrm>
          <a:custGeom>
            <a:avLst/>
            <a:gdLst>
              <a:gd name="T0" fmla="*/ 2147483646 w 1070"/>
              <a:gd name="T1" fmla="*/ 0 h 844"/>
              <a:gd name="T2" fmla="*/ 2147483646 w 1070"/>
              <a:gd name="T3" fmla="*/ 2147483646 h 844"/>
              <a:gd name="T4" fmla="*/ 2147483646 w 1070"/>
              <a:gd name="T5" fmla="*/ 2147483646 h 844"/>
              <a:gd name="T6" fmla="*/ 0 w 1070"/>
              <a:gd name="T7" fmla="*/ 2147483646 h 844"/>
              <a:gd name="T8" fmla="*/ 2147483646 w 1070"/>
              <a:gd name="T9" fmla="*/ 0 h 8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70"/>
              <a:gd name="T16" fmla="*/ 0 h 844"/>
              <a:gd name="T17" fmla="*/ 1070 w 1070"/>
              <a:gd name="T18" fmla="*/ 844 h 8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70" h="844">
                <a:moveTo>
                  <a:pt x="141" y="0"/>
                </a:moveTo>
                <a:lnTo>
                  <a:pt x="1070" y="194"/>
                </a:lnTo>
                <a:lnTo>
                  <a:pt x="919" y="844"/>
                </a:lnTo>
                <a:lnTo>
                  <a:pt x="0" y="624"/>
                </a:lnTo>
                <a:lnTo>
                  <a:pt x="141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78" name="Freeform 599"/>
          <p:cNvSpPr>
            <a:spLocks/>
          </p:cNvSpPr>
          <p:nvPr/>
        </p:nvSpPr>
        <p:spPr bwMode="auto">
          <a:xfrm>
            <a:off x="7812088" y="1855789"/>
            <a:ext cx="165100" cy="52387"/>
          </a:xfrm>
          <a:custGeom>
            <a:avLst/>
            <a:gdLst>
              <a:gd name="T0" fmla="*/ 2147483646 w 819"/>
              <a:gd name="T1" fmla="*/ 0 h 333"/>
              <a:gd name="T2" fmla="*/ 2147483646 w 819"/>
              <a:gd name="T3" fmla="*/ 2147483646 h 333"/>
              <a:gd name="T4" fmla="*/ 2147483646 w 819"/>
              <a:gd name="T5" fmla="*/ 2147483646 h 333"/>
              <a:gd name="T6" fmla="*/ 0 w 819"/>
              <a:gd name="T7" fmla="*/ 2147483646 h 333"/>
              <a:gd name="T8" fmla="*/ 2147483646 w 819"/>
              <a:gd name="T9" fmla="*/ 0 h 33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19"/>
              <a:gd name="T16" fmla="*/ 0 h 333"/>
              <a:gd name="T17" fmla="*/ 819 w 819"/>
              <a:gd name="T18" fmla="*/ 333 h 33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19" h="333">
                <a:moveTo>
                  <a:pt x="97" y="0"/>
                </a:moveTo>
                <a:lnTo>
                  <a:pt x="819" y="139"/>
                </a:lnTo>
                <a:lnTo>
                  <a:pt x="172" y="98"/>
                </a:lnTo>
                <a:lnTo>
                  <a:pt x="0" y="333"/>
                </a:lnTo>
                <a:lnTo>
                  <a:pt x="9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79" name="Freeform 600"/>
          <p:cNvSpPr>
            <a:spLocks/>
          </p:cNvSpPr>
          <p:nvPr/>
        </p:nvSpPr>
        <p:spPr bwMode="auto">
          <a:xfrm>
            <a:off x="7772400" y="2009776"/>
            <a:ext cx="217488" cy="47625"/>
          </a:xfrm>
          <a:custGeom>
            <a:avLst/>
            <a:gdLst>
              <a:gd name="T0" fmla="*/ 2147483646 w 1083"/>
              <a:gd name="T1" fmla="*/ 0 h 306"/>
              <a:gd name="T2" fmla="*/ 2147483646 w 1083"/>
              <a:gd name="T3" fmla="*/ 2147483646 h 306"/>
              <a:gd name="T4" fmla="*/ 2147483646 w 1083"/>
              <a:gd name="T5" fmla="*/ 2147483646 h 306"/>
              <a:gd name="T6" fmla="*/ 0 w 1083"/>
              <a:gd name="T7" fmla="*/ 2147483646 h 306"/>
              <a:gd name="T8" fmla="*/ 2147483646 w 1083"/>
              <a:gd name="T9" fmla="*/ 0 h 3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3"/>
              <a:gd name="T16" fmla="*/ 0 h 306"/>
              <a:gd name="T17" fmla="*/ 1083 w 1083"/>
              <a:gd name="T18" fmla="*/ 306 h 3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3" h="306">
                <a:moveTo>
                  <a:pt x="34" y="0"/>
                </a:moveTo>
                <a:lnTo>
                  <a:pt x="1083" y="261"/>
                </a:lnTo>
                <a:lnTo>
                  <a:pt x="1055" y="306"/>
                </a:lnTo>
                <a:lnTo>
                  <a:pt x="0" y="28"/>
                </a:lnTo>
                <a:lnTo>
                  <a:pt x="34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80" name="Freeform 601"/>
          <p:cNvSpPr>
            <a:spLocks/>
          </p:cNvSpPr>
          <p:nvPr/>
        </p:nvSpPr>
        <p:spPr bwMode="auto">
          <a:xfrm>
            <a:off x="7751764" y="2024064"/>
            <a:ext cx="219075" cy="47625"/>
          </a:xfrm>
          <a:custGeom>
            <a:avLst/>
            <a:gdLst>
              <a:gd name="T0" fmla="*/ 2147483646 w 1088"/>
              <a:gd name="T1" fmla="*/ 0 h 311"/>
              <a:gd name="T2" fmla="*/ 2147483646 w 1088"/>
              <a:gd name="T3" fmla="*/ 2147483646 h 311"/>
              <a:gd name="T4" fmla="*/ 2147483646 w 1088"/>
              <a:gd name="T5" fmla="*/ 2147483646 h 311"/>
              <a:gd name="T6" fmla="*/ 0 w 1088"/>
              <a:gd name="T7" fmla="*/ 2147483646 h 311"/>
              <a:gd name="T8" fmla="*/ 2147483646 w 1088"/>
              <a:gd name="T9" fmla="*/ 0 h 3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88"/>
              <a:gd name="T16" fmla="*/ 0 h 311"/>
              <a:gd name="T17" fmla="*/ 1088 w 1088"/>
              <a:gd name="T18" fmla="*/ 311 h 3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88" h="311">
                <a:moveTo>
                  <a:pt x="39" y="0"/>
                </a:moveTo>
                <a:lnTo>
                  <a:pt x="1088" y="260"/>
                </a:lnTo>
                <a:lnTo>
                  <a:pt x="1055" y="311"/>
                </a:lnTo>
                <a:lnTo>
                  <a:pt x="0" y="34"/>
                </a:lnTo>
                <a:lnTo>
                  <a:pt x="39" y="0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81" name="Freeform 602"/>
          <p:cNvSpPr>
            <a:spLocks/>
          </p:cNvSpPr>
          <p:nvPr/>
        </p:nvSpPr>
        <p:spPr bwMode="auto">
          <a:xfrm>
            <a:off x="7786688" y="2068513"/>
            <a:ext cx="31750" cy="11112"/>
          </a:xfrm>
          <a:custGeom>
            <a:avLst/>
            <a:gdLst>
              <a:gd name="T0" fmla="*/ 2147483646 w 164"/>
              <a:gd name="T1" fmla="*/ 2147483646 h 72"/>
              <a:gd name="T2" fmla="*/ 2147483646 w 164"/>
              <a:gd name="T3" fmla="*/ 2147483646 h 72"/>
              <a:gd name="T4" fmla="*/ 2147483646 w 164"/>
              <a:gd name="T5" fmla="*/ 0 h 72"/>
              <a:gd name="T6" fmla="*/ 2147483646 w 164"/>
              <a:gd name="T7" fmla="*/ 0 h 72"/>
              <a:gd name="T8" fmla="*/ 2147483646 w 164"/>
              <a:gd name="T9" fmla="*/ 2147483646 h 72"/>
              <a:gd name="T10" fmla="*/ 2147483646 w 164"/>
              <a:gd name="T11" fmla="*/ 2147483646 h 72"/>
              <a:gd name="T12" fmla="*/ 2147483646 w 164"/>
              <a:gd name="T13" fmla="*/ 2147483646 h 72"/>
              <a:gd name="T14" fmla="*/ 2147483646 w 164"/>
              <a:gd name="T15" fmla="*/ 2147483646 h 72"/>
              <a:gd name="T16" fmla="*/ 2147483646 w 164"/>
              <a:gd name="T17" fmla="*/ 2147483646 h 72"/>
              <a:gd name="T18" fmla="*/ 2147483646 w 164"/>
              <a:gd name="T19" fmla="*/ 2147483646 h 72"/>
              <a:gd name="T20" fmla="*/ 2147483646 w 164"/>
              <a:gd name="T21" fmla="*/ 2147483646 h 72"/>
              <a:gd name="T22" fmla="*/ 2147483646 w 164"/>
              <a:gd name="T23" fmla="*/ 2147483646 h 72"/>
              <a:gd name="T24" fmla="*/ 2147483646 w 164"/>
              <a:gd name="T25" fmla="*/ 2147483646 h 72"/>
              <a:gd name="T26" fmla="*/ 2147483646 w 164"/>
              <a:gd name="T27" fmla="*/ 2147483646 h 72"/>
              <a:gd name="T28" fmla="*/ 2147483646 w 164"/>
              <a:gd name="T29" fmla="*/ 2147483646 h 72"/>
              <a:gd name="T30" fmla="*/ 2147483646 w 164"/>
              <a:gd name="T31" fmla="*/ 2147483646 h 72"/>
              <a:gd name="T32" fmla="*/ 2147483646 w 164"/>
              <a:gd name="T33" fmla="*/ 2147483646 h 72"/>
              <a:gd name="T34" fmla="*/ 2147483646 w 164"/>
              <a:gd name="T35" fmla="*/ 2147483646 h 72"/>
              <a:gd name="T36" fmla="*/ 2147483646 w 164"/>
              <a:gd name="T37" fmla="*/ 2147483646 h 72"/>
              <a:gd name="T38" fmla="*/ 2147483646 w 164"/>
              <a:gd name="T39" fmla="*/ 2147483646 h 72"/>
              <a:gd name="T40" fmla="*/ 2147483646 w 164"/>
              <a:gd name="T41" fmla="*/ 2147483646 h 72"/>
              <a:gd name="T42" fmla="*/ 2147483646 w 164"/>
              <a:gd name="T43" fmla="*/ 2147483646 h 72"/>
              <a:gd name="T44" fmla="*/ 2147483646 w 164"/>
              <a:gd name="T45" fmla="*/ 2147483646 h 72"/>
              <a:gd name="T46" fmla="*/ 2147483646 w 164"/>
              <a:gd name="T47" fmla="*/ 2147483646 h 72"/>
              <a:gd name="T48" fmla="*/ 2147483646 w 164"/>
              <a:gd name="T49" fmla="*/ 2147483646 h 72"/>
              <a:gd name="T50" fmla="*/ 2147483646 w 164"/>
              <a:gd name="T51" fmla="*/ 2147483646 h 72"/>
              <a:gd name="T52" fmla="*/ 2147483646 w 164"/>
              <a:gd name="T53" fmla="*/ 2147483646 h 72"/>
              <a:gd name="T54" fmla="*/ 2147483646 w 164"/>
              <a:gd name="T55" fmla="*/ 2147483646 h 72"/>
              <a:gd name="T56" fmla="*/ 2147483646 w 164"/>
              <a:gd name="T57" fmla="*/ 2147483646 h 72"/>
              <a:gd name="T58" fmla="*/ 0 w 164"/>
              <a:gd name="T59" fmla="*/ 2147483646 h 72"/>
              <a:gd name="T60" fmla="*/ 0 w 164"/>
              <a:gd name="T61" fmla="*/ 2147483646 h 72"/>
              <a:gd name="T62" fmla="*/ 2147483646 w 164"/>
              <a:gd name="T63" fmla="*/ 2147483646 h 72"/>
              <a:gd name="T64" fmla="*/ 2147483646 w 164"/>
              <a:gd name="T65" fmla="*/ 2147483646 h 72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64"/>
              <a:gd name="T100" fmla="*/ 0 h 72"/>
              <a:gd name="T101" fmla="*/ 164 w 164"/>
              <a:gd name="T102" fmla="*/ 72 h 72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64" h="72">
                <a:moveTo>
                  <a:pt x="16" y="1"/>
                </a:moveTo>
                <a:lnTo>
                  <a:pt x="21" y="1"/>
                </a:lnTo>
                <a:lnTo>
                  <a:pt x="35" y="0"/>
                </a:lnTo>
                <a:lnTo>
                  <a:pt x="54" y="0"/>
                </a:lnTo>
                <a:lnTo>
                  <a:pt x="78" y="2"/>
                </a:lnTo>
                <a:lnTo>
                  <a:pt x="104" y="7"/>
                </a:lnTo>
                <a:lnTo>
                  <a:pt x="128" y="17"/>
                </a:lnTo>
                <a:lnTo>
                  <a:pt x="149" y="31"/>
                </a:lnTo>
                <a:lnTo>
                  <a:pt x="164" y="51"/>
                </a:lnTo>
                <a:lnTo>
                  <a:pt x="164" y="52"/>
                </a:lnTo>
                <a:lnTo>
                  <a:pt x="164" y="57"/>
                </a:lnTo>
                <a:lnTo>
                  <a:pt x="163" y="62"/>
                </a:lnTo>
                <a:lnTo>
                  <a:pt x="161" y="67"/>
                </a:lnTo>
                <a:lnTo>
                  <a:pt x="156" y="71"/>
                </a:lnTo>
                <a:lnTo>
                  <a:pt x="149" y="72"/>
                </a:lnTo>
                <a:lnTo>
                  <a:pt x="138" y="71"/>
                </a:lnTo>
                <a:lnTo>
                  <a:pt x="124" y="65"/>
                </a:lnTo>
                <a:lnTo>
                  <a:pt x="124" y="63"/>
                </a:lnTo>
                <a:lnTo>
                  <a:pt x="123" y="59"/>
                </a:lnTo>
                <a:lnTo>
                  <a:pt x="120" y="52"/>
                </a:lnTo>
                <a:lnTo>
                  <a:pt x="113" y="45"/>
                </a:lnTo>
                <a:lnTo>
                  <a:pt x="100" y="38"/>
                </a:lnTo>
                <a:lnTo>
                  <a:pt x="81" y="32"/>
                </a:lnTo>
                <a:lnTo>
                  <a:pt x="55" y="29"/>
                </a:lnTo>
                <a:lnTo>
                  <a:pt x="20" y="29"/>
                </a:lnTo>
                <a:lnTo>
                  <a:pt x="18" y="29"/>
                </a:lnTo>
                <a:lnTo>
                  <a:pt x="14" y="27"/>
                </a:lnTo>
                <a:lnTo>
                  <a:pt x="9" y="25"/>
                </a:lnTo>
                <a:lnTo>
                  <a:pt x="4" y="22"/>
                </a:lnTo>
                <a:lnTo>
                  <a:pt x="0" y="18"/>
                </a:lnTo>
                <a:lnTo>
                  <a:pt x="0" y="14"/>
                </a:lnTo>
                <a:lnTo>
                  <a:pt x="5" y="7"/>
                </a:lnTo>
                <a:lnTo>
                  <a:pt x="16" y="1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82" name="Freeform 603"/>
          <p:cNvSpPr>
            <a:spLocks/>
          </p:cNvSpPr>
          <p:nvPr/>
        </p:nvSpPr>
        <p:spPr bwMode="auto">
          <a:xfrm>
            <a:off x="7793038" y="1989139"/>
            <a:ext cx="30162" cy="15875"/>
          </a:xfrm>
          <a:custGeom>
            <a:avLst/>
            <a:gdLst>
              <a:gd name="T0" fmla="*/ 2147483646 w 146"/>
              <a:gd name="T1" fmla="*/ 0 h 109"/>
              <a:gd name="T2" fmla="*/ 2147483646 w 146"/>
              <a:gd name="T3" fmla="*/ 0 h 109"/>
              <a:gd name="T4" fmla="*/ 2147483646 w 146"/>
              <a:gd name="T5" fmla="*/ 2147483646 h 109"/>
              <a:gd name="T6" fmla="*/ 2147483646 w 146"/>
              <a:gd name="T7" fmla="*/ 2147483646 h 109"/>
              <a:gd name="T8" fmla="*/ 2147483646 w 146"/>
              <a:gd name="T9" fmla="*/ 2147483646 h 109"/>
              <a:gd name="T10" fmla="*/ 2147483646 w 146"/>
              <a:gd name="T11" fmla="*/ 2147483646 h 109"/>
              <a:gd name="T12" fmla="*/ 2147483646 w 146"/>
              <a:gd name="T13" fmla="*/ 2147483646 h 109"/>
              <a:gd name="T14" fmla="*/ 0 w 146"/>
              <a:gd name="T15" fmla="*/ 2147483646 h 109"/>
              <a:gd name="T16" fmla="*/ 2147483646 w 146"/>
              <a:gd name="T17" fmla="*/ 2147483646 h 109"/>
              <a:gd name="T18" fmla="*/ 2147483646 w 146"/>
              <a:gd name="T19" fmla="*/ 2147483646 h 109"/>
              <a:gd name="T20" fmla="*/ 2147483646 w 146"/>
              <a:gd name="T21" fmla="*/ 2147483646 h 109"/>
              <a:gd name="T22" fmla="*/ 2147483646 w 146"/>
              <a:gd name="T23" fmla="*/ 2147483646 h 109"/>
              <a:gd name="T24" fmla="*/ 2147483646 w 146"/>
              <a:gd name="T25" fmla="*/ 2147483646 h 109"/>
              <a:gd name="T26" fmla="*/ 2147483646 w 146"/>
              <a:gd name="T27" fmla="*/ 2147483646 h 109"/>
              <a:gd name="T28" fmla="*/ 2147483646 w 146"/>
              <a:gd name="T29" fmla="*/ 2147483646 h 109"/>
              <a:gd name="T30" fmla="*/ 2147483646 w 146"/>
              <a:gd name="T31" fmla="*/ 2147483646 h 109"/>
              <a:gd name="T32" fmla="*/ 2147483646 w 146"/>
              <a:gd name="T33" fmla="*/ 2147483646 h 109"/>
              <a:gd name="T34" fmla="*/ 2147483646 w 146"/>
              <a:gd name="T35" fmla="*/ 2147483646 h 109"/>
              <a:gd name="T36" fmla="*/ 2147483646 w 146"/>
              <a:gd name="T37" fmla="*/ 0 h 10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9"/>
              <a:gd name="T59" fmla="*/ 146 w 146"/>
              <a:gd name="T60" fmla="*/ 109 h 109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9">
                <a:moveTo>
                  <a:pt x="45" y="0"/>
                </a:moveTo>
                <a:lnTo>
                  <a:pt x="42" y="0"/>
                </a:lnTo>
                <a:lnTo>
                  <a:pt x="35" y="3"/>
                </a:lnTo>
                <a:lnTo>
                  <a:pt x="26" y="7"/>
                </a:lnTo>
                <a:lnTo>
                  <a:pt x="15" y="14"/>
                </a:lnTo>
                <a:lnTo>
                  <a:pt x="6" y="24"/>
                </a:lnTo>
                <a:lnTo>
                  <a:pt x="1" y="39"/>
                </a:lnTo>
                <a:lnTo>
                  <a:pt x="0" y="59"/>
                </a:lnTo>
                <a:lnTo>
                  <a:pt x="6" y="85"/>
                </a:lnTo>
                <a:lnTo>
                  <a:pt x="85" y="109"/>
                </a:lnTo>
                <a:lnTo>
                  <a:pt x="84" y="104"/>
                </a:lnTo>
                <a:lnTo>
                  <a:pt x="84" y="93"/>
                </a:lnTo>
                <a:lnTo>
                  <a:pt x="84" y="76"/>
                </a:lnTo>
                <a:lnTo>
                  <a:pt x="87" y="58"/>
                </a:lnTo>
                <a:lnTo>
                  <a:pt x="93" y="40"/>
                </a:lnTo>
                <a:lnTo>
                  <a:pt x="104" y="27"/>
                </a:lnTo>
                <a:lnTo>
                  <a:pt x="121" y="20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83" name="Freeform 604"/>
          <p:cNvSpPr>
            <a:spLocks/>
          </p:cNvSpPr>
          <p:nvPr/>
        </p:nvSpPr>
        <p:spPr bwMode="auto">
          <a:xfrm>
            <a:off x="7959726" y="2019301"/>
            <a:ext cx="30163" cy="15875"/>
          </a:xfrm>
          <a:custGeom>
            <a:avLst/>
            <a:gdLst>
              <a:gd name="T0" fmla="*/ 2147483646 w 146"/>
              <a:gd name="T1" fmla="*/ 0 h 107"/>
              <a:gd name="T2" fmla="*/ 2147483646 w 146"/>
              <a:gd name="T3" fmla="*/ 0 h 107"/>
              <a:gd name="T4" fmla="*/ 2147483646 w 146"/>
              <a:gd name="T5" fmla="*/ 2147483646 h 107"/>
              <a:gd name="T6" fmla="*/ 2147483646 w 146"/>
              <a:gd name="T7" fmla="*/ 2147483646 h 107"/>
              <a:gd name="T8" fmla="*/ 2147483646 w 146"/>
              <a:gd name="T9" fmla="*/ 2147483646 h 107"/>
              <a:gd name="T10" fmla="*/ 2147483646 w 146"/>
              <a:gd name="T11" fmla="*/ 2147483646 h 107"/>
              <a:gd name="T12" fmla="*/ 0 w 146"/>
              <a:gd name="T13" fmla="*/ 2147483646 h 107"/>
              <a:gd name="T14" fmla="*/ 0 w 146"/>
              <a:gd name="T15" fmla="*/ 2147483646 h 107"/>
              <a:gd name="T16" fmla="*/ 2147483646 w 146"/>
              <a:gd name="T17" fmla="*/ 2147483646 h 107"/>
              <a:gd name="T18" fmla="*/ 2147483646 w 146"/>
              <a:gd name="T19" fmla="*/ 2147483646 h 107"/>
              <a:gd name="T20" fmla="*/ 2147483646 w 146"/>
              <a:gd name="T21" fmla="*/ 2147483646 h 107"/>
              <a:gd name="T22" fmla="*/ 2147483646 w 146"/>
              <a:gd name="T23" fmla="*/ 2147483646 h 107"/>
              <a:gd name="T24" fmla="*/ 2147483646 w 146"/>
              <a:gd name="T25" fmla="*/ 2147483646 h 107"/>
              <a:gd name="T26" fmla="*/ 2147483646 w 146"/>
              <a:gd name="T27" fmla="*/ 2147483646 h 107"/>
              <a:gd name="T28" fmla="*/ 2147483646 w 146"/>
              <a:gd name="T29" fmla="*/ 2147483646 h 107"/>
              <a:gd name="T30" fmla="*/ 2147483646 w 146"/>
              <a:gd name="T31" fmla="*/ 2147483646 h 107"/>
              <a:gd name="T32" fmla="*/ 2147483646 w 146"/>
              <a:gd name="T33" fmla="*/ 2147483646 h 107"/>
              <a:gd name="T34" fmla="*/ 2147483646 w 146"/>
              <a:gd name="T35" fmla="*/ 2147483646 h 107"/>
              <a:gd name="T36" fmla="*/ 2147483646 w 146"/>
              <a:gd name="T37" fmla="*/ 0 h 10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46"/>
              <a:gd name="T58" fmla="*/ 0 h 107"/>
              <a:gd name="T59" fmla="*/ 146 w 146"/>
              <a:gd name="T60" fmla="*/ 107 h 107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46" h="107">
                <a:moveTo>
                  <a:pt x="45" y="0"/>
                </a:moveTo>
                <a:lnTo>
                  <a:pt x="42" y="0"/>
                </a:lnTo>
                <a:lnTo>
                  <a:pt x="35" y="2"/>
                </a:lnTo>
                <a:lnTo>
                  <a:pt x="25" y="6"/>
                </a:lnTo>
                <a:lnTo>
                  <a:pt x="15" y="12"/>
                </a:lnTo>
                <a:lnTo>
                  <a:pt x="6" y="23"/>
                </a:lnTo>
                <a:lnTo>
                  <a:pt x="0" y="38"/>
                </a:lnTo>
                <a:lnTo>
                  <a:pt x="0" y="58"/>
                </a:lnTo>
                <a:lnTo>
                  <a:pt x="6" y="85"/>
                </a:lnTo>
                <a:lnTo>
                  <a:pt x="84" y="107"/>
                </a:lnTo>
                <a:lnTo>
                  <a:pt x="83" y="103"/>
                </a:lnTo>
                <a:lnTo>
                  <a:pt x="83" y="91"/>
                </a:lnTo>
                <a:lnTo>
                  <a:pt x="83" y="75"/>
                </a:lnTo>
                <a:lnTo>
                  <a:pt x="86" y="56"/>
                </a:lnTo>
                <a:lnTo>
                  <a:pt x="92" y="40"/>
                </a:lnTo>
                <a:lnTo>
                  <a:pt x="103" y="27"/>
                </a:lnTo>
                <a:lnTo>
                  <a:pt x="121" y="19"/>
                </a:lnTo>
                <a:lnTo>
                  <a:pt x="146" y="23"/>
                </a:lnTo>
                <a:lnTo>
                  <a:pt x="45" y="0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84" name="Freeform 605"/>
          <p:cNvSpPr>
            <a:spLocks/>
          </p:cNvSpPr>
          <p:nvPr/>
        </p:nvSpPr>
        <p:spPr bwMode="auto">
          <a:xfrm>
            <a:off x="7824788" y="1992313"/>
            <a:ext cx="127000" cy="30162"/>
          </a:xfrm>
          <a:custGeom>
            <a:avLst/>
            <a:gdLst>
              <a:gd name="T0" fmla="*/ 0 w 629"/>
              <a:gd name="T1" fmla="*/ 2147483646 h 182"/>
              <a:gd name="T2" fmla="*/ 2147483646 w 629"/>
              <a:gd name="T3" fmla="*/ 2147483646 h 182"/>
              <a:gd name="T4" fmla="*/ 2147483646 w 629"/>
              <a:gd name="T5" fmla="*/ 2147483646 h 182"/>
              <a:gd name="T6" fmla="*/ 2147483646 w 629"/>
              <a:gd name="T7" fmla="*/ 0 h 182"/>
              <a:gd name="T8" fmla="*/ 0 w 629"/>
              <a:gd name="T9" fmla="*/ 2147483646 h 18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9"/>
              <a:gd name="T16" fmla="*/ 0 h 182"/>
              <a:gd name="T17" fmla="*/ 629 w 629"/>
              <a:gd name="T18" fmla="*/ 182 h 18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9" h="182">
                <a:moveTo>
                  <a:pt x="0" y="40"/>
                </a:moveTo>
                <a:lnTo>
                  <a:pt x="601" y="182"/>
                </a:lnTo>
                <a:lnTo>
                  <a:pt x="629" y="142"/>
                </a:lnTo>
                <a:lnTo>
                  <a:pt x="29" y="0"/>
                </a:lnTo>
                <a:lnTo>
                  <a:pt x="0" y="4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85" name="Freeform 606"/>
          <p:cNvSpPr>
            <a:spLocks/>
          </p:cNvSpPr>
          <p:nvPr/>
        </p:nvSpPr>
        <p:spPr bwMode="auto">
          <a:xfrm>
            <a:off x="7824788" y="2005014"/>
            <a:ext cx="120650" cy="26987"/>
          </a:xfrm>
          <a:custGeom>
            <a:avLst/>
            <a:gdLst>
              <a:gd name="T0" fmla="*/ 0 w 606"/>
              <a:gd name="T1" fmla="*/ 2147483646 h 170"/>
              <a:gd name="T2" fmla="*/ 2147483646 w 606"/>
              <a:gd name="T3" fmla="*/ 2147483646 h 170"/>
              <a:gd name="T4" fmla="*/ 2147483646 w 606"/>
              <a:gd name="T5" fmla="*/ 2147483646 h 170"/>
              <a:gd name="T6" fmla="*/ 2147483646 w 606"/>
              <a:gd name="T7" fmla="*/ 0 h 170"/>
              <a:gd name="T8" fmla="*/ 0 w 606"/>
              <a:gd name="T9" fmla="*/ 2147483646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86" name="Freeform 607"/>
          <p:cNvSpPr>
            <a:spLocks/>
          </p:cNvSpPr>
          <p:nvPr/>
        </p:nvSpPr>
        <p:spPr bwMode="auto">
          <a:xfrm>
            <a:off x="7824788" y="1987550"/>
            <a:ext cx="120650" cy="25400"/>
          </a:xfrm>
          <a:custGeom>
            <a:avLst/>
            <a:gdLst>
              <a:gd name="T0" fmla="*/ 0 w 606"/>
              <a:gd name="T1" fmla="*/ 2147483646 h 170"/>
              <a:gd name="T2" fmla="*/ 2147483646 w 606"/>
              <a:gd name="T3" fmla="*/ 2147483646 h 170"/>
              <a:gd name="T4" fmla="*/ 2147483646 w 606"/>
              <a:gd name="T5" fmla="*/ 2147483646 h 170"/>
              <a:gd name="T6" fmla="*/ 2147483646 w 606"/>
              <a:gd name="T7" fmla="*/ 0 h 170"/>
              <a:gd name="T8" fmla="*/ 0 w 606"/>
              <a:gd name="T9" fmla="*/ 2147483646 h 17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06"/>
              <a:gd name="T16" fmla="*/ 0 h 170"/>
              <a:gd name="T17" fmla="*/ 606 w 606"/>
              <a:gd name="T18" fmla="*/ 170 h 17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06" h="170">
                <a:moveTo>
                  <a:pt x="0" y="28"/>
                </a:moveTo>
                <a:lnTo>
                  <a:pt x="600" y="170"/>
                </a:lnTo>
                <a:lnTo>
                  <a:pt x="606" y="142"/>
                </a:lnTo>
                <a:lnTo>
                  <a:pt x="5" y="0"/>
                </a:lnTo>
                <a:lnTo>
                  <a:pt x="0" y="28"/>
                </a:lnTo>
                <a:close/>
              </a:path>
            </a:pathLst>
          </a:custGeom>
          <a:solidFill>
            <a:srgbClr val="F2E5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87" name="AutoShape 608"/>
          <p:cNvSpPr>
            <a:spLocks noChangeAspect="1" noChangeArrowheads="1" noTextEdit="1"/>
          </p:cNvSpPr>
          <p:nvPr/>
        </p:nvSpPr>
        <p:spPr bwMode="auto">
          <a:xfrm flipH="1">
            <a:off x="6751639" y="2174876"/>
            <a:ext cx="517525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88" name="Freeform 609"/>
          <p:cNvSpPr>
            <a:spLocks/>
          </p:cNvSpPr>
          <p:nvPr/>
        </p:nvSpPr>
        <p:spPr bwMode="auto">
          <a:xfrm>
            <a:off x="7161214" y="1844675"/>
            <a:ext cx="46037" cy="57150"/>
          </a:xfrm>
          <a:custGeom>
            <a:avLst/>
            <a:gdLst>
              <a:gd name="T0" fmla="*/ 2147483646 w 177"/>
              <a:gd name="T1" fmla="*/ 2147483646 h 219"/>
              <a:gd name="T2" fmla="*/ 2147483646 w 177"/>
              <a:gd name="T3" fmla="*/ 2147483646 h 219"/>
              <a:gd name="T4" fmla="*/ 2147483646 w 177"/>
              <a:gd name="T5" fmla="*/ 2147483646 h 219"/>
              <a:gd name="T6" fmla="*/ 2147483646 w 177"/>
              <a:gd name="T7" fmla="*/ 2147483646 h 219"/>
              <a:gd name="T8" fmla="*/ 2147483646 w 177"/>
              <a:gd name="T9" fmla="*/ 2147483646 h 219"/>
              <a:gd name="T10" fmla="*/ 2147483646 w 177"/>
              <a:gd name="T11" fmla="*/ 2147483646 h 219"/>
              <a:gd name="T12" fmla="*/ 2147483646 w 177"/>
              <a:gd name="T13" fmla="*/ 2147483646 h 219"/>
              <a:gd name="T14" fmla="*/ 2147483646 w 177"/>
              <a:gd name="T15" fmla="*/ 2147483646 h 219"/>
              <a:gd name="T16" fmla="*/ 0 w 177"/>
              <a:gd name="T17" fmla="*/ 2147483646 h 219"/>
              <a:gd name="T18" fmla="*/ 2147483646 w 177"/>
              <a:gd name="T19" fmla="*/ 2147483646 h 219"/>
              <a:gd name="T20" fmla="*/ 2147483646 w 177"/>
              <a:gd name="T21" fmla="*/ 2147483646 h 219"/>
              <a:gd name="T22" fmla="*/ 2147483646 w 177"/>
              <a:gd name="T23" fmla="*/ 2147483646 h 219"/>
              <a:gd name="T24" fmla="*/ 2147483646 w 177"/>
              <a:gd name="T25" fmla="*/ 2147483646 h 219"/>
              <a:gd name="T26" fmla="*/ 2147483646 w 177"/>
              <a:gd name="T27" fmla="*/ 2147483646 h 219"/>
              <a:gd name="T28" fmla="*/ 2147483646 w 177"/>
              <a:gd name="T29" fmla="*/ 2147483646 h 219"/>
              <a:gd name="T30" fmla="*/ 2147483646 w 177"/>
              <a:gd name="T31" fmla="*/ 2147483646 h 219"/>
              <a:gd name="T32" fmla="*/ 2147483646 w 177"/>
              <a:gd name="T33" fmla="*/ 2147483646 h 219"/>
              <a:gd name="T34" fmla="*/ 2147483646 w 177"/>
              <a:gd name="T35" fmla="*/ 2147483646 h 219"/>
              <a:gd name="T36" fmla="*/ 2147483646 w 177"/>
              <a:gd name="T37" fmla="*/ 2147483646 h 219"/>
              <a:gd name="T38" fmla="*/ 2147483646 w 177"/>
              <a:gd name="T39" fmla="*/ 2147483646 h 219"/>
              <a:gd name="T40" fmla="*/ 2147483646 w 177"/>
              <a:gd name="T41" fmla="*/ 2147483646 h 219"/>
              <a:gd name="T42" fmla="*/ 2147483646 w 177"/>
              <a:gd name="T43" fmla="*/ 2147483646 h 219"/>
              <a:gd name="T44" fmla="*/ 2147483646 w 177"/>
              <a:gd name="T45" fmla="*/ 2147483646 h 219"/>
              <a:gd name="T46" fmla="*/ 2147483646 w 177"/>
              <a:gd name="T47" fmla="*/ 2147483646 h 219"/>
              <a:gd name="T48" fmla="*/ 2147483646 w 177"/>
              <a:gd name="T49" fmla="*/ 2147483646 h 219"/>
              <a:gd name="T50" fmla="*/ 2147483646 w 177"/>
              <a:gd name="T51" fmla="*/ 2147483646 h 219"/>
              <a:gd name="T52" fmla="*/ 2147483646 w 177"/>
              <a:gd name="T53" fmla="*/ 2147483646 h 219"/>
              <a:gd name="T54" fmla="*/ 2147483646 w 177"/>
              <a:gd name="T55" fmla="*/ 2147483646 h 219"/>
              <a:gd name="T56" fmla="*/ 2147483646 w 177"/>
              <a:gd name="T57" fmla="*/ 2147483646 h 219"/>
              <a:gd name="T58" fmla="*/ 2147483646 w 177"/>
              <a:gd name="T59" fmla="*/ 2147483646 h 219"/>
              <a:gd name="T60" fmla="*/ 2147483646 w 177"/>
              <a:gd name="T61" fmla="*/ 2147483646 h 219"/>
              <a:gd name="T62" fmla="*/ 2147483646 w 177"/>
              <a:gd name="T63" fmla="*/ 2147483646 h 219"/>
              <a:gd name="T64" fmla="*/ 2147483646 w 177"/>
              <a:gd name="T65" fmla="*/ 2147483646 h 219"/>
              <a:gd name="T66" fmla="*/ 2147483646 w 177"/>
              <a:gd name="T67" fmla="*/ 2147483646 h 219"/>
              <a:gd name="T68" fmla="*/ 2147483646 w 177"/>
              <a:gd name="T69" fmla="*/ 2147483646 h 219"/>
              <a:gd name="T70" fmla="*/ 2147483646 w 177"/>
              <a:gd name="T71" fmla="*/ 2147483646 h 219"/>
              <a:gd name="T72" fmla="*/ 2147483646 w 177"/>
              <a:gd name="T73" fmla="*/ 2147483646 h 219"/>
              <a:gd name="T74" fmla="*/ 2147483646 w 177"/>
              <a:gd name="T75" fmla="*/ 2147483646 h 219"/>
              <a:gd name="T76" fmla="*/ 2147483646 w 177"/>
              <a:gd name="T77" fmla="*/ 2147483646 h 219"/>
              <a:gd name="T78" fmla="*/ 2147483646 w 177"/>
              <a:gd name="T79" fmla="*/ 2147483646 h 219"/>
              <a:gd name="T80" fmla="*/ 2147483646 w 177"/>
              <a:gd name="T81" fmla="*/ 2147483646 h 219"/>
              <a:gd name="T82" fmla="*/ 2147483646 w 177"/>
              <a:gd name="T83" fmla="*/ 2147483646 h 219"/>
              <a:gd name="T84" fmla="*/ 2147483646 w 177"/>
              <a:gd name="T85" fmla="*/ 2147483646 h 219"/>
              <a:gd name="T86" fmla="*/ 2147483646 w 177"/>
              <a:gd name="T87" fmla="*/ 2147483646 h 219"/>
              <a:gd name="T88" fmla="*/ 2147483646 w 177"/>
              <a:gd name="T89" fmla="*/ 2147483646 h 219"/>
              <a:gd name="T90" fmla="*/ 2147483646 w 177"/>
              <a:gd name="T91" fmla="*/ 2147483646 h 219"/>
              <a:gd name="T92" fmla="*/ 2147483646 w 177"/>
              <a:gd name="T93" fmla="*/ 2147483646 h 219"/>
              <a:gd name="T94" fmla="*/ 2147483646 w 177"/>
              <a:gd name="T95" fmla="*/ 2147483646 h 219"/>
              <a:gd name="T96" fmla="*/ 2147483646 w 177"/>
              <a:gd name="T97" fmla="*/ 2147483646 h 219"/>
              <a:gd name="T98" fmla="*/ 2147483646 w 177"/>
              <a:gd name="T99" fmla="*/ 2147483646 h 219"/>
              <a:gd name="T100" fmla="*/ 2147483646 w 177"/>
              <a:gd name="T101" fmla="*/ 2147483646 h 219"/>
              <a:gd name="T102" fmla="*/ 2147483646 w 177"/>
              <a:gd name="T103" fmla="*/ 2147483646 h 219"/>
              <a:gd name="T104" fmla="*/ 2147483646 w 177"/>
              <a:gd name="T105" fmla="*/ 2147483646 h 219"/>
              <a:gd name="T106" fmla="*/ 2147483646 w 177"/>
              <a:gd name="T107" fmla="*/ 2147483646 h 219"/>
              <a:gd name="T108" fmla="*/ 2147483646 w 177"/>
              <a:gd name="T109" fmla="*/ 0 h 219"/>
              <a:gd name="T110" fmla="*/ 2147483646 w 177"/>
              <a:gd name="T111" fmla="*/ 2147483646 h 219"/>
              <a:gd name="T112" fmla="*/ 2147483646 w 177"/>
              <a:gd name="T113" fmla="*/ 2147483646 h 219"/>
              <a:gd name="T114" fmla="*/ 2147483646 w 177"/>
              <a:gd name="T115" fmla="*/ 2147483646 h 219"/>
              <a:gd name="T116" fmla="*/ 2147483646 w 177"/>
              <a:gd name="T117" fmla="*/ 2147483646 h 219"/>
              <a:gd name="T118" fmla="*/ 2147483646 w 177"/>
              <a:gd name="T119" fmla="*/ 2147483646 h 219"/>
              <a:gd name="T120" fmla="*/ 2147483646 w 177"/>
              <a:gd name="T121" fmla="*/ 2147483646 h 21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77"/>
              <a:gd name="T184" fmla="*/ 0 h 219"/>
              <a:gd name="T185" fmla="*/ 177 w 177"/>
              <a:gd name="T186" fmla="*/ 219 h 21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77" h="219">
                <a:moveTo>
                  <a:pt x="65" y="33"/>
                </a:moveTo>
                <a:lnTo>
                  <a:pt x="52" y="43"/>
                </a:lnTo>
                <a:lnTo>
                  <a:pt x="41" y="54"/>
                </a:lnTo>
                <a:lnTo>
                  <a:pt x="29" y="66"/>
                </a:lnTo>
                <a:lnTo>
                  <a:pt x="20" y="79"/>
                </a:lnTo>
                <a:lnTo>
                  <a:pt x="12" y="93"/>
                </a:lnTo>
                <a:lnTo>
                  <a:pt x="6" y="107"/>
                </a:lnTo>
                <a:lnTo>
                  <a:pt x="2" y="121"/>
                </a:lnTo>
                <a:lnTo>
                  <a:pt x="0" y="136"/>
                </a:lnTo>
                <a:lnTo>
                  <a:pt x="2" y="158"/>
                </a:lnTo>
                <a:lnTo>
                  <a:pt x="10" y="177"/>
                </a:lnTo>
                <a:lnTo>
                  <a:pt x="23" y="193"/>
                </a:lnTo>
                <a:lnTo>
                  <a:pt x="38" y="204"/>
                </a:lnTo>
                <a:lnTo>
                  <a:pt x="57" y="213"/>
                </a:lnTo>
                <a:lnTo>
                  <a:pt x="78" y="218"/>
                </a:lnTo>
                <a:lnTo>
                  <a:pt x="98" y="219"/>
                </a:lnTo>
                <a:lnTo>
                  <a:pt x="118" y="216"/>
                </a:lnTo>
                <a:lnTo>
                  <a:pt x="123" y="216"/>
                </a:lnTo>
                <a:lnTo>
                  <a:pt x="127" y="214"/>
                </a:lnTo>
                <a:lnTo>
                  <a:pt x="130" y="210"/>
                </a:lnTo>
                <a:lnTo>
                  <a:pt x="131" y="205"/>
                </a:lnTo>
                <a:lnTo>
                  <a:pt x="130" y="203"/>
                </a:lnTo>
                <a:lnTo>
                  <a:pt x="127" y="203"/>
                </a:lnTo>
                <a:lnTo>
                  <a:pt x="123" y="202"/>
                </a:lnTo>
                <a:lnTo>
                  <a:pt x="117" y="202"/>
                </a:lnTo>
                <a:lnTo>
                  <a:pt x="111" y="202"/>
                </a:lnTo>
                <a:lnTo>
                  <a:pt x="106" y="202"/>
                </a:lnTo>
                <a:lnTo>
                  <a:pt x="100" y="202"/>
                </a:lnTo>
                <a:lnTo>
                  <a:pt x="97" y="202"/>
                </a:lnTo>
                <a:lnTo>
                  <a:pt x="87" y="201"/>
                </a:lnTo>
                <a:lnTo>
                  <a:pt x="77" y="200"/>
                </a:lnTo>
                <a:lnTo>
                  <a:pt x="67" y="199"/>
                </a:lnTo>
                <a:lnTo>
                  <a:pt x="56" y="196"/>
                </a:lnTo>
                <a:lnTo>
                  <a:pt x="46" y="193"/>
                </a:lnTo>
                <a:lnTo>
                  <a:pt x="35" y="185"/>
                </a:lnTo>
                <a:lnTo>
                  <a:pt x="26" y="175"/>
                </a:lnTo>
                <a:lnTo>
                  <a:pt x="15" y="162"/>
                </a:lnTo>
                <a:lnTo>
                  <a:pt x="13" y="146"/>
                </a:lnTo>
                <a:lnTo>
                  <a:pt x="14" y="131"/>
                </a:lnTo>
                <a:lnTo>
                  <a:pt x="19" y="116"/>
                </a:lnTo>
                <a:lnTo>
                  <a:pt x="25" y="102"/>
                </a:lnTo>
                <a:lnTo>
                  <a:pt x="34" y="89"/>
                </a:lnTo>
                <a:lnTo>
                  <a:pt x="45" y="76"/>
                </a:lnTo>
                <a:lnTo>
                  <a:pt x="56" y="65"/>
                </a:lnTo>
                <a:lnTo>
                  <a:pt x="70" y="55"/>
                </a:lnTo>
                <a:lnTo>
                  <a:pt x="84" y="45"/>
                </a:lnTo>
                <a:lnTo>
                  <a:pt x="98" y="37"/>
                </a:lnTo>
                <a:lnTo>
                  <a:pt x="113" y="29"/>
                </a:lnTo>
                <a:lnTo>
                  <a:pt x="127" y="23"/>
                </a:lnTo>
                <a:lnTo>
                  <a:pt x="141" y="17"/>
                </a:lnTo>
                <a:lnTo>
                  <a:pt x="154" y="12"/>
                </a:lnTo>
                <a:lnTo>
                  <a:pt x="167" y="9"/>
                </a:lnTo>
                <a:lnTo>
                  <a:pt x="177" y="7"/>
                </a:lnTo>
                <a:lnTo>
                  <a:pt x="170" y="2"/>
                </a:lnTo>
                <a:lnTo>
                  <a:pt x="158" y="0"/>
                </a:lnTo>
                <a:lnTo>
                  <a:pt x="145" y="2"/>
                </a:lnTo>
                <a:lnTo>
                  <a:pt x="129" y="6"/>
                </a:lnTo>
                <a:lnTo>
                  <a:pt x="111" y="11"/>
                </a:lnTo>
                <a:lnTo>
                  <a:pt x="94" y="17"/>
                </a:lnTo>
                <a:lnTo>
                  <a:pt x="78" y="26"/>
                </a:lnTo>
                <a:lnTo>
                  <a:pt x="65" y="33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89" name="Freeform 610"/>
          <p:cNvSpPr>
            <a:spLocks/>
          </p:cNvSpPr>
          <p:nvPr/>
        </p:nvSpPr>
        <p:spPr bwMode="auto">
          <a:xfrm>
            <a:off x="7237413" y="1843089"/>
            <a:ext cx="30162" cy="46037"/>
          </a:xfrm>
          <a:custGeom>
            <a:avLst/>
            <a:gdLst>
              <a:gd name="T0" fmla="*/ 2147483646 w 115"/>
              <a:gd name="T1" fmla="*/ 2147483646 h 170"/>
              <a:gd name="T2" fmla="*/ 2147483646 w 115"/>
              <a:gd name="T3" fmla="*/ 2147483646 h 170"/>
              <a:gd name="T4" fmla="*/ 2147483646 w 115"/>
              <a:gd name="T5" fmla="*/ 2147483646 h 170"/>
              <a:gd name="T6" fmla="*/ 2147483646 w 115"/>
              <a:gd name="T7" fmla="*/ 2147483646 h 170"/>
              <a:gd name="T8" fmla="*/ 2147483646 w 115"/>
              <a:gd name="T9" fmla="*/ 2147483646 h 170"/>
              <a:gd name="T10" fmla="*/ 2147483646 w 115"/>
              <a:gd name="T11" fmla="*/ 2147483646 h 170"/>
              <a:gd name="T12" fmla="*/ 2147483646 w 115"/>
              <a:gd name="T13" fmla="*/ 2147483646 h 170"/>
              <a:gd name="T14" fmla="*/ 2147483646 w 115"/>
              <a:gd name="T15" fmla="*/ 2147483646 h 170"/>
              <a:gd name="T16" fmla="*/ 2147483646 w 115"/>
              <a:gd name="T17" fmla="*/ 2147483646 h 170"/>
              <a:gd name="T18" fmla="*/ 2147483646 w 115"/>
              <a:gd name="T19" fmla="*/ 2147483646 h 170"/>
              <a:gd name="T20" fmla="*/ 2147483646 w 115"/>
              <a:gd name="T21" fmla="*/ 2147483646 h 170"/>
              <a:gd name="T22" fmla="*/ 2147483646 w 115"/>
              <a:gd name="T23" fmla="*/ 2147483646 h 170"/>
              <a:gd name="T24" fmla="*/ 2147483646 w 115"/>
              <a:gd name="T25" fmla="*/ 2147483646 h 170"/>
              <a:gd name="T26" fmla="*/ 2147483646 w 115"/>
              <a:gd name="T27" fmla="*/ 2147483646 h 170"/>
              <a:gd name="T28" fmla="*/ 2147483646 w 115"/>
              <a:gd name="T29" fmla="*/ 2147483646 h 170"/>
              <a:gd name="T30" fmla="*/ 2147483646 w 115"/>
              <a:gd name="T31" fmla="*/ 2147483646 h 170"/>
              <a:gd name="T32" fmla="*/ 2147483646 w 115"/>
              <a:gd name="T33" fmla="*/ 2147483646 h 170"/>
              <a:gd name="T34" fmla="*/ 2147483646 w 115"/>
              <a:gd name="T35" fmla="*/ 2147483646 h 170"/>
              <a:gd name="T36" fmla="*/ 2147483646 w 115"/>
              <a:gd name="T37" fmla="*/ 2147483646 h 170"/>
              <a:gd name="T38" fmla="*/ 2147483646 w 115"/>
              <a:gd name="T39" fmla="*/ 2147483646 h 170"/>
              <a:gd name="T40" fmla="*/ 2147483646 w 115"/>
              <a:gd name="T41" fmla="*/ 2147483646 h 170"/>
              <a:gd name="T42" fmla="*/ 2147483646 w 115"/>
              <a:gd name="T43" fmla="*/ 2147483646 h 170"/>
              <a:gd name="T44" fmla="*/ 2147483646 w 115"/>
              <a:gd name="T45" fmla="*/ 2147483646 h 170"/>
              <a:gd name="T46" fmla="*/ 2147483646 w 115"/>
              <a:gd name="T47" fmla="*/ 2147483646 h 170"/>
              <a:gd name="T48" fmla="*/ 2147483646 w 115"/>
              <a:gd name="T49" fmla="*/ 2147483646 h 170"/>
              <a:gd name="T50" fmla="*/ 2147483646 w 115"/>
              <a:gd name="T51" fmla="*/ 2147483646 h 170"/>
              <a:gd name="T52" fmla="*/ 2147483646 w 115"/>
              <a:gd name="T53" fmla="*/ 2147483646 h 170"/>
              <a:gd name="T54" fmla="*/ 2147483646 w 115"/>
              <a:gd name="T55" fmla="*/ 2147483646 h 170"/>
              <a:gd name="T56" fmla="*/ 2147483646 w 115"/>
              <a:gd name="T57" fmla="*/ 2147483646 h 170"/>
              <a:gd name="T58" fmla="*/ 2147483646 w 115"/>
              <a:gd name="T59" fmla="*/ 2147483646 h 170"/>
              <a:gd name="T60" fmla="*/ 2147483646 w 115"/>
              <a:gd name="T61" fmla="*/ 0 h 170"/>
              <a:gd name="T62" fmla="*/ 2147483646 w 115"/>
              <a:gd name="T63" fmla="*/ 2147483646 h 170"/>
              <a:gd name="T64" fmla="*/ 0 w 115"/>
              <a:gd name="T65" fmla="*/ 2147483646 h 170"/>
              <a:gd name="T66" fmla="*/ 2147483646 w 115"/>
              <a:gd name="T67" fmla="*/ 2147483646 h 170"/>
              <a:gd name="T68" fmla="*/ 2147483646 w 115"/>
              <a:gd name="T69" fmla="*/ 2147483646 h 170"/>
              <a:gd name="T70" fmla="*/ 2147483646 w 115"/>
              <a:gd name="T71" fmla="*/ 2147483646 h 170"/>
              <a:gd name="T72" fmla="*/ 2147483646 w 115"/>
              <a:gd name="T73" fmla="*/ 2147483646 h 170"/>
              <a:gd name="T74" fmla="*/ 2147483646 w 115"/>
              <a:gd name="T75" fmla="*/ 2147483646 h 170"/>
              <a:gd name="T76" fmla="*/ 2147483646 w 115"/>
              <a:gd name="T77" fmla="*/ 2147483646 h 170"/>
              <a:gd name="T78" fmla="*/ 2147483646 w 115"/>
              <a:gd name="T79" fmla="*/ 2147483646 h 170"/>
              <a:gd name="T80" fmla="*/ 2147483646 w 115"/>
              <a:gd name="T81" fmla="*/ 2147483646 h 17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15"/>
              <a:gd name="T124" fmla="*/ 0 h 170"/>
              <a:gd name="T125" fmla="*/ 115 w 115"/>
              <a:gd name="T126" fmla="*/ 170 h 17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15" h="170">
                <a:moveTo>
                  <a:pt x="97" y="57"/>
                </a:moveTo>
                <a:lnTo>
                  <a:pt x="100" y="75"/>
                </a:lnTo>
                <a:lnTo>
                  <a:pt x="98" y="90"/>
                </a:lnTo>
                <a:lnTo>
                  <a:pt x="91" y="103"/>
                </a:lnTo>
                <a:lnTo>
                  <a:pt x="80" y="114"/>
                </a:lnTo>
                <a:lnTo>
                  <a:pt x="68" y="125"/>
                </a:lnTo>
                <a:lnTo>
                  <a:pt x="54" y="135"/>
                </a:lnTo>
                <a:lnTo>
                  <a:pt x="39" y="145"/>
                </a:lnTo>
                <a:lnTo>
                  <a:pt x="27" y="155"/>
                </a:lnTo>
                <a:lnTo>
                  <a:pt x="25" y="158"/>
                </a:lnTo>
                <a:lnTo>
                  <a:pt x="23" y="160"/>
                </a:lnTo>
                <a:lnTo>
                  <a:pt x="23" y="164"/>
                </a:lnTo>
                <a:lnTo>
                  <a:pt x="26" y="167"/>
                </a:lnTo>
                <a:lnTo>
                  <a:pt x="28" y="169"/>
                </a:lnTo>
                <a:lnTo>
                  <a:pt x="31" y="170"/>
                </a:lnTo>
                <a:lnTo>
                  <a:pt x="34" y="170"/>
                </a:lnTo>
                <a:lnTo>
                  <a:pt x="37" y="169"/>
                </a:lnTo>
                <a:lnTo>
                  <a:pt x="53" y="159"/>
                </a:lnTo>
                <a:lnTo>
                  <a:pt x="69" y="149"/>
                </a:lnTo>
                <a:lnTo>
                  <a:pt x="83" y="137"/>
                </a:lnTo>
                <a:lnTo>
                  <a:pt x="97" y="123"/>
                </a:lnTo>
                <a:lnTo>
                  <a:pt x="106" y="108"/>
                </a:lnTo>
                <a:lnTo>
                  <a:pt x="113" y="91"/>
                </a:lnTo>
                <a:lnTo>
                  <a:pt x="115" y="73"/>
                </a:lnTo>
                <a:lnTo>
                  <a:pt x="111" y="53"/>
                </a:lnTo>
                <a:lnTo>
                  <a:pt x="101" y="39"/>
                </a:lnTo>
                <a:lnTo>
                  <a:pt x="89" y="26"/>
                </a:lnTo>
                <a:lnTo>
                  <a:pt x="72" y="15"/>
                </a:lnTo>
                <a:lnTo>
                  <a:pt x="55" y="8"/>
                </a:lnTo>
                <a:lnTo>
                  <a:pt x="37" y="2"/>
                </a:lnTo>
                <a:lnTo>
                  <a:pt x="21" y="0"/>
                </a:lnTo>
                <a:lnTo>
                  <a:pt x="9" y="1"/>
                </a:lnTo>
                <a:lnTo>
                  <a:pt x="0" y="5"/>
                </a:lnTo>
                <a:lnTo>
                  <a:pt x="15" y="10"/>
                </a:lnTo>
                <a:lnTo>
                  <a:pt x="30" y="13"/>
                </a:lnTo>
                <a:lnTo>
                  <a:pt x="43" y="16"/>
                </a:lnTo>
                <a:lnTo>
                  <a:pt x="57" y="20"/>
                </a:lnTo>
                <a:lnTo>
                  <a:pt x="70" y="26"/>
                </a:lnTo>
                <a:lnTo>
                  <a:pt x="81" y="33"/>
                </a:lnTo>
                <a:lnTo>
                  <a:pt x="91" y="43"/>
                </a:lnTo>
                <a:lnTo>
                  <a:pt x="97" y="5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90" name="Freeform 611"/>
          <p:cNvSpPr>
            <a:spLocks/>
          </p:cNvSpPr>
          <p:nvPr/>
        </p:nvSpPr>
        <p:spPr bwMode="auto">
          <a:xfrm>
            <a:off x="7132639" y="1833564"/>
            <a:ext cx="73025" cy="92075"/>
          </a:xfrm>
          <a:custGeom>
            <a:avLst/>
            <a:gdLst>
              <a:gd name="T0" fmla="*/ 2147483646 w 289"/>
              <a:gd name="T1" fmla="*/ 2147483646 h 352"/>
              <a:gd name="T2" fmla="*/ 2147483646 w 289"/>
              <a:gd name="T3" fmla="*/ 2147483646 h 352"/>
              <a:gd name="T4" fmla="*/ 2147483646 w 289"/>
              <a:gd name="T5" fmla="*/ 2147483646 h 352"/>
              <a:gd name="T6" fmla="*/ 0 w 289"/>
              <a:gd name="T7" fmla="*/ 2147483646 h 352"/>
              <a:gd name="T8" fmla="*/ 2147483646 w 289"/>
              <a:gd name="T9" fmla="*/ 2147483646 h 352"/>
              <a:gd name="T10" fmla="*/ 2147483646 w 289"/>
              <a:gd name="T11" fmla="*/ 2147483646 h 352"/>
              <a:gd name="T12" fmla="*/ 2147483646 w 289"/>
              <a:gd name="T13" fmla="*/ 2147483646 h 352"/>
              <a:gd name="T14" fmla="*/ 2147483646 w 289"/>
              <a:gd name="T15" fmla="*/ 2147483646 h 352"/>
              <a:gd name="T16" fmla="*/ 2147483646 w 289"/>
              <a:gd name="T17" fmla="*/ 2147483646 h 352"/>
              <a:gd name="T18" fmla="*/ 2147483646 w 289"/>
              <a:gd name="T19" fmla="*/ 2147483646 h 352"/>
              <a:gd name="T20" fmla="*/ 2147483646 w 289"/>
              <a:gd name="T21" fmla="*/ 2147483646 h 352"/>
              <a:gd name="T22" fmla="*/ 2147483646 w 289"/>
              <a:gd name="T23" fmla="*/ 2147483646 h 352"/>
              <a:gd name="T24" fmla="*/ 2147483646 w 289"/>
              <a:gd name="T25" fmla="*/ 2147483646 h 352"/>
              <a:gd name="T26" fmla="*/ 2147483646 w 289"/>
              <a:gd name="T27" fmla="*/ 2147483646 h 352"/>
              <a:gd name="T28" fmla="*/ 2147483646 w 289"/>
              <a:gd name="T29" fmla="*/ 2147483646 h 352"/>
              <a:gd name="T30" fmla="*/ 2147483646 w 289"/>
              <a:gd name="T31" fmla="*/ 2147483646 h 352"/>
              <a:gd name="T32" fmla="*/ 2147483646 w 289"/>
              <a:gd name="T33" fmla="*/ 2147483646 h 352"/>
              <a:gd name="T34" fmla="*/ 2147483646 w 289"/>
              <a:gd name="T35" fmla="*/ 2147483646 h 352"/>
              <a:gd name="T36" fmla="*/ 2147483646 w 289"/>
              <a:gd name="T37" fmla="*/ 2147483646 h 352"/>
              <a:gd name="T38" fmla="*/ 2147483646 w 289"/>
              <a:gd name="T39" fmla="*/ 2147483646 h 352"/>
              <a:gd name="T40" fmla="*/ 2147483646 w 289"/>
              <a:gd name="T41" fmla="*/ 2147483646 h 352"/>
              <a:gd name="T42" fmla="*/ 2147483646 w 289"/>
              <a:gd name="T43" fmla="*/ 2147483646 h 352"/>
              <a:gd name="T44" fmla="*/ 2147483646 w 289"/>
              <a:gd name="T45" fmla="*/ 2147483646 h 352"/>
              <a:gd name="T46" fmla="*/ 2147483646 w 289"/>
              <a:gd name="T47" fmla="*/ 2147483646 h 352"/>
              <a:gd name="T48" fmla="*/ 2147483646 w 289"/>
              <a:gd name="T49" fmla="*/ 2147483646 h 352"/>
              <a:gd name="T50" fmla="*/ 2147483646 w 289"/>
              <a:gd name="T51" fmla="*/ 2147483646 h 352"/>
              <a:gd name="T52" fmla="*/ 2147483646 w 289"/>
              <a:gd name="T53" fmla="*/ 2147483646 h 352"/>
              <a:gd name="T54" fmla="*/ 2147483646 w 289"/>
              <a:gd name="T55" fmla="*/ 2147483646 h 352"/>
              <a:gd name="T56" fmla="*/ 2147483646 w 289"/>
              <a:gd name="T57" fmla="*/ 2147483646 h 352"/>
              <a:gd name="T58" fmla="*/ 2147483646 w 289"/>
              <a:gd name="T59" fmla="*/ 2147483646 h 352"/>
              <a:gd name="T60" fmla="*/ 2147483646 w 289"/>
              <a:gd name="T61" fmla="*/ 2147483646 h 352"/>
              <a:gd name="T62" fmla="*/ 2147483646 w 289"/>
              <a:gd name="T63" fmla="*/ 2147483646 h 352"/>
              <a:gd name="T64" fmla="*/ 2147483646 w 289"/>
              <a:gd name="T65" fmla="*/ 2147483646 h 352"/>
              <a:gd name="T66" fmla="*/ 2147483646 w 289"/>
              <a:gd name="T67" fmla="*/ 2147483646 h 352"/>
              <a:gd name="T68" fmla="*/ 2147483646 w 289"/>
              <a:gd name="T69" fmla="*/ 2147483646 h 352"/>
              <a:gd name="T70" fmla="*/ 2147483646 w 289"/>
              <a:gd name="T71" fmla="*/ 2147483646 h 352"/>
              <a:gd name="T72" fmla="*/ 2147483646 w 289"/>
              <a:gd name="T73" fmla="*/ 2147483646 h 352"/>
              <a:gd name="T74" fmla="*/ 2147483646 w 289"/>
              <a:gd name="T75" fmla="*/ 2147483646 h 352"/>
              <a:gd name="T76" fmla="*/ 2147483646 w 289"/>
              <a:gd name="T77" fmla="*/ 2147483646 h 352"/>
              <a:gd name="T78" fmla="*/ 2147483646 w 289"/>
              <a:gd name="T79" fmla="*/ 2147483646 h 352"/>
              <a:gd name="T80" fmla="*/ 2147483646 w 289"/>
              <a:gd name="T81" fmla="*/ 0 h 352"/>
              <a:gd name="T82" fmla="*/ 2147483646 w 289"/>
              <a:gd name="T83" fmla="*/ 2147483646 h 352"/>
              <a:gd name="T84" fmla="*/ 2147483646 w 289"/>
              <a:gd name="T85" fmla="*/ 2147483646 h 352"/>
              <a:gd name="T86" fmla="*/ 2147483646 w 289"/>
              <a:gd name="T87" fmla="*/ 2147483646 h 35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289"/>
              <a:gd name="T133" fmla="*/ 0 h 352"/>
              <a:gd name="T134" fmla="*/ 289 w 289"/>
              <a:gd name="T135" fmla="*/ 352 h 352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289" h="352">
                <a:moveTo>
                  <a:pt x="113" y="47"/>
                </a:moveTo>
                <a:lnTo>
                  <a:pt x="90" y="65"/>
                </a:lnTo>
                <a:lnTo>
                  <a:pt x="68" y="85"/>
                </a:lnTo>
                <a:lnTo>
                  <a:pt x="48" y="106"/>
                </a:lnTo>
                <a:lnTo>
                  <a:pt x="31" y="130"/>
                </a:lnTo>
                <a:lnTo>
                  <a:pt x="16" y="156"/>
                </a:lnTo>
                <a:lnTo>
                  <a:pt x="5" y="182"/>
                </a:lnTo>
                <a:lnTo>
                  <a:pt x="0" y="211"/>
                </a:lnTo>
                <a:lnTo>
                  <a:pt x="1" y="241"/>
                </a:lnTo>
                <a:lnTo>
                  <a:pt x="3" y="249"/>
                </a:lnTo>
                <a:lnTo>
                  <a:pt x="6" y="257"/>
                </a:lnTo>
                <a:lnTo>
                  <a:pt x="10" y="264"/>
                </a:lnTo>
                <a:lnTo>
                  <a:pt x="14" y="271"/>
                </a:lnTo>
                <a:lnTo>
                  <a:pt x="19" y="277"/>
                </a:lnTo>
                <a:lnTo>
                  <a:pt x="24" y="284"/>
                </a:lnTo>
                <a:lnTo>
                  <a:pt x="31" y="289"/>
                </a:lnTo>
                <a:lnTo>
                  <a:pt x="37" y="293"/>
                </a:lnTo>
                <a:lnTo>
                  <a:pt x="51" y="302"/>
                </a:lnTo>
                <a:lnTo>
                  <a:pt x="64" y="309"/>
                </a:lnTo>
                <a:lnTo>
                  <a:pt x="78" y="316"/>
                </a:lnTo>
                <a:lnTo>
                  <a:pt x="93" y="321"/>
                </a:lnTo>
                <a:lnTo>
                  <a:pt x="107" y="327"/>
                </a:lnTo>
                <a:lnTo>
                  <a:pt x="122" y="331"/>
                </a:lnTo>
                <a:lnTo>
                  <a:pt x="137" y="335"/>
                </a:lnTo>
                <a:lnTo>
                  <a:pt x="151" y="338"/>
                </a:lnTo>
                <a:lnTo>
                  <a:pt x="167" y="342"/>
                </a:lnTo>
                <a:lnTo>
                  <a:pt x="183" y="344"/>
                </a:lnTo>
                <a:lnTo>
                  <a:pt x="198" y="346"/>
                </a:lnTo>
                <a:lnTo>
                  <a:pt x="213" y="348"/>
                </a:lnTo>
                <a:lnTo>
                  <a:pt x="229" y="349"/>
                </a:lnTo>
                <a:lnTo>
                  <a:pt x="245" y="350"/>
                </a:lnTo>
                <a:lnTo>
                  <a:pt x="260" y="351"/>
                </a:lnTo>
                <a:lnTo>
                  <a:pt x="275" y="352"/>
                </a:lnTo>
                <a:lnTo>
                  <a:pt x="280" y="352"/>
                </a:lnTo>
                <a:lnTo>
                  <a:pt x="284" y="349"/>
                </a:lnTo>
                <a:lnTo>
                  <a:pt x="287" y="346"/>
                </a:lnTo>
                <a:lnTo>
                  <a:pt x="289" y="340"/>
                </a:lnTo>
                <a:lnTo>
                  <a:pt x="289" y="335"/>
                </a:lnTo>
                <a:lnTo>
                  <a:pt x="287" y="331"/>
                </a:lnTo>
                <a:lnTo>
                  <a:pt x="283" y="328"/>
                </a:lnTo>
                <a:lnTo>
                  <a:pt x="279" y="327"/>
                </a:lnTo>
                <a:lnTo>
                  <a:pt x="264" y="327"/>
                </a:lnTo>
                <a:lnTo>
                  <a:pt x="250" y="327"/>
                </a:lnTo>
                <a:lnTo>
                  <a:pt x="235" y="326"/>
                </a:lnTo>
                <a:lnTo>
                  <a:pt x="222" y="324"/>
                </a:lnTo>
                <a:lnTo>
                  <a:pt x="207" y="323"/>
                </a:lnTo>
                <a:lnTo>
                  <a:pt x="192" y="321"/>
                </a:lnTo>
                <a:lnTo>
                  <a:pt x="179" y="319"/>
                </a:lnTo>
                <a:lnTo>
                  <a:pt x="164" y="317"/>
                </a:lnTo>
                <a:lnTo>
                  <a:pt x="150" y="314"/>
                </a:lnTo>
                <a:lnTo>
                  <a:pt x="136" y="311"/>
                </a:lnTo>
                <a:lnTo>
                  <a:pt x="122" y="306"/>
                </a:lnTo>
                <a:lnTo>
                  <a:pt x="108" y="302"/>
                </a:lnTo>
                <a:lnTo>
                  <a:pt x="95" y="298"/>
                </a:lnTo>
                <a:lnTo>
                  <a:pt x="82" y="291"/>
                </a:lnTo>
                <a:lnTo>
                  <a:pt x="68" y="285"/>
                </a:lnTo>
                <a:lnTo>
                  <a:pt x="56" y="278"/>
                </a:lnTo>
                <a:lnTo>
                  <a:pt x="45" y="271"/>
                </a:lnTo>
                <a:lnTo>
                  <a:pt x="37" y="260"/>
                </a:lnTo>
                <a:lnTo>
                  <a:pt x="32" y="250"/>
                </a:lnTo>
                <a:lnTo>
                  <a:pt x="27" y="237"/>
                </a:lnTo>
                <a:lnTo>
                  <a:pt x="27" y="222"/>
                </a:lnTo>
                <a:lnTo>
                  <a:pt x="30" y="203"/>
                </a:lnTo>
                <a:lnTo>
                  <a:pt x="34" y="183"/>
                </a:lnTo>
                <a:lnTo>
                  <a:pt x="38" y="169"/>
                </a:lnTo>
                <a:lnTo>
                  <a:pt x="45" y="153"/>
                </a:lnTo>
                <a:lnTo>
                  <a:pt x="54" y="140"/>
                </a:lnTo>
                <a:lnTo>
                  <a:pt x="61" y="127"/>
                </a:lnTo>
                <a:lnTo>
                  <a:pt x="71" y="115"/>
                </a:lnTo>
                <a:lnTo>
                  <a:pt x="80" y="103"/>
                </a:lnTo>
                <a:lnTo>
                  <a:pt x="90" y="93"/>
                </a:lnTo>
                <a:lnTo>
                  <a:pt x="102" y="82"/>
                </a:lnTo>
                <a:lnTo>
                  <a:pt x="116" y="70"/>
                </a:lnTo>
                <a:lnTo>
                  <a:pt x="129" y="59"/>
                </a:lnTo>
                <a:lnTo>
                  <a:pt x="145" y="49"/>
                </a:lnTo>
                <a:lnTo>
                  <a:pt x="162" y="38"/>
                </a:lnTo>
                <a:lnTo>
                  <a:pt x="180" y="28"/>
                </a:lnTo>
                <a:lnTo>
                  <a:pt x="197" y="20"/>
                </a:lnTo>
                <a:lnTo>
                  <a:pt x="212" y="12"/>
                </a:lnTo>
                <a:lnTo>
                  <a:pt x="227" y="6"/>
                </a:lnTo>
                <a:lnTo>
                  <a:pt x="240" y="1"/>
                </a:lnTo>
                <a:lnTo>
                  <a:pt x="228" y="0"/>
                </a:lnTo>
                <a:lnTo>
                  <a:pt x="213" y="1"/>
                </a:lnTo>
                <a:lnTo>
                  <a:pt x="198" y="5"/>
                </a:lnTo>
                <a:lnTo>
                  <a:pt x="180" y="10"/>
                </a:lnTo>
                <a:lnTo>
                  <a:pt x="162" y="18"/>
                </a:lnTo>
                <a:lnTo>
                  <a:pt x="144" y="26"/>
                </a:lnTo>
                <a:lnTo>
                  <a:pt x="127" y="36"/>
                </a:lnTo>
                <a:lnTo>
                  <a:pt x="113" y="47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91" name="Freeform 612"/>
          <p:cNvSpPr>
            <a:spLocks/>
          </p:cNvSpPr>
          <p:nvPr/>
        </p:nvSpPr>
        <p:spPr bwMode="auto">
          <a:xfrm>
            <a:off x="7235825" y="1830388"/>
            <a:ext cx="65088" cy="63500"/>
          </a:xfrm>
          <a:custGeom>
            <a:avLst/>
            <a:gdLst>
              <a:gd name="T0" fmla="*/ 2147483646 w 252"/>
              <a:gd name="T1" fmla="*/ 2147483646 h 235"/>
              <a:gd name="T2" fmla="*/ 2147483646 w 252"/>
              <a:gd name="T3" fmla="*/ 2147483646 h 235"/>
              <a:gd name="T4" fmla="*/ 2147483646 w 252"/>
              <a:gd name="T5" fmla="*/ 2147483646 h 235"/>
              <a:gd name="T6" fmla="*/ 2147483646 w 252"/>
              <a:gd name="T7" fmla="*/ 2147483646 h 235"/>
              <a:gd name="T8" fmla="*/ 2147483646 w 252"/>
              <a:gd name="T9" fmla="*/ 2147483646 h 235"/>
              <a:gd name="T10" fmla="*/ 2147483646 w 252"/>
              <a:gd name="T11" fmla="*/ 2147483646 h 235"/>
              <a:gd name="T12" fmla="*/ 2147483646 w 252"/>
              <a:gd name="T13" fmla="*/ 2147483646 h 235"/>
              <a:gd name="T14" fmla="*/ 2147483646 w 252"/>
              <a:gd name="T15" fmla="*/ 2147483646 h 235"/>
              <a:gd name="T16" fmla="*/ 2147483646 w 252"/>
              <a:gd name="T17" fmla="*/ 2147483646 h 235"/>
              <a:gd name="T18" fmla="*/ 2147483646 w 252"/>
              <a:gd name="T19" fmla="*/ 2147483646 h 235"/>
              <a:gd name="T20" fmla="*/ 2147483646 w 252"/>
              <a:gd name="T21" fmla="*/ 2147483646 h 235"/>
              <a:gd name="T22" fmla="*/ 2147483646 w 252"/>
              <a:gd name="T23" fmla="*/ 2147483646 h 235"/>
              <a:gd name="T24" fmla="*/ 2147483646 w 252"/>
              <a:gd name="T25" fmla="*/ 2147483646 h 235"/>
              <a:gd name="T26" fmla="*/ 2147483646 w 252"/>
              <a:gd name="T27" fmla="*/ 2147483646 h 235"/>
              <a:gd name="T28" fmla="*/ 2147483646 w 252"/>
              <a:gd name="T29" fmla="*/ 2147483646 h 235"/>
              <a:gd name="T30" fmla="*/ 2147483646 w 252"/>
              <a:gd name="T31" fmla="*/ 2147483646 h 235"/>
              <a:gd name="T32" fmla="*/ 2147483646 w 252"/>
              <a:gd name="T33" fmla="*/ 2147483646 h 235"/>
              <a:gd name="T34" fmla="*/ 2147483646 w 252"/>
              <a:gd name="T35" fmla="*/ 2147483646 h 235"/>
              <a:gd name="T36" fmla="*/ 2147483646 w 252"/>
              <a:gd name="T37" fmla="*/ 2147483646 h 235"/>
              <a:gd name="T38" fmla="*/ 2147483646 w 252"/>
              <a:gd name="T39" fmla="*/ 2147483646 h 235"/>
              <a:gd name="T40" fmla="*/ 2147483646 w 252"/>
              <a:gd name="T41" fmla="*/ 2147483646 h 235"/>
              <a:gd name="T42" fmla="*/ 2147483646 w 252"/>
              <a:gd name="T43" fmla="*/ 2147483646 h 235"/>
              <a:gd name="T44" fmla="*/ 2147483646 w 252"/>
              <a:gd name="T45" fmla="*/ 2147483646 h 235"/>
              <a:gd name="T46" fmla="*/ 2147483646 w 252"/>
              <a:gd name="T47" fmla="*/ 2147483646 h 235"/>
              <a:gd name="T48" fmla="*/ 2147483646 w 252"/>
              <a:gd name="T49" fmla="*/ 2147483646 h 235"/>
              <a:gd name="T50" fmla="*/ 2147483646 w 252"/>
              <a:gd name="T51" fmla="*/ 2147483646 h 235"/>
              <a:gd name="T52" fmla="*/ 2147483646 w 252"/>
              <a:gd name="T53" fmla="*/ 2147483646 h 235"/>
              <a:gd name="T54" fmla="*/ 2147483646 w 252"/>
              <a:gd name="T55" fmla="*/ 2147483646 h 235"/>
              <a:gd name="T56" fmla="*/ 2147483646 w 252"/>
              <a:gd name="T57" fmla="*/ 2147483646 h 235"/>
              <a:gd name="T58" fmla="*/ 2147483646 w 252"/>
              <a:gd name="T59" fmla="*/ 2147483646 h 235"/>
              <a:gd name="T60" fmla="*/ 2147483646 w 252"/>
              <a:gd name="T61" fmla="*/ 2147483646 h 235"/>
              <a:gd name="T62" fmla="*/ 2147483646 w 252"/>
              <a:gd name="T63" fmla="*/ 2147483646 h 235"/>
              <a:gd name="T64" fmla="*/ 2147483646 w 252"/>
              <a:gd name="T65" fmla="*/ 2147483646 h 235"/>
              <a:gd name="T66" fmla="*/ 2147483646 w 252"/>
              <a:gd name="T67" fmla="*/ 2147483646 h 235"/>
              <a:gd name="T68" fmla="*/ 2147483646 w 252"/>
              <a:gd name="T69" fmla="*/ 2147483646 h 235"/>
              <a:gd name="T70" fmla="*/ 2147483646 w 252"/>
              <a:gd name="T71" fmla="*/ 2147483646 h 235"/>
              <a:gd name="T72" fmla="*/ 2147483646 w 252"/>
              <a:gd name="T73" fmla="*/ 2147483646 h 235"/>
              <a:gd name="T74" fmla="*/ 2147483646 w 252"/>
              <a:gd name="T75" fmla="*/ 2147483646 h 235"/>
              <a:gd name="T76" fmla="*/ 2147483646 w 252"/>
              <a:gd name="T77" fmla="*/ 2147483646 h 235"/>
              <a:gd name="T78" fmla="*/ 2147483646 w 252"/>
              <a:gd name="T79" fmla="*/ 0 h 235"/>
              <a:gd name="T80" fmla="*/ 2147483646 w 252"/>
              <a:gd name="T81" fmla="*/ 0 h 235"/>
              <a:gd name="T82" fmla="*/ 2147483646 w 252"/>
              <a:gd name="T83" fmla="*/ 0 h 235"/>
              <a:gd name="T84" fmla="*/ 2147483646 w 252"/>
              <a:gd name="T85" fmla="*/ 2147483646 h 235"/>
              <a:gd name="T86" fmla="*/ 2147483646 w 252"/>
              <a:gd name="T87" fmla="*/ 2147483646 h 235"/>
              <a:gd name="T88" fmla="*/ 0 w 252"/>
              <a:gd name="T89" fmla="*/ 2147483646 h 235"/>
              <a:gd name="T90" fmla="*/ 2147483646 w 252"/>
              <a:gd name="T91" fmla="*/ 2147483646 h 235"/>
              <a:gd name="T92" fmla="*/ 2147483646 w 252"/>
              <a:gd name="T93" fmla="*/ 2147483646 h 235"/>
              <a:gd name="T94" fmla="*/ 2147483646 w 252"/>
              <a:gd name="T95" fmla="*/ 2147483646 h 235"/>
              <a:gd name="T96" fmla="*/ 2147483646 w 252"/>
              <a:gd name="T97" fmla="*/ 2147483646 h 235"/>
              <a:gd name="T98" fmla="*/ 2147483646 w 252"/>
              <a:gd name="T99" fmla="*/ 2147483646 h 235"/>
              <a:gd name="T100" fmla="*/ 2147483646 w 252"/>
              <a:gd name="T101" fmla="*/ 2147483646 h 235"/>
              <a:gd name="T102" fmla="*/ 2147483646 w 252"/>
              <a:gd name="T103" fmla="*/ 2147483646 h 235"/>
              <a:gd name="T104" fmla="*/ 2147483646 w 252"/>
              <a:gd name="T105" fmla="*/ 2147483646 h 235"/>
              <a:gd name="T106" fmla="*/ 2147483646 w 252"/>
              <a:gd name="T107" fmla="*/ 2147483646 h 235"/>
              <a:gd name="T108" fmla="*/ 2147483646 w 252"/>
              <a:gd name="T109" fmla="*/ 2147483646 h 235"/>
              <a:gd name="T110" fmla="*/ 2147483646 w 252"/>
              <a:gd name="T111" fmla="*/ 2147483646 h 235"/>
              <a:gd name="T112" fmla="*/ 2147483646 w 252"/>
              <a:gd name="T113" fmla="*/ 2147483646 h 235"/>
              <a:gd name="T114" fmla="*/ 2147483646 w 252"/>
              <a:gd name="T115" fmla="*/ 2147483646 h 235"/>
              <a:gd name="T116" fmla="*/ 2147483646 w 252"/>
              <a:gd name="T117" fmla="*/ 2147483646 h 235"/>
              <a:gd name="T118" fmla="*/ 2147483646 w 252"/>
              <a:gd name="T119" fmla="*/ 2147483646 h 235"/>
              <a:gd name="T120" fmla="*/ 2147483646 w 252"/>
              <a:gd name="T121" fmla="*/ 2147483646 h 235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252"/>
              <a:gd name="T184" fmla="*/ 0 h 235"/>
              <a:gd name="T185" fmla="*/ 252 w 252"/>
              <a:gd name="T186" fmla="*/ 235 h 235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252" h="235">
                <a:moveTo>
                  <a:pt x="210" y="72"/>
                </a:moveTo>
                <a:lnTo>
                  <a:pt x="222" y="85"/>
                </a:lnTo>
                <a:lnTo>
                  <a:pt x="228" y="100"/>
                </a:lnTo>
                <a:lnTo>
                  <a:pt x="232" y="116"/>
                </a:lnTo>
                <a:lnTo>
                  <a:pt x="232" y="133"/>
                </a:lnTo>
                <a:lnTo>
                  <a:pt x="230" y="147"/>
                </a:lnTo>
                <a:lnTo>
                  <a:pt x="226" y="159"/>
                </a:lnTo>
                <a:lnTo>
                  <a:pt x="218" y="171"/>
                </a:lnTo>
                <a:lnTo>
                  <a:pt x="211" y="180"/>
                </a:lnTo>
                <a:lnTo>
                  <a:pt x="202" y="191"/>
                </a:lnTo>
                <a:lnTo>
                  <a:pt x="192" y="200"/>
                </a:lnTo>
                <a:lnTo>
                  <a:pt x="183" y="209"/>
                </a:lnTo>
                <a:lnTo>
                  <a:pt x="173" y="219"/>
                </a:lnTo>
                <a:lnTo>
                  <a:pt x="171" y="222"/>
                </a:lnTo>
                <a:lnTo>
                  <a:pt x="170" y="225"/>
                </a:lnTo>
                <a:lnTo>
                  <a:pt x="171" y="229"/>
                </a:lnTo>
                <a:lnTo>
                  <a:pt x="173" y="232"/>
                </a:lnTo>
                <a:lnTo>
                  <a:pt x="176" y="234"/>
                </a:lnTo>
                <a:lnTo>
                  <a:pt x="180" y="235"/>
                </a:lnTo>
                <a:lnTo>
                  <a:pt x="184" y="234"/>
                </a:lnTo>
                <a:lnTo>
                  <a:pt x="187" y="232"/>
                </a:lnTo>
                <a:lnTo>
                  <a:pt x="208" y="218"/>
                </a:lnTo>
                <a:lnTo>
                  <a:pt x="225" y="200"/>
                </a:lnTo>
                <a:lnTo>
                  <a:pt x="239" y="178"/>
                </a:lnTo>
                <a:lnTo>
                  <a:pt x="249" y="156"/>
                </a:lnTo>
                <a:lnTo>
                  <a:pt x="252" y="131"/>
                </a:lnTo>
                <a:lnTo>
                  <a:pt x="250" y="108"/>
                </a:lnTo>
                <a:lnTo>
                  <a:pt x="242" y="85"/>
                </a:lnTo>
                <a:lnTo>
                  <a:pt x="225" y="65"/>
                </a:lnTo>
                <a:lnTo>
                  <a:pt x="212" y="54"/>
                </a:lnTo>
                <a:lnTo>
                  <a:pt x="197" y="45"/>
                </a:lnTo>
                <a:lnTo>
                  <a:pt x="181" y="36"/>
                </a:lnTo>
                <a:lnTo>
                  <a:pt x="164" y="29"/>
                </a:lnTo>
                <a:lnTo>
                  <a:pt x="146" y="22"/>
                </a:lnTo>
                <a:lnTo>
                  <a:pt x="127" y="17"/>
                </a:lnTo>
                <a:lnTo>
                  <a:pt x="109" y="12"/>
                </a:lnTo>
                <a:lnTo>
                  <a:pt x="90" y="7"/>
                </a:lnTo>
                <a:lnTo>
                  <a:pt x="73" y="4"/>
                </a:lnTo>
                <a:lnTo>
                  <a:pt x="57" y="2"/>
                </a:lnTo>
                <a:lnTo>
                  <a:pt x="42" y="0"/>
                </a:lnTo>
                <a:lnTo>
                  <a:pt x="28" y="0"/>
                </a:lnTo>
                <a:lnTo>
                  <a:pt x="17" y="0"/>
                </a:lnTo>
                <a:lnTo>
                  <a:pt x="8" y="1"/>
                </a:lnTo>
                <a:lnTo>
                  <a:pt x="3" y="3"/>
                </a:lnTo>
                <a:lnTo>
                  <a:pt x="0" y="5"/>
                </a:lnTo>
                <a:lnTo>
                  <a:pt x="10" y="7"/>
                </a:lnTo>
                <a:lnTo>
                  <a:pt x="22" y="8"/>
                </a:lnTo>
                <a:lnTo>
                  <a:pt x="33" y="11"/>
                </a:lnTo>
                <a:lnTo>
                  <a:pt x="46" y="13"/>
                </a:lnTo>
                <a:lnTo>
                  <a:pt x="60" y="15"/>
                </a:lnTo>
                <a:lnTo>
                  <a:pt x="73" y="17"/>
                </a:lnTo>
                <a:lnTo>
                  <a:pt x="87" y="20"/>
                </a:lnTo>
                <a:lnTo>
                  <a:pt x="102" y="23"/>
                </a:lnTo>
                <a:lnTo>
                  <a:pt x="115" y="28"/>
                </a:lnTo>
                <a:lnTo>
                  <a:pt x="130" y="32"/>
                </a:lnTo>
                <a:lnTo>
                  <a:pt x="145" y="37"/>
                </a:lnTo>
                <a:lnTo>
                  <a:pt x="159" y="43"/>
                </a:lnTo>
                <a:lnTo>
                  <a:pt x="172" y="49"/>
                </a:lnTo>
                <a:lnTo>
                  <a:pt x="186" y="55"/>
                </a:lnTo>
                <a:lnTo>
                  <a:pt x="198" y="64"/>
                </a:lnTo>
                <a:lnTo>
                  <a:pt x="210" y="72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92" name="Freeform 613"/>
          <p:cNvSpPr>
            <a:spLocks/>
          </p:cNvSpPr>
          <p:nvPr/>
        </p:nvSpPr>
        <p:spPr bwMode="auto">
          <a:xfrm>
            <a:off x="7108825" y="1863725"/>
            <a:ext cx="26988" cy="58738"/>
          </a:xfrm>
          <a:custGeom>
            <a:avLst/>
            <a:gdLst>
              <a:gd name="T0" fmla="*/ 0 w 103"/>
              <a:gd name="T1" fmla="*/ 2147483646 h 220"/>
              <a:gd name="T2" fmla="*/ 0 w 103"/>
              <a:gd name="T3" fmla="*/ 2147483646 h 220"/>
              <a:gd name="T4" fmla="*/ 2147483646 w 103"/>
              <a:gd name="T5" fmla="*/ 2147483646 h 220"/>
              <a:gd name="T6" fmla="*/ 2147483646 w 103"/>
              <a:gd name="T7" fmla="*/ 2147483646 h 220"/>
              <a:gd name="T8" fmla="*/ 2147483646 w 103"/>
              <a:gd name="T9" fmla="*/ 2147483646 h 220"/>
              <a:gd name="T10" fmla="*/ 2147483646 w 103"/>
              <a:gd name="T11" fmla="*/ 2147483646 h 220"/>
              <a:gd name="T12" fmla="*/ 2147483646 w 103"/>
              <a:gd name="T13" fmla="*/ 2147483646 h 220"/>
              <a:gd name="T14" fmla="*/ 2147483646 w 103"/>
              <a:gd name="T15" fmla="*/ 2147483646 h 220"/>
              <a:gd name="T16" fmla="*/ 2147483646 w 103"/>
              <a:gd name="T17" fmla="*/ 2147483646 h 220"/>
              <a:gd name="T18" fmla="*/ 2147483646 w 103"/>
              <a:gd name="T19" fmla="*/ 2147483646 h 220"/>
              <a:gd name="T20" fmla="*/ 2147483646 w 103"/>
              <a:gd name="T21" fmla="*/ 2147483646 h 220"/>
              <a:gd name="T22" fmla="*/ 2147483646 w 103"/>
              <a:gd name="T23" fmla="*/ 2147483646 h 220"/>
              <a:gd name="T24" fmla="*/ 2147483646 w 103"/>
              <a:gd name="T25" fmla="*/ 2147483646 h 220"/>
              <a:gd name="T26" fmla="*/ 2147483646 w 103"/>
              <a:gd name="T27" fmla="*/ 2147483646 h 220"/>
              <a:gd name="T28" fmla="*/ 2147483646 w 103"/>
              <a:gd name="T29" fmla="*/ 2147483646 h 220"/>
              <a:gd name="T30" fmla="*/ 2147483646 w 103"/>
              <a:gd name="T31" fmla="*/ 2147483646 h 220"/>
              <a:gd name="T32" fmla="*/ 2147483646 w 103"/>
              <a:gd name="T33" fmla="*/ 2147483646 h 220"/>
              <a:gd name="T34" fmla="*/ 2147483646 w 103"/>
              <a:gd name="T35" fmla="*/ 2147483646 h 220"/>
              <a:gd name="T36" fmla="*/ 2147483646 w 103"/>
              <a:gd name="T37" fmla="*/ 2147483646 h 220"/>
              <a:gd name="T38" fmla="*/ 2147483646 w 103"/>
              <a:gd name="T39" fmla="*/ 2147483646 h 220"/>
              <a:gd name="T40" fmla="*/ 2147483646 w 103"/>
              <a:gd name="T41" fmla="*/ 2147483646 h 220"/>
              <a:gd name="T42" fmla="*/ 2147483646 w 103"/>
              <a:gd name="T43" fmla="*/ 2147483646 h 220"/>
              <a:gd name="T44" fmla="*/ 2147483646 w 103"/>
              <a:gd name="T45" fmla="*/ 2147483646 h 220"/>
              <a:gd name="T46" fmla="*/ 2147483646 w 103"/>
              <a:gd name="T47" fmla="*/ 2147483646 h 220"/>
              <a:gd name="T48" fmla="*/ 2147483646 w 103"/>
              <a:gd name="T49" fmla="*/ 2147483646 h 220"/>
              <a:gd name="T50" fmla="*/ 2147483646 w 103"/>
              <a:gd name="T51" fmla="*/ 2147483646 h 220"/>
              <a:gd name="T52" fmla="*/ 2147483646 w 103"/>
              <a:gd name="T53" fmla="*/ 2147483646 h 220"/>
              <a:gd name="T54" fmla="*/ 2147483646 w 103"/>
              <a:gd name="T55" fmla="*/ 2147483646 h 220"/>
              <a:gd name="T56" fmla="*/ 2147483646 w 103"/>
              <a:gd name="T57" fmla="*/ 2147483646 h 220"/>
              <a:gd name="T58" fmla="*/ 2147483646 w 103"/>
              <a:gd name="T59" fmla="*/ 2147483646 h 220"/>
              <a:gd name="T60" fmla="*/ 2147483646 w 103"/>
              <a:gd name="T61" fmla="*/ 2147483646 h 220"/>
              <a:gd name="T62" fmla="*/ 2147483646 w 103"/>
              <a:gd name="T63" fmla="*/ 2147483646 h 220"/>
              <a:gd name="T64" fmla="*/ 2147483646 w 103"/>
              <a:gd name="T65" fmla="*/ 0 h 220"/>
              <a:gd name="T66" fmla="*/ 2147483646 w 103"/>
              <a:gd name="T67" fmla="*/ 2147483646 h 220"/>
              <a:gd name="T68" fmla="*/ 2147483646 w 103"/>
              <a:gd name="T69" fmla="*/ 2147483646 h 220"/>
              <a:gd name="T70" fmla="*/ 2147483646 w 103"/>
              <a:gd name="T71" fmla="*/ 2147483646 h 220"/>
              <a:gd name="T72" fmla="*/ 2147483646 w 103"/>
              <a:gd name="T73" fmla="*/ 2147483646 h 220"/>
              <a:gd name="T74" fmla="*/ 2147483646 w 103"/>
              <a:gd name="T75" fmla="*/ 2147483646 h 220"/>
              <a:gd name="T76" fmla="*/ 2147483646 w 103"/>
              <a:gd name="T77" fmla="*/ 2147483646 h 220"/>
              <a:gd name="T78" fmla="*/ 2147483646 w 103"/>
              <a:gd name="T79" fmla="*/ 2147483646 h 220"/>
              <a:gd name="T80" fmla="*/ 0 w 103"/>
              <a:gd name="T81" fmla="*/ 2147483646 h 220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03"/>
              <a:gd name="T124" fmla="*/ 0 h 220"/>
              <a:gd name="T125" fmla="*/ 103 w 103"/>
              <a:gd name="T126" fmla="*/ 220 h 220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03" h="220">
                <a:moveTo>
                  <a:pt x="0" y="120"/>
                </a:moveTo>
                <a:lnTo>
                  <a:pt x="0" y="138"/>
                </a:lnTo>
                <a:lnTo>
                  <a:pt x="4" y="155"/>
                </a:lnTo>
                <a:lnTo>
                  <a:pt x="12" y="171"/>
                </a:lnTo>
                <a:lnTo>
                  <a:pt x="22" y="185"/>
                </a:lnTo>
                <a:lnTo>
                  <a:pt x="35" y="197"/>
                </a:lnTo>
                <a:lnTo>
                  <a:pt x="50" y="207"/>
                </a:lnTo>
                <a:lnTo>
                  <a:pt x="66" y="215"/>
                </a:lnTo>
                <a:lnTo>
                  <a:pt x="83" y="219"/>
                </a:lnTo>
                <a:lnTo>
                  <a:pt x="89" y="220"/>
                </a:lnTo>
                <a:lnTo>
                  <a:pt x="94" y="218"/>
                </a:lnTo>
                <a:lnTo>
                  <a:pt x="98" y="215"/>
                </a:lnTo>
                <a:lnTo>
                  <a:pt x="100" y="211"/>
                </a:lnTo>
                <a:lnTo>
                  <a:pt x="100" y="205"/>
                </a:lnTo>
                <a:lnTo>
                  <a:pt x="99" y="200"/>
                </a:lnTo>
                <a:lnTo>
                  <a:pt x="96" y="196"/>
                </a:lnTo>
                <a:lnTo>
                  <a:pt x="91" y="193"/>
                </a:lnTo>
                <a:lnTo>
                  <a:pt x="74" y="187"/>
                </a:lnTo>
                <a:lnTo>
                  <a:pt x="58" y="178"/>
                </a:lnTo>
                <a:lnTo>
                  <a:pt x="45" y="167"/>
                </a:lnTo>
                <a:lnTo>
                  <a:pt x="36" y="154"/>
                </a:lnTo>
                <a:lnTo>
                  <a:pt x="30" y="138"/>
                </a:lnTo>
                <a:lnTo>
                  <a:pt x="27" y="121"/>
                </a:lnTo>
                <a:lnTo>
                  <a:pt x="27" y="103"/>
                </a:lnTo>
                <a:lnTo>
                  <a:pt x="32" y="83"/>
                </a:lnTo>
                <a:lnTo>
                  <a:pt x="39" y="69"/>
                </a:lnTo>
                <a:lnTo>
                  <a:pt x="51" y="56"/>
                </a:lnTo>
                <a:lnTo>
                  <a:pt x="63" y="43"/>
                </a:lnTo>
                <a:lnTo>
                  <a:pt x="77" y="31"/>
                </a:lnTo>
                <a:lnTo>
                  <a:pt x="89" y="21"/>
                </a:lnTo>
                <a:lnTo>
                  <a:pt x="98" y="12"/>
                </a:lnTo>
                <a:lnTo>
                  <a:pt x="103" y="5"/>
                </a:lnTo>
                <a:lnTo>
                  <a:pt x="103" y="0"/>
                </a:lnTo>
                <a:lnTo>
                  <a:pt x="92" y="4"/>
                </a:lnTo>
                <a:lnTo>
                  <a:pt x="77" y="12"/>
                </a:lnTo>
                <a:lnTo>
                  <a:pt x="61" y="25"/>
                </a:lnTo>
                <a:lnTo>
                  <a:pt x="44" y="40"/>
                </a:lnTo>
                <a:lnTo>
                  <a:pt x="29" y="57"/>
                </a:lnTo>
                <a:lnTo>
                  <a:pt x="16" y="77"/>
                </a:lnTo>
                <a:lnTo>
                  <a:pt x="6" y="98"/>
                </a:lnTo>
                <a:lnTo>
                  <a:pt x="0" y="120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22793" name="Freeform 614"/>
          <p:cNvSpPr>
            <a:spLocks/>
          </p:cNvSpPr>
          <p:nvPr/>
        </p:nvSpPr>
        <p:spPr bwMode="auto">
          <a:xfrm>
            <a:off x="7288213" y="1827213"/>
            <a:ext cx="57150" cy="74612"/>
          </a:xfrm>
          <a:custGeom>
            <a:avLst/>
            <a:gdLst>
              <a:gd name="T0" fmla="*/ 2147483646 w 220"/>
              <a:gd name="T1" fmla="*/ 2147483646 h 288"/>
              <a:gd name="T2" fmla="*/ 2147483646 w 220"/>
              <a:gd name="T3" fmla="*/ 2147483646 h 288"/>
              <a:gd name="T4" fmla="*/ 2147483646 w 220"/>
              <a:gd name="T5" fmla="*/ 2147483646 h 288"/>
              <a:gd name="T6" fmla="*/ 2147483646 w 220"/>
              <a:gd name="T7" fmla="*/ 2147483646 h 288"/>
              <a:gd name="T8" fmla="*/ 2147483646 w 220"/>
              <a:gd name="T9" fmla="*/ 2147483646 h 288"/>
              <a:gd name="T10" fmla="*/ 2147483646 w 220"/>
              <a:gd name="T11" fmla="*/ 2147483646 h 288"/>
              <a:gd name="T12" fmla="*/ 2147483646 w 220"/>
              <a:gd name="T13" fmla="*/ 2147483646 h 288"/>
              <a:gd name="T14" fmla="*/ 2147483646 w 220"/>
              <a:gd name="T15" fmla="*/ 2147483646 h 288"/>
              <a:gd name="T16" fmla="*/ 2147483646 w 220"/>
              <a:gd name="T17" fmla="*/ 2147483646 h 288"/>
              <a:gd name="T18" fmla="*/ 2147483646 w 220"/>
              <a:gd name="T19" fmla="*/ 2147483646 h 288"/>
              <a:gd name="T20" fmla="*/ 2147483646 w 220"/>
              <a:gd name="T21" fmla="*/ 2147483646 h 288"/>
              <a:gd name="T22" fmla="*/ 2147483646 w 220"/>
              <a:gd name="T23" fmla="*/ 2147483646 h 288"/>
              <a:gd name="T24" fmla="*/ 2147483646 w 220"/>
              <a:gd name="T25" fmla="*/ 2147483646 h 288"/>
              <a:gd name="T26" fmla="*/ 2147483646 w 220"/>
              <a:gd name="T27" fmla="*/ 2147483646 h 288"/>
              <a:gd name="T28" fmla="*/ 2147483646 w 220"/>
              <a:gd name="T29" fmla="*/ 2147483646 h 288"/>
              <a:gd name="T30" fmla="*/ 2147483646 w 220"/>
              <a:gd name="T31" fmla="*/ 2147483646 h 288"/>
              <a:gd name="T32" fmla="*/ 2147483646 w 220"/>
              <a:gd name="T33" fmla="*/ 2147483646 h 288"/>
              <a:gd name="T34" fmla="*/ 2147483646 w 220"/>
              <a:gd name="T35" fmla="*/ 2147483646 h 288"/>
              <a:gd name="T36" fmla="*/ 2147483646 w 220"/>
              <a:gd name="T37" fmla="*/ 2147483646 h 288"/>
              <a:gd name="T38" fmla="*/ 2147483646 w 220"/>
              <a:gd name="T39" fmla="*/ 2147483646 h 288"/>
              <a:gd name="T40" fmla="*/ 2147483646 w 220"/>
              <a:gd name="T41" fmla="*/ 2147483646 h 288"/>
              <a:gd name="T42" fmla="*/ 2147483646 w 220"/>
              <a:gd name="T43" fmla="*/ 2147483646 h 288"/>
              <a:gd name="T44" fmla="*/ 2147483646 w 220"/>
              <a:gd name="T45" fmla="*/ 2147483646 h 288"/>
              <a:gd name="T46" fmla="*/ 2147483646 w 220"/>
              <a:gd name="T47" fmla="*/ 2147483646 h 288"/>
              <a:gd name="T48" fmla="*/ 2147483646 w 220"/>
              <a:gd name="T49" fmla="*/ 2147483646 h 288"/>
              <a:gd name="T50" fmla="*/ 2147483646 w 220"/>
              <a:gd name="T51" fmla="*/ 2147483646 h 288"/>
              <a:gd name="T52" fmla="*/ 2147483646 w 220"/>
              <a:gd name="T53" fmla="*/ 2147483646 h 288"/>
              <a:gd name="T54" fmla="*/ 2147483646 w 220"/>
              <a:gd name="T55" fmla="*/ 2147483646 h 288"/>
              <a:gd name="T56" fmla="*/ 2147483646 w 220"/>
              <a:gd name="T57" fmla="*/ 2147483646 h 288"/>
              <a:gd name="T58" fmla="*/ 2147483646 w 220"/>
              <a:gd name="T59" fmla="*/ 0 h 288"/>
              <a:gd name="T60" fmla="*/ 2147483646 w 220"/>
              <a:gd name="T61" fmla="*/ 2147483646 h 288"/>
              <a:gd name="T62" fmla="*/ 2147483646 w 220"/>
              <a:gd name="T63" fmla="*/ 2147483646 h 288"/>
              <a:gd name="T64" fmla="*/ 2147483646 w 220"/>
              <a:gd name="T65" fmla="*/ 2147483646 h 288"/>
              <a:gd name="T66" fmla="*/ 2147483646 w 220"/>
              <a:gd name="T67" fmla="*/ 2147483646 h 288"/>
              <a:gd name="T68" fmla="*/ 2147483646 w 220"/>
              <a:gd name="T69" fmla="*/ 2147483646 h 288"/>
              <a:gd name="T70" fmla="*/ 2147483646 w 220"/>
              <a:gd name="T71" fmla="*/ 2147483646 h 288"/>
              <a:gd name="T72" fmla="*/ 2147483646 w 220"/>
              <a:gd name="T73" fmla="*/ 2147483646 h 288"/>
              <a:gd name="T74" fmla="*/ 2147483646 w 220"/>
              <a:gd name="T75" fmla="*/ 2147483646 h 28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220"/>
              <a:gd name="T115" fmla="*/ 0 h 288"/>
              <a:gd name="T116" fmla="*/ 220 w 220"/>
              <a:gd name="T117" fmla="*/ 288 h 288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220" h="288">
                <a:moveTo>
                  <a:pt x="179" y="108"/>
                </a:moveTo>
                <a:lnTo>
                  <a:pt x="186" y="115"/>
                </a:lnTo>
                <a:lnTo>
                  <a:pt x="191" y="124"/>
                </a:lnTo>
                <a:lnTo>
                  <a:pt x="196" y="133"/>
                </a:lnTo>
                <a:lnTo>
                  <a:pt x="200" y="143"/>
                </a:lnTo>
                <a:lnTo>
                  <a:pt x="202" y="153"/>
                </a:lnTo>
                <a:lnTo>
                  <a:pt x="201" y="163"/>
                </a:lnTo>
                <a:lnTo>
                  <a:pt x="199" y="174"/>
                </a:lnTo>
                <a:lnTo>
                  <a:pt x="193" y="184"/>
                </a:lnTo>
                <a:lnTo>
                  <a:pt x="186" y="194"/>
                </a:lnTo>
                <a:lnTo>
                  <a:pt x="178" y="204"/>
                </a:lnTo>
                <a:lnTo>
                  <a:pt x="168" y="213"/>
                </a:lnTo>
                <a:lnTo>
                  <a:pt x="159" y="221"/>
                </a:lnTo>
                <a:lnTo>
                  <a:pt x="148" y="229"/>
                </a:lnTo>
                <a:lnTo>
                  <a:pt x="138" y="237"/>
                </a:lnTo>
                <a:lnTo>
                  <a:pt x="127" y="246"/>
                </a:lnTo>
                <a:lnTo>
                  <a:pt x="118" y="255"/>
                </a:lnTo>
                <a:lnTo>
                  <a:pt x="115" y="258"/>
                </a:lnTo>
                <a:lnTo>
                  <a:pt x="112" y="263"/>
                </a:lnTo>
                <a:lnTo>
                  <a:pt x="110" y="267"/>
                </a:lnTo>
                <a:lnTo>
                  <a:pt x="108" y="271"/>
                </a:lnTo>
                <a:lnTo>
                  <a:pt x="107" y="276"/>
                </a:lnTo>
                <a:lnTo>
                  <a:pt x="107" y="280"/>
                </a:lnTo>
                <a:lnTo>
                  <a:pt x="109" y="284"/>
                </a:lnTo>
                <a:lnTo>
                  <a:pt x="112" y="287"/>
                </a:lnTo>
                <a:lnTo>
                  <a:pt x="117" y="288"/>
                </a:lnTo>
                <a:lnTo>
                  <a:pt x="121" y="288"/>
                </a:lnTo>
                <a:lnTo>
                  <a:pt x="124" y="287"/>
                </a:lnTo>
                <a:lnTo>
                  <a:pt x="127" y="284"/>
                </a:lnTo>
                <a:lnTo>
                  <a:pt x="138" y="271"/>
                </a:lnTo>
                <a:lnTo>
                  <a:pt x="149" y="261"/>
                </a:lnTo>
                <a:lnTo>
                  <a:pt x="161" y="250"/>
                </a:lnTo>
                <a:lnTo>
                  <a:pt x="173" y="239"/>
                </a:lnTo>
                <a:lnTo>
                  <a:pt x="185" y="229"/>
                </a:lnTo>
                <a:lnTo>
                  <a:pt x="196" y="217"/>
                </a:lnTo>
                <a:lnTo>
                  <a:pt x="206" y="204"/>
                </a:lnTo>
                <a:lnTo>
                  <a:pt x="213" y="190"/>
                </a:lnTo>
                <a:lnTo>
                  <a:pt x="219" y="173"/>
                </a:lnTo>
                <a:lnTo>
                  <a:pt x="220" y="157"/>
                </a:lnTo>
                <a:lnTo>
                  <a:pt x="218" y="141"/>
                </a:lnTo>
                <a:lnTo>
                  <a:pt x="212" y="125"/>
                </a:lnTo>
                <a:lnTo>
                  <a:pt x="204" y="111"/>
                </a:lnTo>
                <a:lnTo>
                  <a:pt x="194" y="97"/>
                </a:lnTo>
                <a:lnTo>
                  <a:pt x="182" y="86"/>
                </a:lnTo>
                <a:lnTo>
                  <a:pt x="168" y="77"/>
                </a:lnTo>
                <a:lnTo>
                  <a:pt x="158" y="70"/>
                </a:lnTo>
                <a:lnTo>
                  <a:pt x="146" y="64"/>
                </a:lnTo>
                <a:lnTo>
                  <a:pt x="134" y="56"/>
                </a:lnTo>
                <a:lnTo>
                  <a:pt x="122" y="50"/>
                </a:lnTo>
                <a:lnTo>
                  <a:pt x="109" y="43"/>
                </a:lnTo>
                <a:lnTo>
                  <a:pt x="96" y="36"/>
                </a:lnTo>
                <a:lnTo>
                  <a:pt x="83" y="29"/>
                </a:lnTo>
                <a:lnTo>
                  <a:pt x="70" y="22"/>
                </a:lnTo>
                <a:lnTo>
                  <a:pt x="59" y="17"/>
                </a:lnTo>
                <a:lnTo>
                  <a:pt x="47" y="12"/>
                </a:lnTo>
                <a:lnTo>
                  <a:pt x="36" y="7"/>
                </a:lnTo>
                <a:lnTo>
                  <a:pt x="26" y="4"/>
                </a:lnTo>
                <a:lnTo>
                  <a:pt x="18" y="1"/>
                </a:lnTo>
                <a:lnTo>
                  <a:pt x="10" y="0"/>
                </a:lnTo>
                <a:lnTo>
                  <a:pt x="4" y="0"/>
                </a:lnTo>
                <a:lnTo>
                  <a:pt x="0" y="2"/>
                </a:lnTo>
                <a:lnTo>
                  <a:pt x="9" y="7"/>
                </a:lnTo>
                <a:lnTo>
                  <a:pt x="20" y="13"/>
                </a:lnTo>
                <a:lnTo>
                  <a:pt x="31" y="18"/>
                </a:lnTo>
                <a:lnTo>
                  <a:pt x="42" y="23"/>
                </a:lnTo>
                <a:lnTo>
                  <a:pt x="54" y="29"/>
                </a:lnTo>
                <a:lnTo>
                  <a:pt x="65" y="34"/>
                </a:lnTo>
                <a:lnTo>
                  <a:pt x="77" y="40"/>
                </a:lnTo>
                <a:lnTo>
                  <a:pt x="88" y="47"/>
                </a:lnTo>
                <a:lnTo>
                  <a:pt x="101" y="53"/>
                </a:lnTo>
                <a:lnTo>
                  <a:pt x="112" y="60"/>
                </a:lnTo>
                <a:lnTo>
                  <a:pt x="124" y="66"/>
                </a:lnTo>
                <a:lnTo>
                  <a:pt x="136" y="74"/>
                </a:lnTo>
                <a:lnTo>
                  <a:pt x="147" y="82"/>
                </a:lnTo>
                <a:lnTo>
                  <a:pt x="158" y="90"/>
                </a:lnTo>
                <a:lnTo>
                  <a:pt x="168" y="98"/>
                </a:lnTo>
                <a:lnTo>
                  <a:pt x="179" y="108"/>
                </a:lnTo>
                <a:close/>
              </a:path>
            </a:pathLst>
          </a:custGeom>
          <a:solidFill>
            <a:srgbClr val="000000"/>
          </a:solidFill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22794" name="Group 615"/>
          <p:cNvGrpSpPr>
            <a:grpSpLocks/>
          </p:cNvGrpSpPr>
          <p:nvPr/>
        </p:nvGrpSpPr>
        <p:grpSpPr bwMode="auto">
          <a:xfrm>
            <a:off x="6891338" y="3430588"/>
            <a:ext cx="290512" cy="404812"/>
            <a:chOff x="3381" y="2161"/>
            <a:chExt cx="183" cy="255"/>
          </a:xfrm>
        </p:grpSpPr>
        <p:pic>
          <p:nvPicPr>
            <p:cNvPr id="22823" name="Picture 616" descr="31u_bnrz[1]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4" y="2242"/>
              <a:ext cx="121" cy="174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824" name="Freeform 617"/>
            <p:cNvSpPr>
              <a:spLocks/>
            </p:cNvSpPr>
            <p:nvPr/>
          </p:nvSpPr>
          <p:spPr bwMode="auto">
            <a:xfrm>
              <a:off x="3430" y="2174"/>
              <a:ext cx="33" cy="39"/>
            </a:xfrm>
            <a:custGeom>
              <a:avLst/>
              <a:gdLst>
                <a:gd name="T0" fmla="*/ 0 w 199"/>
                <a:gd name="T1" fmla="*/ 0 h 232"/>
                <a:gd name="T2" fmla="*/ 0 w 199"/>
                <a:gd name="T3" fmla="*/ 0 h 232"/>
                <a:gd name="T4" fmla="*/ 0 w 199"/>
                <a:gd name="T5" fmla="*/ 0 h 232"/>
                <a:gd name="T6" fmla="*/ 0 w 199"/>
                <a:gd name="T7" fmla="*/ 0 h 232"/>
                <a:gd name="T8" fmla="*/ 0 w 199"/>
                <a:gd name="T9" fmla="*/ 0 h 232"/>
                <a:gd name="T10" fmla="*/ 0 w 199"/>
                <a:gd name="T11" fmla="*/ 0 h 232"/>
                <a:gd name="T12" fmla="*/ 0 w 199"/>
                <a:gd name="T13" fmla="*/ 0 h 232"/>
                <a:gd name="T14" fmla="*/ 0 w 199"/>
                <a:gd name="T15" fmla="*/ 0 h 232"/>
                <a:gd name="T16" fmla="*/ 0 w 199"/>
                <a:gd name="T17" fmla="*/ 0 h 232"/>
                <a:gd name="T18" fmla="*/ 0 w 199"/>
                <a:gd name="T19" fmla="*/ 0 h 232"/>
                <a:gd name="T20" fmla="*/ 0 w 199"/>
                <a:gd name="T21" fmla="*/ 0 h 232"/>
                <a:gd name="T22" fmla="*/ 0 w 199"/>
                <a:gd name="T23" fmla="*/ 0 h 232"/>
                <a:gd name="T24" fmla="*/ 0 w 199"/>
                <a:gd name="T25" fmla="*/ 0 h 232"/>
                <a:gd name="T26" fmla="*/ 0 w 199"/>
                <a:gd name="T27" fmla="*/ 0 h 232"/>
                <a:gd name="T28" fmla="*/ 0 w 199"/>
                <a:gd name="T29" fmla="*/ 0 h 232"/>
                <a:gd name="T30" fmla="*/ 0 w 199"/>
                <a:gd name="T31" fmla="*/ 0 h 232"/>
                <a:gd name="T32" fmla="*/ 0 w 199"/>
                <a:gd name="T33" fmla="*/ 0 h 232"/>
                <a:gd name="T34" fmla="*/ 0 w 199"/>
                <a:gd name="T35" fmla="*/ 0 h 232"/>
                <a:gd name="T36" fmla="*/ 0 w 199"/>
                <a:gd name="T37" fmla="*/ 0 h 232"/>
                <a:gd name="T38" fmla="*/ 0 w 199"/>
                <a:gd name="T39" fmla="*/ 0 h 232"/>
                <a:gd name="T40" fmla="*/ 0 w 199"/>
                <a:gd name="T41" fmla="*/ 0 h 232"/>
                <a:gd name="T42" fmla="*/ 0 w 199"/>
                <a:gd name="T43" fmla="*/ 0 h 232"/>
                <a:gd name="T44" fmla="*/ 0 w 199"/>
                <a:gd name="T45" fmla="*/ 0 h 232"/>
                <a:gd name="T46" fmla="*/ 0 w 199"/>
                <a:gd name="T47" fmla="*/ 0 h 232"/>
                <a:gd name="T48" fmla="*/ 0 w 199"/>
                <a:gd name="T49" fmla="*/ 0 h 232"/>
                <a:gd name="T50" fmla="*/ 0 w 199"/>
                <a:gd name="T51" fmla="*/ 0 h 232"/>
                <a:gd name="T52" fmla="*/ 0 w 199"/>
                <a:gd name="T53" fmla="*/ 0 h 232"/>
                <a:gd name="T54" fmla="*/ 0 w 199"/>
                <a:gd name="T55" fmla="*/ 0 h 232"/>
                <a:gd name="T56" fmla="*/ 0 w 199"/>
                <a:gd name="T57" fmla="*/ 0 h 232"/>
                <a:gd name="T58" fmla="*/ 0 w 199"/>
                <a:gd name="T59" fmla="*/ 0 h 232"/>
                <a:gd name="T60" fmla="*/ 0 w 199"/>
                <a:gd name="T61" fmla="*/ 0 h 232"/>
                <a:gd name="T62" fmla="*/ 0 w 199"/>
                <a:gd name="T63" fmla="*/ 0 h 232"/>
                <a:gd name="T64" fmla="*/ 0 w 199"/>
                <a:gd name="T65" fmla="*/ 0 h 232"/>
                <a:gd name="T66" fmla="*/ 0 w 199"/>
                <a:gd name="T67" fmla="*/ 0 h 232"/>
                <a:gd name="T68" fmla="*/ 0 w 199"/>
                <a:gd name="T69" fmla="*/ 0 h 232"/>
                <a:gd name="T70" fmla="*/ 0 w 199"/>
                <a:gd name="T71" fmla="*/ 0 h 232"/>
                <a:gd name="T72" fmla="*/ 0 w 199"/>
                <a:gd name="T73" fmla="*/ 0 h 232"/>
                <a:gd name="T74" fmla="*/ 0 w 199"/>
                <a:gd name="T75" fmla="*/ 0 h 232"/>
                <a:gd name="T76" fmla="*/ 0 w 199"/>
                <a:gd name="T77" fmla="*/ 0 h 232"/>
                <a:gd name="T78" fmla="*/ 0 w 199"/>
                <a:gd name="T79" fmla="*/ 0 h 232"/>
                <a:gd name="T80" fmla="*/ 0 w 199"/>
                <a:gd name="T81" fmla="*/ 0 h 232"/>
                <a:gd name="T82" fmla="*/ 0 w 199"/>
                <a:gd name="T83" fmla="*/ 0 h 232"/>
                <a:gd name="T84" fmla="*/ 0 w 199"/>
                <a:gd name="T85" fmla="*/ 0 h 232"/>
                <a:gd name="T86" fmla="*/ 0 w 199"/>
                <a:gd name="T87" fmla="*/ 0 h 232"/>
                <a:gd name="T88" fmla="*/ 0 w 199"/>
                <a:gd name="T89" fmla="*/ 0 h 232"/>
                <a:gd name="T90" fmla="*/ 0 w 199"/>
                <a:gd name="T91" fmla="*/ 0 h 232"/>
                <a:gd name="T92" fmla="*/ 0 w 199"/>
                <a:gd name="T93" fmla="*/ 0 h 232"/>
                <a:gd name="T94" fmla="*/ 0 w 199"/>
                <a:gd name="T95" fmla="*/ 0 h 232"/>
                <a:gd name="T96" fmla="*/ 0 w 199"/>
                <a:gd name="T97" fmla="*/ 0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25" name="Freeform 618"/>
            <p:cNvSpPr>
              <a:spLocks/>
            </p:cNvSpPr>
            <p:nvPr/>
          </p:nvSpPr>
          <p:spPr bwMode="auto">
            <a:xfrm>
              <a:off x="3486" y="2173"/>
              <a:ext cx="22" cy="30"/>
            </a:xfrm>
            <a:custGeom>
              <a:avLst/>
              <a:gdLst>
                <a:gd name="T0" fmla="*/ 0 w 128"/>
                <a:gd name="T1" fmla="*/ 0 h 180"/>
                <a:gd name="T2" fmla="*/ 0 w 128"/>
                <a:gd name="T3" fmla="*/ 0 h 180"/>
                <a:gd name="T4" fmla="*/ 0 w 128"/>
                <a:gd name="T5" fmla="*/ 0 h 180"/>
                <a:gd name="T6" fmla="*/ 0 w 128"/>
                <a:gd name="T7" fmla="*/ 0 h 180"/>
                <a:gd name="T8" fmla="*/ 0 w 128"/>
                <a:gd name="T9" fmla="*/ 0 h 180"/>
                <a:gd name="T10" fmla="*/ 0 w 128"/>
                <a:gd name="T11" fmla="*/ 0 h 180"/>
                <a:gd name="T12" fmla="*/ 0 w 128"/>
                <a:gd name="T13" fmla="*/ 0 h 180"/>
                <a:gd name="T14" fmla="*/ 0 w 128"/>
                <a:gd name="T15" fmla="*/ 0 h 180"/>
                <a:gd name="T16" fmla="*/ 0 w 128"/>
                <a:gd name="T17" fmla="*/ 0 h 180"/>
                <a:gd name="T18" fmla="*/ 0 w 128"/>
                <a:gd name="T19" fmla="*/ 0 h 180"/>
                <a:gd name="T20" fmla="*/ 0 w 128"/>
                <a:gd name="T21" fmla="*/ 0 h 180"/>
                <a:gd name="T22" fmla="*/ 0 w 128"/>
                <a:gd name="T23" fmla="*/ 0 h 180"/>
                <a:gd name="T24" fmla="*/ 0 w 128"/>
                <a:gd name="T25" fmla="*/ 0 h 180"/>
                <a:gd name="T26" fmla="*/ 0 w 128"/>
                <a:gd name="T27" fmla="*/ 0 h 180"/>
                <a:gd name="T28" fmla="*/ 0 w 128"/>
                <a:gd name="T29" fmla="*/ 0 h 180"/>
                <a:gd name="T30" fmla="*/ 0 w 128"/>
                <a:gd name="T31" fmla="*/ 0 h 180"/>
                <a:gd name="T32" fmla="*/ 0 w 128"/>
                <a:gd name="T33" fmla="*/ 0 h 180"/>
                <a:gd name="T34" fmla="*/ 0 w 128"/>
                <a:gd name="T35" fmla="*/ 0 h 180"/>
                <a:gd name="T36" fmla="*/ 0 w 128"/>
                <a:gd name="T37" fmla="*/ 0 h 180"/>
                <a:gd name="T38" fmla="*/ 0 w 128"/>
                <a:gd name="T39" fmla="*/ 0 h 180"/>
                <a:gd name="T40" fmla="*/ 0 w 128"/>
                <a:gd name="T41" fmla="*/ 0 h 180"/>
                <a:gd name="T42" fmla="*/ 0 w 128"/>
                <a:gd name="T43" fmla="*/ 0 h 180"/>
                <a:gd name="T44" fmla="*/ 0 w 128"/>
                <a:gd name="T45" fmla="*/ 0 h 180"/>
                <a:gd name="T46" fmla="*/ 0 w 128"/>
                <a:gd name="T47" fmla="*/ 0 h 180"/>
                <a:gd name="T48" fmla="*/ 0 w 128"/>
                <a:gd name="T49" fmla="*/ 0 h 180"/>
                <a:gd name="T50" fmla="*/ 0 w 128"/>
                <a:gd name="T51" fmla="*/ 0 h 180"/>
                <a:gd name="T52" fmla="*/ 0 w 128"/>
                <a:gd name="T53" fmla="*/ 0 h 180"/>
                <a:gd name="T54" fmla="*/ 0 w 128"/>
                <a:gd name="T55" fmla="*/ 0 h 180"/>
                <a:gd name="T56" fmla="*/ 0 w 128"/>
                <a:gd name="T57" fmla="*/ 0 h 180"/>
                <a:gd name="T58" fmla="*/ 0 w 128"/>
                <a:gd name="T59" fmla="*/ 0 h 180"/>
                <a:gd name="T60" fmla="*/ 0 w 128"/>
                <a:gd name="T61" fmla="*/ 0 h 180"/>
                <a:gd name="T62" fmla="*/ 0 w 128"/>
                <a:gd name="T63" fmla="*/ 0 h 180"/>
                <a:gd name="T64" fmla="*/ 0 w 128"/>
                <a:gd name="T65" fmla="*/ 0 h 180"/>
                <a:gd name="T66" fmla="*/ 0 w 128"/>
                <a:gd name="T67" fmla="*/ 0 h 180"/>
                <a:gd name="T68" fmla="*/ 0 w 128"/>
                <a:gd name="T69" fmla="*/ 0 h 180"/>
                <a:gd name="T70" fmla="*/ 0 w 128"/>
                <a:gd name="T71" fmla="*/ 0 h 180"/>
                <a:gd name="T72" fmla="*/ 0 w 128"/>
                <a:gd name="T73" fmla="*/ 0 h 180"/>
                <a:gd name="T74" fmla="*/ 0 w 128"/>
                <a:gd name="T75" fmla="*/ 0 h 180"/>
                <a:gd name="T76" fmla="*/ 0 w 128"/>
                <a:gd name="T77" fmla="*/ 0 h 180"/>
                <a:gd name="T78" fmla="*/ 0 w 128"/>
                <a:gd name="T79" fmla="*/ 0 h 180"/>
                <a:gd name="T80" fmla="*/ 0 w 128"/>
                <a:gd name="T81" fmla="*/ 0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26" name="Freeform 619"/>
            <p:cNvSpPr>
              <a:spLocks/>
            </p:cNvSpPr>
            <p:nvPr/>
          </p:nvSpPr>
          <p:spPr bwMode="auto">
            <a:xfrm>
              <a:off x="3409" y="2166"/>
              <a:ext cx="54" cy="63"/>
            </a:xfrm>
            <a:custGeom>
              <a:avLst/>
              <a:gdLst>
                <a:gd name="T0" fmla="*/ 0 w 322"/>
                <a:gd name="T1" fmla="*/ 0 h 378"/>
                <a:gd name="T2" fmla="*/ 0 w 322"/>
                <a:gd name="T3" fmla="*/ 0 h 378"/>
                <a:gd name="T4" fmla="*/ 0 w 322"/>
                <a:gd name="T5" fmla="*/ 0 h 378"/>
                <a:gd name="T6" fmla="*/ 0 w 322"/>
                <a:gd name="T7" fmla="*/ 0 h 378"/>
                <a:gd name="T8" fmla="*/ 0 w 322"/>
                <a:gd name="T9" fmla="*/ 0 h 378"/>
                <a:gd name="T10" fmla="*/ 0 w 322"/>
                <a:gd name="T11" fmla="*/ 0 h 378"/>
                <a:gd name="T12" fmla="*/ 0 w 322"/>
                <a:gd name="T13" fmla="*/ 0 h 378"/>
                <a:gd name="T14" fmla="*/ 0 w 322"/>
                <a:gd name="T15" fmla="*/ 0 h 378"/>
                <a:gd name="T16" fmla="*/ 0 w 322"/>
                <a:gd name="T17" fmla="*/ 0 h 378"/>
                <a:gd name="T18" fmla="*/ 0 w 322"/>
                <a:gd name="T19" fmla="*/ 0 h 378"/>
                <a:gd name="T20" fmla="*/ 0 w 322"/>
                <a:gd name="T21" fmla="*/ 0 h 378"/>
                <a:gd name="T22" fmla="*/ 0 w 322"/>
                <a:gd name="T23" fmla="*/ 0 h 378"/>
                <a:gd name="T24" fmla="*/ 0 w 322"/>
                <a:gd name="T25" fmla="*/ 0 h 378"/>
                <a:gd name="T26" fmla="*/ 0 w 322"/>
                <a:gd name="T27" fmla="*/ 0 h 378"/>
                <a:gd name="T28" fmla="*/ 0 w 322"/>
                <a:gd name="T29" fmla="*/ 0 h 378"/>
                <a:gd name="T30" fmla="*/ 0 w 322"/>
                <a:gd name="T31" fmla="*/ 0 h 378"/>
                <a:gd name="T32" fmla="*/ 0 w 322"/>
                <a:gd name="T33" fmla="*/ 0 h 378"/>
                <a:gd name="T34" fmla="*/ 0 w 322"/>
                <a:gd name="T35" fmla="*/ 0 h 378"/>
                <a:gd name="T36" fmla="*/ 0 w 322"/>
                <a:gd name="T37" fmla="*/ 0 h 378"/>
                <a:gd name="T38" fmla="*/ 0 w 322"/>
                <a:gd name="T39" fmla="*/ 0 h 378"/>
                <a:gd name="T40" fmla="*/ 0 w 322"/>
                <a:gd name="T41" fmla="*/ 0 h 378"/>
                <a:gd name="T42" fmla="*/ 0 w 322"/>
                <a:gd name="T43" fmla="*/ 0 h 378"/>
                <a:gd name="T44" fmla="*/ 0 w 322"/>
                <a:gd name="T45" fmla="*/ 0 h 378"/>
                <a:gd name="T46" fmla="*/ 0 w 322"/>
                <a:gd name="T47" fmla="*/ 0 h 378"/>
                <a:gd name="T48" fmla="*/ 0 w 322"/>
                <a:gd name="T49" fmla="*/ 0 h 378"/>
                <a:gd name="T50" fmla="*/ 0 w 322"/>
                <a:gd name="T51" fmla="*/ 0 h 378"/>
                <a:gd name="T52" fmla="*/ 0 w 322"/>
                <a:gd name="T53" fmla="*/ 0 h 378"/>
                <a:gd name="T54" fmla="*/ 0 w 322"/>
                <a:gd name="T55" fmla="*/ 0 h 378"/>
                <a:gd name="T56" fmla="*/ 0 w 322"/>
                <a:gd name="T57" fmla="*/ 0 h 378"/>
                <a:gd name="T58" fmla="*/ 0 w 322"/>
                <a:gd name="T59" fmla="*/ 0 h 378"/>
                <a:gd name="T60" fmla="*/ 0 w 322"/>
                <a:gd name="T61" fmla="*/ 0 h 378"/>
                <a:gd name="T62" fmla="*/ 0 w 322"/>
                <a:gd name="T63" fmla="*/ 0 h 378"/>
                <a:gd name="T64" fmla="*/ 0 w 322"/>
                <a:gd name="T65" fmla="*/ 0 h 378"/>
                <a:gd name="T66" fmla="*/ 0 w 322"/>
                <a:gd name="T67" fmla="*/ 0 h 378"/>
                <a:gd name="T68" fmla="*/ 0 w 322"/>
                <a:gd name="T69" fmla="*/ 0 h 378"/>
                <a:gd name="T70" fmla="*/ 0 w 322"/>
                <a:gd name="T71" fmla="*/ 0 h 378"/>
                <a:gd name="T72" fmla="*/ 0 w 322"/>
                <a:gd name="T73" fmla="*/ 0 h 378"/>
                <a:gd name="T74" fmla="*/ 0 w 322"/>
                <a:gd name="T75" fmla="*/ 0 h 378"/>
                <a:gd name="T76" fmla="*/ 0 w 322"/>
                <a:gd name="T77" fmla="*/ 0 h 378"/>
                <a:gd name="T78" fmla="*/ 0 w 322"/>
                <a:gd name="T79" fmla="*/ 0 h 378"/>
                <a:gd name="T80" fmla="*/ 0 w 322"/>
                <a:gd name="T81" fmla="*/ 0 h 378"/>
                <a:gd name="T82" fmla="*/ 0 w 322"/>
                <a:gd name="T83" fmla="*/ 0 h 378"/>
                <a:gd name="T84" fmla="*/ 0 w 322"/>
                <a:gd name="T85" fmla="*/ 0 h 378"/>
                <a:gd name="T86" fmla="*/ 0 w 322"/>
                <a:gd name="T87" fmla="*/ 0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27" name="Freeform 620"/>
            <p:cNvSpPr>
              <a:spLocks/>
            </p:cNvSpPr>
            <p:nvPr/>
          </p:nvSpPr>
          <p:spPr bwMode="auto">
            <a:xfrm>
              <a:off x="3485" y="2164"/>
              <a:ext cx="47" cy="42"/>
            </a:xfrm>
            <a:custGeom>
              <a:avLst/>
              <a:gdLst>
                <a:gd name="T0" fmla="*/ 0 w 283"/>
                <a:gd name="T1" fmla="*/ 0 h 252"/>
                <a:gd name="T2" fmla="*/ 0 w 283"/>
                <a:gd name="T3" fmla="*/ 0 h 252"/>
                <a:gd name="T4" fmla="*/ 0 w 283"/>
                <a:gd name="T5" fmla="*/ 0 h 252"/>
                <a:gd name="T6" fmla="*/ 0 w 283"/>
                <a:gd name="T7" fmla="*/ 0 h 252"/>
                <a:gd name="T8" fmla="*/ 0 w 283"/>
                <a:gd name="T9" fmla="*/ 0 h 252"/>
                <a:gd name="T10" fmla="*/ 0 w 283"/>
                <a:gd name="T11" fmla="*/ 0 h 252"/>
                <a:gd name="T12" fmla="*/ 0 w 283"/>
                <a:gd name="T13" fmla="*/ 0 h 252"/>
                <a:gd name="T14" fmla="*/ 0 w 283"/>
                <a:gd name="T15" fmla="*/ 0 h 252"/>
                <a:gd name="T16" fmla="*/ 0 w 283"/>
                <a:gd name="T17" fmla="*/ 0 h 252"/>
                <a:gd name="T18" fmla="*/ 0 w 283"/>
                <a:gd name="T19" fmla="*/ 0 h 252"/>
                <a:gd name="T20" fmla="*/ 0 w 283"/>
                <a:gd name="T21" fmla="*/ 0 h 252"/>
                <a:gd name="T22" fmla="*/ 0 w 283"/>
                <a:gd name="T23" fmla="*/ 0 h 252"/>
                <a:gd name="T24" fmla="*/ 0 w 283"/>
                <a:gd name="T25" fmla="*/ 0 h 252"/>
                <a:gd name="T26" fmla="*/ 0 w 283"/>
                <a:gd name="T27" fmla="*/ 0 h 252"/>
                <a:gd name="T28" fmla="*/ 0 w 283"/>
                <a:gd name="T29" fmla="*/ 0 h 252"/>
                <a:gd name="T30" fmla="*/ 0 w 283"/>
                <a:gd name="T31" fmla="*/ 0 h 252"/>
                <a:gd name="T32" fmla="*/ 0 w 283"/>
                <a:gd name="T33" fmla="*/ 0 h 252"/>
                <a:gd name="T34" fmla="*/ 0 w 283"/>
                <a:gd name="T35" fmla="*/ 0 h 252"/>
                <a:gd name="T36" fmla="*/ 0 w 283"/>
                <a:gd name="T37" fmla="*/ 0 h 252"/>
                <a:gd name="T38" fmla="*/ 0 w 283"/>
                <a:gd name="T39" fmla="*/ 0 h 252"/>
                <a:gd name="T40" fmla="*/ 0 w 283"/>
                <a:gd name="T41" fmla="*/ 0 h 252"/>
                <a:gd name="T42" fmla="*/ 0 w 283"/>
                <a:gd name="T43" fmla="*/ 0 h 252"/>
                <a:gd name="T44" fmla="*/ 0 w 283"/>
                <a:gd name="T45" fmla="*/ 0 h 252"/>
                <a:gd name="T46" fmla="*/ 0 w 283"/>
                <a:gd name="T47" fmla="*/ 0 h 252"/>
                <a:gd name="T48" fmla="*/ 0 w 283"/>
                <a:gd name="T49" fmla="*/ 0 h 252"/>
                <a:gd name="T50" fmla="*/ 0 w 283"/>
                <a:gd name="T51" fmla="*/ 0 h 252"/>
                <a:gd name="T52" fmla="*/ 0 w 283"/>
                <a:gd name="T53" fmla="*/ 0 h 252"/>
                <a:gd name="T54" fmla="*/ 0 w 283"/>
                <a:gd name="T55" fmla="*/ 0 h 252"/>
                <a:gd name="T56" fmla="*/ 0 w 283"/>
                <a:gd name="T57" fmla="*/ 0 h 252"/>
                <a:gd name="T58" fmla="*/ 0 w 283"/>
                <a:gd name="T59" fmla="*/ 0 h 252"/>
                <a:gd name="T60" fmla="*/ 0 w 283"/>
                <a:gd name="T61" fmla="*/ 0 h 252"/>
                <a:gd name="T62" fmla="*/ 0 w 283"/>
                <a:gd name="T63" fmla="*/ 0 h 252"/>
                <a:gd name="T64" fmla="*/ 0 w 283"/>
                <a:gd name="T65" fmla="*/ 0 h 252"/>
                <a:gd name="T66" fmla="*/ 0 w 283"/>
                <a:gd name="T67" fmla="*/ 0 h 252"/>
                <a:gd name="T68" fmla="*/ 0 w 283"/>
                <a:gd name="T69" fmla="*/ 0 h 252"/>
                <a:gd name="T70" fmla="*/ 0 w 283"/>
                <a:gd name="T71" fmla="*/ 0 h 252"/>
                <a:gd name="T72" fmla="*/ 0 w 283"/>
                <a:gd name="T73" fmla="*/ 0 h 252"/>
                <a:gd name="T74" fmla="*/ 0 w 283"/>
                <a:gd name="T75" fmla="*/ 0 h 252"/>
                <a:gd name="T76" fmla="*/ 0 w 283"/>
                <a:gd name="T77" fmla="*/ 0 h 252"/>
                <a:gd name="T78" fmla="*/ 0 w 283"/>
                <a:gd name="T79" fmla="*/ 0 h 252"/>
                <a:gd name="T80" fmla="*/ 0 w 283"/>
                <a:gd name="T81" fmla="*/ 0 h 252"/>
                <a:gd name="T82" fmla="*/ 0 w 283"/>
                <a:gd name="T83" fmla="*/ 0 h 252"/>
                <a:gd name="T84" fmla="*/ 0 w 283"/>
                <a:gd name="T85" fmla="*/ 0 h 252"/>
                <a:gd name="T86" fmla="*/ 0 w 283"/>
                <a:gd name="T87" fmla="*/ 0 h 252"/>
                <a:gd name="T88" fmla="*/ 0 w 283"/>
                <a:gd name="T89" fmla="*/ 0 h 252"/>
                <a:gd name="T90" fmla="*/ 0 w 283"/>
                <a:gd name="T91" fmla="*/ 0 h 252"/>
                <a:gd name="T92" fmla="*/ 0 w 283"/>
                <a:gd name="T93" fmla="*/ 0 h 252"/>
                <a:gd name="T94" fmla="*/ 0 w 283"/>
                <a:gd name="T95" fmla="*/ 0 h 252"/>
                <a:gd name="T96" fmla="*/ 0 w 283"/>
                <a:gd name="T97" fmla="*/ 0 h 252"/>
                <a:gd name="T98" fmla="*/ 0 w 283"/>
                <a:gd name="T99" fmla="*/ 0 h 252"/>
                <a:gd name="T100" fmla="*/ 0 w 283"/>
                <a:gd name="T101" fmla="*/ 0 h 252"/>
                <a:gd name="T102" fmla="*/ 0 w 283"/>
                <a:gd name="T103" fmla="*/ 0 h 252"/>
                <a:gd name="T104" fmla="*/ 0 w 283"/>
                <a:gd name="T105" fmla="*/ 0 h 252"/>
                <a:gd name="T106" fmla="*/ 0 w 283"/>
                <a:gd name="T107" fmla="*/ 0 h 252"/>
                <a:gd name="T108" fmla="*/ 0 w 283"/>
                <a:gd name="T109" fmla="*/ 0 h 252"/>
                <a:gd name="T110" fmla="*/ 0 w 283"/>
                <a:gd name="T111" fmla="*/ 0 h 252"/>
                <a:gd name="T112" fmla="*/ 0 w 283"/>
                <a:gd name="T113" fmla="*/ 0 h 252"/>
                <a:gd name="T114" fmla="*/ 0 w 283"/>
                <a:gd name="T115" fmla="*/ 0 h 252"/>
                <a:gd name="T116" fmla="*/ 0 w 283"/>
                <a:gd name="T117" fmla="*/ 0 h 252"/>
                <a:gd name="T118" fmla="*/ 0 w 283"/>
                <a:gd name="T119" fmla="*/ 0 h 252"/>
                <a:gd name="T120" fmla="*/ 0 w 283"/>
                <a:gd name="T121" fmla="*/ 0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28" name="Freeform 621"/>
            <p:cNvSpPr>
              <a:spLocks/>
            </p:cNvSpPr>
            <p:nvPr/>
          </p:nvSpPr>
          <p:spPr bwMode="auto">
            <a:xfrm>
              <a:off x="3389" y="2184"/>
              <a:ext cx="19" cy="39"/>
            </a:xfrm>
            <a:custGeom>
              <a:avLst/>
              <a:gdLst>
                <a:gd name="T0" fmla="*/ 0 w 114"/>
                <a:gd name="T1" fmla="*/ 0 h 238"/>
                <a:gd name="T2" fmla="*/ 0 w 114"/>
                <a:gd name="T3" fmla="*/ 0 h 238"/>
                <a:gd name="T4" fmla="*/ 0 w 114"/>
                <a:gd name="T5" fmla="*/ 0 h 238"/>
                <a:gd name="T6" fmla="*/ 0 w 114"/>
                <a:gd name="T7" fmla="*/ 0 h 238"/>
                <a:gd name="T8" fmla="*/ 0 w 114"/>
                <a:gd name="T9" fmla="*/ 0 h 238"/>
                <a:gd name="T10" fmla="*/ 0 w 114"/>
                <a:gd name="T11" fmla="*/ 0 h 238"/>
                <a:gd name="T12" fmla="*/ 0 w 114"/>
                <a:gd name="T13" fmla="*/ 0 h 238"/>
                <a:gd name="T14" fmla="*/ 0 w 114"/>
                <a:gd name="T15" fmla="*/ 0 h 238"/>
                <a:gd name="T16" fmla="*/ 0 w 114"/>
                <a:gd name="T17" fmla="*/ 0 h 238"/>
                <a:gd name="T18" fmla="*/ 0 w 114"/>
                <a:gd name="T19" fmla="*/ 0 h 238"/>
                <a:gd name="T20" fmla="*/ 0 w 114"/>
                <a:gd name="T21" fmla="*/ 0 h 238"/>
                <a:gd name="T22" fmla="*/ 0 w 114"/>
                <a:gd name="T23" fmla="*/ 0 h 238"/>
                <a:gd name="T24" fmla="*/ 0 w 114"/>
                <a:gd name="T25" fmla="*/ 0 h 238"/>
                <a:gd name="T26" fmla="*/ 0 w 114"/>
                <a:gd name="T27" fmla="*/ 0 h 238"/>
                <a:gd name="T28" fmla="*/ 0 w 114"/>
                <a:gd name="T29" fmla="*/ 0 h 238"/>
                <a:gd name="T30" fmla="*/ 0 w 114"/>
                <a:gd name="T31" fmla="*/ 0 h 238"/>
                <a:gd name="T32" fmla="*/ 0 w 114"/>
                <a:gd name="T33" fmla="*/ 0 h 238"/>
                <a:gd name="T34" fmla="*/ 0 w 114"/>
                <a:gd name="T35" fmla="*/ 0 h 238"/>
                <a:gd name="T36" fmla="*/ 0 w 114"/>
                <a:gd name="T37" fmla="*/ 0 h 238"/>
                <a:gd name="T38" fmla="*/ 0 w 114"/>
                <a:gd name="T39" fmla="*/ 0 h 238"/>
                <a:gd name="T40" fmla="*/ 0 w 114"/>
                <a:gd name="T41" fmla="*/ 0 h 238"/>
                <a:gd name="T42" fmla="*/ 0 w 114"/>
                <a:gd name="T43" fmla="*/ 0 h 238"/>
                <a:gd name="T44" fmla="*/ 0 w 114"/>
                <a:gd name="T45" fmla="*/ 0 h 238"/>
                <a:gd name="T46" fmla="*/ 0 w 114"/>
                <a:gd name="T47" fmla="*/ 0 h 238"/>
                <a:gd name="T48" fmla="*/ 0 w 114"/>
                <a:gd name="T49" fmla="*/ 0 h 238"/>
                <a:gd name="T50" fmla="*/ 0 w 114"/>
                <a:gd name="T51" fmla="*/ 0 h 238"/>
                <a:gd name="T52" fmla="*/ 0 w 114"/>
                <a:gd name="T53" fmla="*/ 0 h 238"/>
                <a:gd name="T54" fmla="*/ 0 w 114"/>
                <a:gd name="T55" fmla="*/ 0 h 238"/>
                <a:gd name="T56" fmla="*/ 0 w 114"/>
                <a:gd name="T57" fmla="*/ 0 h 238"/>
                <a:gd name="T58" fmla="*/ 0 w 114"/>
                <a:gd name="T59" fmla="*/ 0 h 238"/>
                <a:gd name="T60" fmla="*/ 0 w 114"/>
                <a:gd name="T61" fmla="*/ 0 h 238"/>
                <a:gd name="T62" fmla="*/ 0 w 114"/>
                <a:gd name="T63" fmla="*/ 0 h 238"/>
                <a:gd name="T64" fmla="*/ 0 w 114"/>
                <a:gd name="T65" fmla="*/ 0 h 238"/>
                <a:gd name="T66" fmla="*/ 0 w 114"/>
                <a:gd name="T67" fmla="*/ 0 h 238"/>
                <a:gd name="T68" fmla="*/ 0 w 114"/>
                <a:gd name="T69" fmla="*/ 0 h 238"/>
                <a:gd name="T70" fmla="*/ 0 w 114"/>
                <a:gd name="T71" fmla="*/ 0 h 238"/>
                <a:gd name="T72" fmla="*/ 0 w 114"/>
                <a:gd name="T73" fmla="*/ 0 h 238"/>
                <a:gd name="T74" fmla="*/ 0 w 114"/>
                <a:gd name="T75" fmla="*/ 0 h 238"/>
                <a:gd name="T76" fmla="*/ 0 w 114"/>
                <a:gd name="T77" fmla="*/ 0 h 238"/>
                <a:gd name="T78" fmla="*/ 0 w 114"/>
                <a:gd name="T79" fmla="*/ 0 h 238"/>
                <a:gd name="T80" fmla="*/ 0 w 114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29" name="Freeform 622"/>
            <p:cNvSpPr>
              <a:spLocks/>
            </p:cNvSpPr>
            <p:nvPr/>
          </p:nvSpPr>
          <p:spPr bwMode="auto">
            <a:xfrm>
              <a:off x="3523" y="2161"/>
              <a:ext cx="41" cy="52"/>
            </a:xfrm>
            <a:custGeom>
              <a:avLst/>
              <a:gdLst>
                <a:gd name="T0" fmla="*/ 0 w 246"/>
                <a:gd name="T1" fmla="*/ 0 h 310"/>
                <a:gd name="T2" fmla="*/ 0 w 246"/>
                <a:gd name="T3" fmla="*/ 0 h 310"/>
                <a:gd name="T4" fmla="*/ 0 w 246"/>
                <a:gd name="T5" fmla="*/ 0 h 310"/>
                <a:gd name="T6" fmla="*/ 0 w 246"/>
                <a:gd name="T7" fmla="*/ 0 h 310"/>
                <a:gd name="T8" fmla="*/ 0 w 246"/>
                <a:gd name="T9" fmla="*/ 0 h 310"/>
                <a:gd name="T10" fmla="*/ 0 w 246"/>
                <a:gd name="T11" fmla="*/ 0 h 310"/>
                <a:gd name="T12" fmla="*/ 0 w 246"/>
                <a:gd name="T13" fmla="*/ 0 h 310"/>
                <a:gd name="T14" fmla="*/ 0 w 246"/>
                <a:gd name="T15" fmla="*/ 0 h 310"/>
                <a:gd name="T16" fmla="*/ 0 w 246"/>
                <a:gd name="T17" fmla="*/ 0 h 310"/>
                <a:gd name="T18" fmla="*/ 0 w 246"/>
                <a:gd name="T19" fmla="*/ 0 h 310"/>
                <a:gd name="T20" fmla="*/ 0 w 246"/>
                <a:gd name="T21" fmla="*/ 0 h 310"/>
                <a:gd name="T22" fmla="*/ 0 w 246"/>
                <a:gd name="T23" fmla="*/ 0 h 310"/>
                <a:gd name="T24" fmla="*/ 0 w 246"/>
                <a:gd name="T25" fmla="*/ 0 h 310"/>
                <a:gd name="T26" fmla="*/ 0 w 246"/>
                <a:gd name="T27" fmla="*/ 0 h 310"/>
                <a:gd name="T28" fmla="*/ 0 w 246"/>
                <a:gd name="T29" fmla="*/ 0 h 310"/>
                <a:gd name="T30" fmla="*/ 0 w 246"/>
                <a:gd name="T31" fmla="*/ 0 h 310"/>
                <a:gd name="T32" fmla="*/ 0 w 246"/>
                <a:gd name="T33" fmla="*/ 0 h 310"/>
                <a:gd name="T34" fmla="*/ 0 w 246"/>
                <a:gd name="T35" fmla="*/ 0 h 310"/>
                <a:gd name="T36" fmla="*/ 0 w 246"/>
                <a:gd name="T37" fmla="*/ 0 h 310"/>
                <a:gd name="T38" fmla="*/ 0 w 246"/>
                <a:gd name="T39" fmla="*/ 0 h 310"/>
                <a:gd name="T40" fmla="*/ 0 w 246"/>
                <a:gd name="T41" fmla="*/ 0 h 310"/>
                <a:gd name="T42" fmla="*/ 0 w 246"/>
                <a:gd name="T43" fmla="*/ 0 h 310"/>
                <a:gd name="T44" fmla="*/ 0 w 246"/>
                <a:gd name="T45" fmla="*/ 0 h 310"/>
                <a:gd name="T46" fmla="*/ 0 w 246"/>
                <a:gd name="T47" fmla="*/ 0 h 310"/>
                <a:gd name="T48" fmla="*/ 0 w 246"/>
                <a:gd name="T49" fmla="*/ 0 h 310"/>
                <a:gd name="T50" fmla="*/ 0 w 246"/>
                <a:gd name="T51" fmla="*/ 0 h 310"/>
                <a:gd name="T52" fmla="*/ 0 w 246"/>
                <a:gd name="T53" fmla="*/ 0 h 310"/>
                <a:gd name="T54" fmla="*/ 0 w 246"/>
                <a:gd name="T55" fmla="*/ 0 h 310"/>
                <a:gd name="T56" fmla="*/ 0 w 246"/>
                <a:gd name="T57" fmla="*/ 0 h 310"/>
                <a:gd name="T58" fmla="*/ 0 w 246"/>
                <a:gd name="T59" fmla="*/ 0 h 310"/>
                <a:gd name="T60" fmla="*/ 0 w 246"/>
                <a:gd name="T61" fmla="*/ 0 h 310"/>
                <a:gd name="T62" fmla="*/ 0 w 246"/>
                <a:gd name="T63" fmla="*/ 0 h 310"/>
                <a:gd name="T64" fmla="*/ 0 w 246"/>
                <a:gd name="T65" fmla="*/ 0 h 310"/>
                <a:gd name="T66" fmla="*/ 0 w 246"/>
                <a:gd name="T67" fmla="*/ 0 h 310"/>
                <a:gd name="T68" fmla="*/ 0 w 246"/>
                <a:gd name="T69" fmla="*/ 0 h 310"/>
                <a:gd name="T70" fmla="*/ 0 w 246"/>
                <a:gd name="T71" fmla="*/ 0 h 310"/>
                <a:gd name="T72" fmla="*/ 0 w 246"/>
                <a:gd name="T73" fmla="*/ 0 h 310"/>
                <a:gd name="T74" fmla="*/ 0 w 246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30" name="Freeform 623"/>
            <p:cNvSpPr>
              <a:spLocks/>
            </p:cNvSpPr>
            <p:nvPr/>
          </p:nvSpPr>
          <p:spPr bwMode="auto">
            <a:xfrm>
              <a:off x="3478" y="2222"/>
              <a:ext cx="14" cy="31"/>
            </a:xfrm>
            <a:custGeom>
              <a:avLst/>
              <a:gdLst>
                <a:gd name="T0" fmla="*/ 0 w 83"/>
                <a:gd name="T1" fmla="*/ 0 h 187"/>
                <a:gd name="T2" fmla="*/ 0 w 83"/>
                <a:gd name="T3" fmla="*/ 0 h 187"/>
                <a:gd name="T4" fmla="*/ 0 w 83"/>
                <a:gd name="T5" fmla="*/ 0 h 187"/>
                <a:gd name="T6" fmla="*/ 0 w 83"/>
                <a:gd name="T7" fmla="*/ 0 h 187"/>
                <a:gd name="T8" fmla="*/ 0 w 83"/>
                <a:gd name="T9" fmla="*/ 0 h 187"/>
                <a:gd name="T10" fmla="*/ 0 w 83"/>
                <a:gd name="T11" fmla="*/ 0 h 187"/>
                <a:gd name="T12" fmla="*/ 0 w 83"/>
                <a:gd name="T13" fmla="*/ 0 h 187"/>
                <a:gd name="T14" fmla="*/ 0 w 83"/>
                <a:gd name="T15" fmla="*/ 0 h 187"/>
                <a:gd name="T16" fmla="*/ 0 w 83"/>
                <a:gd name="T17" fmla="*/ 0 h 187"/>
                <a:gd name="T18" fmla="*/ 0 w 83"/>
                <a:gd name="T19" fmla="*/ 0 h 187"/>
                <a:gd name="T20" fmla="*/ 0 w 83"/>
                <a:gd name="T21" fmla="*/ 0 h 187"/>
                <a:gd name="T22" fmla="*/ 0 w 83"/>
                <a:gd name="T23" fmla="*/ 0 h 187"/>
                <a:gd name="T24" fmla="*/ 0 w 83"/>
                <a:gd name="T25" fmla="*/ 0 h 187"/>
                <a:gd name="T26" fmla="*/ 0 w 83"/>
                <a:gd name="T27" fmla="*/ 0 h 187"/>
                <a:gd name="T28" fmla="*/ 0 w 83"/>
                <a:gd name="T29" fmla="*/ 0 h 187"/>
                <a:gd name="T30" fmla="*/ 0 w 83"/>
                <a:gd name="T31" fmla="*/ 0 h 187"/>
                <a:gd name="T32" fmla="*/ 0 w 83"/>
                <a:gd name="T33" fmla="*/ 0 h 187"/>
                <a:gd name="T34" fmla="*/ 0 w 83"/>
                <a:gd name="T35" fmla="*/ 0 h 187"/>
                <a:gd name="T36" fmla="*/ 0 w 83"/>
                <a:gd name="T37" fmla="*/ 0 h 187"/>
                <a:gd name="T38" fmla="*/ 0 w 83"/>
                <a:gd name="T39" fmla="*/ 0 h 187"/>
                <a:gd name="T40" fmla="*/ 0 w 83"/>
                <a:gd name="T41" fmla="*/ 0 h 187"/>
                <a:gd name="T42" fmla="*/ 0 w 83"/>
                <a:gd name="T43" fmla="*/ 0 h 187"/>
                <a:gd name="T44" fmla="*/ 0 w 83"/>
                <a:gd name="T45" fmla="*/ 0 h 187"/>
                <a:gd name="T46" fmla="*/ 0 w 83"/>
                <a:gd name="T47" fmla="*/ 0 h 187"/>
                <a:gd name="T48" fmla="*/ 0 w 83"/>
                <a:gd name="T49" fmla="*/ 0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31" name="Freeform 624"/>
            <p:cNvSpPr>
              <a:spLocks/>
            </p:cNvSpPr>
            <p:nvPr/>
          </p:nvSpPr>
          <p:spPr bwMode="auto">
            <a:xfrm>
              <a:off x="3472" y="2205"/>
              <a:ext cx="7" cy="16"/>
            </a:xfrm>
            <a:custGeom>
              <a:avLst/>
              <a:gdLst>
                <a:gd name="T0" fmla="*/ 0 w 44"/>
                <a:gd name="T1" fmla="*/ 0 h 94"/>
                <a:gd name="T2" fmla="*/ 0 w 44"/>
                <a:gd name="T3" fmla="*/ 0 h 94"/>
                <a:gd name="T4" fmla="*/ 0 w 44"/>
                <a:gd name="T5" fmla="*/ 0 h 94"/>
                <a:gd name="T6" fmla="*/ 0 w 44"/>
                <a:gd name="T7" fmla="*/ 0 h 94"/>
                <a:gd name="T8" fmla="*/ 0 w 44"/>
                <a:gd name="T9" fmla="*/ 0 h 94"/>
                <a:gd name="T10" fmla="*/ 0 w 44"/>
                <a:gd name="T11" fmla="*/ 0 h 94"/>
                <a:gd name="T12" fmla="*/ 0 w 44"/>
                <a:gd name="T13" fmla="*/ 0 h 94"/>
                <a:gd name="T14" fmla="*/ 0 w 44"/>
                <a:gd name="T15" fmla="*/ 0 h 94"/>
                <a:gd name="T16" fmla="*/ 0 w 44"/>
                <a:gd name="T17" fmla="*/ 0 h 94"/>
                <a:gd name="T18" fmla="*/ 0 w 44"/>
                <a:gd name="T19" fmla="*/ 0 h 94"/>
                <a:gd name="T20" fmla="*/ 0 w 44"/>
                <a:gd name="T21" fmla="*/ 0 h 94"/>
                <a:gd name="T22" fmla="*/ 0 w 44"/>
                <a:gd name="T23" fmla="*/ 0 h 94"/>
                <a:gd name="T24" fmla="*/ 0 w 44"/>
                <a:gd name="T25" fmla="*/ 0 h 94"/>
                <a:gd name="T26" fmla="*/ 0 w 44"/>
                <a:gd name="T27" fmla="*/ 0 h 94"/>
                <a:gd name="T28" fmla="*/ 0 w 44"/>
                <a:gd name="T29" fmla="*/ 0 h 94"/>
                <a:gd name="T30" fmla="*/ 0 w 44"/>
                <a:gd name="T31" fmla="*/ 0 h 94"/>
                <a:gd name="T32" fmla="*/ 0 w 44"/>
                <a:gd name="T33" fmla="*/ 0 h 94"/>
                <a:gd name="T34" fmla="*/ 0 w 44"/>
                <a:gd name="T35" fmla="*/ 0 h 94"/>
                <a:gd name="T36" fmla="*/ 0 w 44"/>
                <a:gd name="T37" fmla="*/ 0 h 94"/>
                <a:gd name="T38" fmla="*/ 0 w 44"/>
                <a:gd name="T39" fmla="*/ 0 h 94"/>
                <a:gd name="T40" fmla="*/ 0 w 44"/>
                <a:gd name="T41" fmla="*/ 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32" name="Freeform 625"/>
            <p:cNvSpPr>
              <a:spLocks/>
            </p:cNvSpPr>
            <p:nvPr/>
          </p:nvSpPr>
          <p:spPr bwMode="auto">
            <a:xfrm>
              <a:off x="3466" y="2194"/>
              <a:ext cx="6" cy="9"/>
            </a:xfrm>
            <a:custGeom>
              <a:avLst/>
              <a:gdLst>
                <a:gd name="T0" fmla="*/ 0 w 38"/>
                <a:gd name="T1" fmla="*/ 0 h 54"/>
                <a:gd name="T2" fmla="*/ 0 w 38"/>
                <a:gd name="T3" fmla="*/ 0 h 54"/>
                <a:gd name="T4" fmla="*/ 0 w 38"/>
                <a:gd name="T5" fmla="*/ 0 h 54"/>
                <a:gd name="T6" fmla="*/ 0 w 38"/>
                <a:gd name="T7" fmla="*/ 0 h 54"/>
                <a:gd name="T8" fmla="*/ 0 w 38"/>
                <a:gd name="T9" fmla="*/ 0 h 54"/>
                <a:gd name="T10" fmla="*/ 0 w 38"/>
                <a:gd name="T11" fmla="*/ 0 h 54"/>
                <a:gd name="T12" fmla="*/ 0 w 38"/>
                <a:gd name="T13" fmla="*/ 0 h 54"/>
                <a:gd name="T14" fmla="*/ 0 w 38"/>
                <a:gd name="T15" fmla="*/ 0 h 54"/>
                <a:gd name="T16" fmla="*/ 0 w 38"/>
                <a:gd name="T17" fmla="*/ 0 h 54"/>
                <a:gd name="T18" fmla="*/ 0 w 38"/>
                <a:gd name="T19" fmla="*/ 0 h 54"/>
                <a:gd name="T20" fmla="*/ 0 w 38"/>
                <a:gd name="T21" fmla="*/ 0 h 54"/>
                <a:gd name="T22" fmla="*/ 0 w 38"/>
                <a:gd name="T23" fmla="*/ 0 h 54"/>
                <a:gd name="T24" fmla="*/ 0 w 38"/>
                <a:gd name="T25" fmla="*/ 0 h 54"/>
                <a:gd name="T26" fmla="*/ 0 w 38"/>
                <a:gd name="T27" fmla="*/ 0 h 54"/>
                <a:gd name="T28" fmla="*/ 0 w 38"/>
                <a:gd name="T29" fmla="*/ 0 h 54"/>
                <a:gd name="T30" fmla="*/ 0 w 38"/>
                <a:gd name="T31" fmla="*/ 0 h 54"/>
                <a:gd name="T32" fmla="*/ 0 w 38"/>
                <a:gd name="T33" fmla="*/ 0 h 54"/>
                <a:gd name="T34" fmla="*/ 0 w 38"/>
                <a:gd name="T35" fmla="*/ 0 h 54"/>
                <a:gd name="T36" fmla="*/ 0 w 38"/>
                <a:gd name="T37" fmla="*/ 0 h 54"/>
                <a:gd name="T38" fmla="*/ 0 w 38"/>
                <a:gd name="T39" fmla="*/ 0 h 54"/>
                <a:gd name="T40" fmla="*/ 0 w 38"/>
                <a:gd name="T41" fmla="*/ 0 h 54"/>
                <a:gd name="T42" fmla="*/ 0 w 38"/>
                <a:gd name="T43" fmla="*/ 0 h 54"/>
                <a:gd name="T44" fmla="*/ 0 w 38"/>
                <a:gd name="T45" fmla="*/ 0 h 54"/>
                <a:gd name="T46" fmla="*/ 0 w 38"/>
                <a:gd name="T47" fmla="*/ 0 h 54"/>
                <a:gd name="T48" fmla="*/ 0 w 38"/>
                <a:gd name="T49" fmla="*/ 0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33" name="Freeform 626"/>
            <p:cNvSpPr>
              <a:spLocks/>
            </p:cNvSpPr>
            <p:nvPr/>
          </p:nvSpPr>
          <p:spPr bwMode="auto">
            <a:xfrm>
              <a:off x="3461" y="2186"/>
              <a:ext cx="8" cy="6"/>
            </a:xfrm>
            <a:custGeom>
              <a:avLst/>
              <a:gdLst>
                <a:gd name="T0" fmla="*/ 0 w 52"/>
                <a:gd name="T1" fmla="*/ 0 h 36"/>
                <a:gd name="T2" fmla="*/ 0 w 52"/>
                <a:gd name="T3" fmla="*/ 0 h 36"/>
                <a:gd name="T4" fmla="*/ 0 w 52"/>
                <a:gd name="T5" fmla="*/ 0 h 36"/>
                <a:gd name="T6" fmla="*/ 0 w 52"/>
                <a:gd name="T7" fmla="*/ 0 h 36"/>
                <a:gd name="T8" fmla="*/ 0 w 52"/>
                <a:gd name="T9" fmla="*/ 0 h 36"/>
                <a:gd name="T10" fmla="*/ 0 w 52"/>
                <a:gd name="T11" fmla="*/ 0 h 36"/>
                <a:gd name="T12" fmla="*/ 0 w 52"/>
                <a:gd name="T13" fmla="*/ 0 h 36"/>
                <a:gd name="T14" fmla="*/ 0 w 52"/>
                <a:gd name="T15" fmla="*/ 0 h 36"/>
                <a:gd name="T16" fmla="*/ 0 w 52"/>
                <a:gd name="T17" fmla="*/ 0 h 36"/>
                <a:gd name="T18" fmla="*/ 0 w 52"/>
                <a:gd name="T19" fmla="*/ 0 h 36"/>
                <a:gd name="T20" fmla="*/ 0 w 52"/>
                <a:gd name="T21" fmla="*/ 0 h 36"/>
                <a:gd name="T22" fmla="*/ 0 w 52"/>
                <a:gd name="T23" fmla="*/ 0 h 36"/>
                <a:gd name="T24" fmla="*/ 0 w 52"/>
                <a:gd name="T25" fmla="*/ 0 h 36"/>
                <a:gd name="T26" fmla="*/ 0 w 52"/>
                <a:gd name="T27" fmla="*/ 0 h 36"/>
                <a:gd name="T28" fmla="*/ 0 w 52"/>
                <a:gd name="T29" fmla="*/ 0 h 36"/>
                <a:gd name="T30" fmla="*/ 0 w 52"/>
                <a:gd name="T31" fmla="*/ 0 h 36"/>
                <a:gd name="T32" fmla="*/ 0 w 52"/>
                <a:gd name="T33" fmla="*/ 0 h 36"/>
                <a:gd name="T34" fmla="*/ 0 w 52"/>
                <a:gd name="T35" fmla="*/ 0 h 36"/>
                <a:gd name="T36" fmla="*/ 0 w 52"/>
                <a:gd name="T37" fmla="*/ 0 h 36"/>
                <a:gd name="T38" fmla="*/ 0 w 52"/>
                <a:gd name="T39" fmla="*/ 0 h 36"/>
                <a:gd name="T40" fmla="*/ 0 w 52"/>
                <a:gd name="T41" fmla="*/ 0 h 36"/>
                <a:gd name="T42" fmla="*/ 0 w 52"/>
                <a:gd name="T43" fmla="*/ 0 h 36"/>
                <a:gd name="T44" fmla="*/ 0 w 52"/>
                <a:gd name="T45" fmla="*/ 0 h 36"/>
                <a:gd name="T46" fmla="*/ 0 w 52"/>
                <a:gd name="T47" fmla="*/ 0 h 36"/>
                <a:gd name="T48" fmla="*/ 0 w 52"/>
                <a:gd name="T49" fmla="*/ 0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34" name="Freeform 627"/>
            <p:cNvSpPr>
              <a:spLocks/>
            </p:cNvSpPr>
            <p:nvPr/>
          </p:nvSpPr>
          <p:spPr bwMode="auto">
            <a:xfrm>
              <a:off x="3421" y="2176"/>
              <a:ext cx="33" cy="39"/>
            </a:xfrm>
            <a:custGeom>
              <a:avLst/>
              <a:gdLst>
                <a:gd name="T0" fmla="*/ 0 w 198"/>
                <a:gd name="T1" fmla="*/ 0 h 236"/>
                <a:gd name="T2" fmla="*/ 0 w 198"/>
                <a:gd name="T3" fmla="*/ 0 h 236"/>
                <a:gd name="T4" fmla="*/ 0 w 198"/>
                <a:gd name="T5" fmla="*/ 0 h 236"/>
                <a:gd name="T6" fmla="*/ 0 w 198"/>
                <a:gd name="T7" fmla="*/ 0 h 236"/>
                <a:gd name="T8" fmla="*/ 0 w 198"/>
                <a:gd name="T9" fmla="*/ 0 h 236"/>
                <a:gd name="T10" fmla="*/ 0 w 198"/>
                <a:gd name="T11" fmla="*/ 0 h 236"/>
                <a:gd name="T12" fmla="*/ 0 w 198"/>
                <a:gd name="T13" fmla="*/ 0 h 236"/>
                <a:gd name="T14" fmla="*/ 0 w 198"/>
                <a:gd name="T15" fmla="*/ 0 h 236"/>
                <a:gd name="T16" fmla="*/ 0 w 198"/>
                <a:gd name="T17" fmla="*/ 0 h 236"/>
                <a:gd name="T18" fmla="*/ 0 w 198"/>
                <a:gd name="T19" fmla="*/ 0 h 236"/>
                <a:gd name="T20" fmla="*/ 0 w 198"/>
                <a:gd name="T21" fmla="*/ 0 h 236"/>
                <a:gd name="T22" fmla="*/ 0 w 198"/>
                <a:gd name="T23" fmla="*/ 0 h 236"/>
                <a:gd name="T24" fmla="*/ 0 w 198"/>
                <a:gd name="T25" fmla="*/ 0 h 236"/>
                <a:gd name="T26" fmla="*/ 0 w 198"/>
                <a:gd name="T27" fmla="*/ 0 h 236"/>
                <a:gd name="T28" fmla="*/ 0 w 198"/>
                <a:gd name="T29" fmla="*/ 0 h 236"/>
                <a:gd name="T30" fmla="*/ 0 w 198"/>
                <a:gd name="T31" fmla="*/ 0 h 236"/>
                <a:gd name="T32" fmla="*/ 0 w 198"/>
                <a:gd name="T33" fmla="*/ 0 h 236"/>
                <a:gd name="T34" fmla="*/ 0 w 198"/>
                <a:gd name="T35" fmla="*/ 0 h 236"/>
                <a:gd name="T36" fmla="*/ 0 w 198"/>
                <a:gd name="T37" fmla="*/ 0 h 236"/>
                <a:gd name="T38" fmla="*/ 0 w 198"/>
                <a:gd name="T39" fmla="*/ 0 h 236"/>
                <a:gd name="T40" fmla="*/ 0 w 198"/>
                <a:gd name="T41" fmla="*/ 0 h 236"/>
                <a:gd name="T42" fmla="*/ 0 w 198"/>
                <a:gd name="T43" fmla="*/ 0 h 236"/>
                <a:gd name="T44" fmla="*/ 0 w 198"/>
                <a:gd name="T45" fmla="*/ 0 h 236"/>
                <a:gd name="T46" fmla="*/ 0 w 198"/>
                <a:gd name="T47" fmla="*/ 0 h 236"/>
                <a:gd name="T48" fmla="*/ 0 w 198"/>
                <a:gd name="T49" fmla="*/ 0 h 236"/>
                <a:gd name="T50" fmla="*/ 0 w 198"/>
                <a:gd name="T51" fmla="*/ 0 h 236"/>
                <a:gd name="T52" fmla="*/ 0 w 198"/>
                <a:gd name="T53" fmla="*/ 0 h 236"/>
                <a:gd name="T54" fmla="*/ 0 w 198"/>
                <a:gd name="T55" fmla="*/ 0 h 236"/>
                <a:gd name="T56" fmla="*/ 0 w 198"/>
                <a:gd name="T57" fmla="*/ 0 h 236"/>
                <a:gd name="T58" fmla="*/ 0 w 198"/>
                <a:gd name="T59" fmla="*/ 0 h 236"/>
                <a:gd name="T60" fmla="*/ 0 w 198"/>
                <a:gd name="T61" fmla="*/ 0 h 236"/>
                <a:gd name="T62" fmla="*/ 0 w 198"/>
                <a:gd name="T63" fmla="*/ 0 h 236"/>
                <a:gd name="T64" fmla="*/ 0 w 198"/>
                <a:gd name="T65" fmla="*/ 0 h 236"/>
                <a:gd name="T66" fmla="*/ 0 w 198"/>
                <a:gd name="T67" fmla="*/ 0 h 236"/>
                <a:gd name="T68" fmla="*/ 0 w 198"/>
                <a:gd name="T69" fmla="*/ 0 h 236"/>
                <a:gd name="T70" fmla="*/ 0 w 198"/>
                <a:gd name="T71" fmla="*/ 0 h 236"/>
                <a:gd name="T72" fmla="*/ 0 w 198"/>
                <a:gd name="T73" fmla="*/ 0 h 236"/>
                <a:gd name="T74" fmla="*/ 0 w 198"/>
                <a:gd name="T75" fmla="*/ 0 h 236"/>
                <a:gd name="T76" fmla="*/ 0 w 198"/>
                <a:gd name="T77" fmla="*/ 0 h 236"/>
                <a:gd name="T78" fmla="*/ 0 w 198"/>
                <a:gd name="T79" fmla="*/ 0 h 236"/>
                <a:gd name="T80" fmla="*/ 0 w 198"/>
                <a:gd name="T81" fmla="*/ 0 h 236"/>
                <a:gd name="T82" fmla="*/ 0 w 198"/>
                <a:gd name="T83" fmla="*/ 0 h 236"/>
                <a:gd name="T84" fmla="*/ 0 w 198"/>
                <a:gd name="T85" fmla="*/ 0 h 236"/>
                <a:gd name="T86" fmla="*/ 0 w 198"/>
                <a:gd name="T87" fmla="*/ 0 h 236"/>
                <a:gd name="T88" fmla="*/ 0 w 198"/>
                <a:gd name="T89" fmla="*/ 0 h 236"/>
                <a:gd name="T90" fmla="*/ 0 w 198"/>
                <a:gd name="T91" fmla="*/ 0 h 236"/>
                <a:gd name="T92" fmla="*/ 0 w 198"/>
                <a:gd name="T93" fmla="*/ 0 h 236"/>
                <a:gd name="T94" fmla="*/ 0 w 198"/>
                <a:gd name="T95" fmla="*/ 0 h 236"/>
                <a:gd name="T96" fmla="*/ 0 w 198"/>
                <a:gd name="T97" fmla="*/ 0 h 236"/>
                <a:gd name="T98" fmla="*/ 0 w 198"/>
                <a:gd name="T99" fmla="*/ 0 h 236"/>
                <a:gd name="T100" fmla="*/ 0 w 198"/>
                <a:gd name="T101" fmla="*/ 0 h 236"/>
                <a:gd name="T102" fmla="*/ 0 w 198"/>
                <a:gd name="T103" fmla="*/ 0 h 236"/>
                <a:gd name="T104" fmla="*/ 0 w 198"/>
                <a:gd name="T105" fmla="*/ 0 h 236"/>
                <a:gd name="T106" fmla="*/ 0 w 198"/>
                <a:gd name="T107" fmla="*/ 0 h 236"/>
                <a:gd name="T108" fmla="*/ 0 w 198"/>
                <a:gd name="T109" fmla="*/ 0 h 236"/>
                <a:gd name="T110" fmla="*/ 0 w 198"/>
                <a:gd name="T111" fmla="*/ 0 h 236"/>
                <a:gd name="T112" fmla="*/ 0 w 198"/>
                <a:gd name="T113" fmla="*/ 0 h 236"/>
                <a:gd name="T114" fmla="*/ 0 w 198"/>
                <a:gd name="T115" fmla="*/ 0 h 236"/>
                <a:gd name="T116" fmla="*/ 0 w 198"/>
                <a:gd name="T117" fmla="*/ 0 h 236"/>
                <a:gd name="T118" fmla="*/ 0 w 198"/>
                <a:gd name="T119" fmla="*/ 0 h 236"/>
                <a:gd name="T120" fmla="*/ 0 w 198"/>
                <a:gd name="T121" fmla="*/ 0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35" name="Freeform 628"/>
            <p:cNvSpPr>
              <a:spLocks/>
            </p:cNvSpPr>
            <p:nvPr/>
          </p:nvSpPr>
          <p:spPr bwMode="auto">
            <a:xfrm>
              <a:off x="3477" y="2176"/>
              <a:ext cx="22" cy="30"/>
            </a:xfrm>
            <a:custGeom>
              <a:avLst/>
              <a:gdLst>
                <a:gd name="T0" fmla="*/ 0 w 128"/>
                <a:gd name="T1" fmla="*/ 0 h 183"/>
                <a:gd name="T2" fmla="*/ 0 w 128"/>
                <a:gd name="T3" fmla="*/ 0 h 183"/>
                <a:gd name="T4" fmla="*/ 0 w 128"/>
                <a:gd name="T5" fmla="*/ 0 h 183"/>
                <a:gd name="T6" fmla="*/ 0 w 128"/>
                <a:gd name="T7" fmla="*/ 0 h 183"/>
                <a:gd name="T8" fmla="*/ 0 w 128"/>
                <a:gd name="T9" fmla="*/ 0 h 183"/>
                <a:gd name="T10" fmla="*/ 0 w 128"/>
                <a:gd name="T11" fmla="*/ 0 h 183"/>
                <a:gd name="T12" fmla="*/ 0 w 128"/>
                <a:gd name="T13" fmla="*/ 0 h 183"/>
                <a:gd name="T14" fmla="*/ 0 w 128"/>
                <a:gd name="T15" fmla="*/ 0 h 183"/>
                <a:gd name="T16" fmla="*/ 0 w 128"/>
                <a:gd name="T17" fmla="*/ 0 h 183"/>
                <a:gd name="T18" fmla="*/ 0 w 128"/>
                <a:gd name="T19" fmla="*/ 0 h 183"/>
                <a:gd name="T20" fmla="*/ 0 w 128"/>
                <a:gd name="T21" fmla="*/ 0 h 183"/>
                <a:gd name="T22" fmla="*/ 0 w 128"/>
                <a:gd name="T23" fmla="*/ 0 h 183"/>
                <a:gd name="T24" fmla="*/ 0 w 128"/>
                <a:gd name="T25" fmla="*/ 0 h 183"/>
                <a:gd name="T26" fmla="*/ 0 w 128"/>
                <a:gd name="T27" fmla="*/ 0 h 183"/>
                <a:gd name="T28" fmla="*/ 0 w 128"/>
                <a:gd name="T29" fmla="*/ 0 h 183"/>
                <a:gd name="T30" fmla="*/ 0 w 128"/>
                <a:gd name="T31" fmla="*/ 0 h 183"/>
                <a:gd name="T32" fmla="*/ 0 w 128"/>
                <a:gd name="T33" fmla="*/ 0 h 183"/>
                <a:gd name="T34" fmla="*/ 0 w 128"/>
                <a:gd name="T35" fmla="*/ 0 h 183"/>
                <a:gd name="T36" fmla="*/ 0 w 128"/>
                <a:gd name="T37" fmla="*/ 0 h 183"/>
                <a:gd name="T38" fmla="*/ 0 w 128"/>
                <a:gd name="T39" fmla="*/ 0 h 183"/>
                <a:gd name="T40" fmla="*/ 0 w 128"/>
                <a:gd name="T41" fmla="*/ 0 h 183"/>
                <a:gd name="T42" fmla="*/ 0 w 128"/>
                <a:gd name="T43" fmla="*/ 0 h 183"/>
                <a:gd name="T44" fmla="*/ 0 w 128"/>
                <a:gd name="T45" fmla="*/ 0 h 183"/>
                <a:gd name="T46" fmla="*/ 0 w 128"/>
                <a:gd name="T47" fmla="*/ 0 h 183"/>
                <a:gd name="T48" fmla="*/ 0 w 128"/>
                <a:gd name="T49" fmla="*/ 0 h 183"/>
                <a:gd name="T50" fmla="*/ 0 w 128"/>
                <a:gd name="T51" fmla="*/ 0 h 183"/>
                <a:gd name="T52" fmla="*/ 0 w 128"/>
                <a:gd name="T53" fmla="*/ 0 h 183"/>
                <a:gd name="T54" fmla="*/ 0 w 128"/>
                <a:gd name="T55" fmla="*/ 0 h 183"/>
                <a:gd name="T56" fmla="*/ 0 w 128"/>
                <a:gd name="T57" fmla="*/ 0 h 183"/>
                <a:gd name="T58" fmla="*/ 0 w 128"/>
                <a:gd name="T59" fmla="*/ 0 h 183"/>
                <a:gd name="T60" fmla="*/ 0 w 128"/>
                <a:gd name="T61" fmla="*/ 0 h 183"/>
                <a:gd name="T62" fmla="*/ 0 w 128"/>
                <a:gd name="T63" fmla="*/ 0 h 183"/>
                <a:gd name="T64" fmla="*/ 0 w 128"/>
                <a:gd name="T65" fmla="*/ 0 h 183"/>
                <a:gd name="T66" fmla="*/ 0 w 128"/>
                <a:gd name="T67" fmla="*/ 0 h 183"/>
                <a:gd name="T68" fmla="*/ 0 w 128"/>
                <a:gd name="T69" fmla="*/ 0 h 183"/>
                <a:gd name="T70" fmla="*/ 0 w 128"/>
                <a:gd name="T71" fmla="*/ 0 h 183"/>
                <a:gd name="T72" fmla="*/ 0 w 128"/>
                <a:gd name="T73" fmla="*/ 0 h 183"/>
                <a:gd name="T74" fmla="*/ 0 w 128"/>
                <a:gd name="T75" fmla="*/ 0 h 183"/>
                <a:gd name="T76" fmla="*/ 0 w 128"/>
                <a:gd name="T77" fmla="*/ 0 h 183"/>
                <a:gd name="T78" fmla="*/ 0 w 128"/>
                <a:gd name="T79" fmla="*/ 0 h 183"/>
                <a:gd name="T80" fmla="*/ 0 w 128"/>
                <a:gd name="T81" fmla="*/ 0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36" name="Freeform 629"/>
            <p:cNvSpPr>
              <a:spLocks/>
            </p:cNvSpPr>
            <p:nvPr/>
          </p:nvSpPr>
          <p:spPr bwMode="auto">
            <a:xfrm>
              <a:off x="3400" y="2169"/>
              <a:ext cx="53" cy="63"/>
            </a:xfrm>
            <a:custGeom>
              <a:avLst/>
              <a:gdLst>
                <a:gd name="T0" fmla="*/ 0 w 323"/>
                <a:gd name="T1" fmla="*/ 0 h 379"/>
                <a:gd name="T2" fmla="*/ 0 w 323"/>
                <a:gd name="T3" fmla="*/ 0 h 379"/>
                <a:gd name="T4" fmla="*/ 0 w 323"/>
                <a:gd name="T5" fmla="*/ 0 h 379"/>
                <a:gd name="T6" fmla="*/ 0 w 323"/>
                <a:gd name="T7" fmla="*/ 0 h 379"/>
                <a:gd name="T8" fmla="*/ 0 w 323"/>
                <a:gd name="T9" fmla="*/ 0 h 379"/>
                <a:gd name="T10" fmla="*/ 0 w 323"/>
                <a:gd name="T11" fmla="*/ 0 h 379"/>
                <a:gd name="T12" fmla="*/ 0 w 323"/>
                <a:gd name="T13" fmla="*/ 0 h 379"/>
                <a:gd name="T14" fmla="*/ 0 w 323"/>
                <a:gd name="T15" fmla="*/ 0 h 379"/>
                <a:gd name="T16" fmla="*/ 0 w 323"/>
                <a:gd name="T17" fmla="*/ 0 h 379"/>
                <a:gd name="T18" fmla="*/ 0 w 323"/>
                <a:gd name="T19" fmla="*/ 0 h 379"/>
                <a:gd name="T20" fmla="*/ 0 w 323"/>
                <a:gd name="T21" fmla="*/ 0 h 379"/>
                <a:gd name="T22" fmla="*/ 0 w 323"/>
                <a:gd name="T23" fmla="*/ 0 h 379"/>
                <a:gd name="T24" fmla="*/ 0 w 323"/>
                <a:gd name="T25" fmla="*/ 0 h 379"/>
                <a:gd name="T26" fmla="*/ 0 w 323"/>
                <a:gd name="T27" fmla="*/ 0 h 379"/>
                <a:gd name="T28" fmla="*/ 0 w 323"/>
                <a:gd name="T29" fmla="*/ 0 h 379"/>
                <a:gd name="T30" fmla="*/ 0 w 323"/>
                <a:gd name="T31" fmla="*/ 0 h 379"/>
                <a:gd name="T32" fmla="*/ 0 w 323"/>
                <a:gd name="T33" fmla="*/ 0 h 379"/>
                <a:gd name="T34" fmla="*/ 0 w 323"/>
                <a:gd name="T35" fmla="*/ 0 h 379"/>
                <a:gd name="T36" fmla="*/ 0 w 323"/>
                <a:gd name="T37" fmla="*/ 0 h 379"/>
                <a:gd name="T38" fmla="*/ 0 w 323"/>
                <a:gd name="T39" fmla="*/ 0 h 379"/>
                <a:gd name="T40" fmla="*/ 0 w 323"/>
                <a:gd name="T41" fmla="*/ 0 h 379"/>
                <a:gd name="T42" fmla="*/ 0 w 323"/>
                <a:gd name="T43" fmla="*/ 0 h 379"/>
                <a:gd name="T44" fmla="*/ 0 w 323"/>
                <a:gd name="T45" fmla="*/ 0 h 379"/>
                <a:gd name="T46" fmla="*/ 0 w 323"/>
                <a:gd name="T47" fmla="*/ 0 h 379"/>
                <a:gd name="T48" fmla="*/ 0 w 323"/>
                <a:gd name="T49" fmla="*/ 0 h 379"/>
                <a:gd name="T50" fmla="*/ 0 w 323"/>
                <a:gd name="T51" fmla="*/ 0 h 379"/>
                <a:gd name="T52" fmla="*/ 0 w 323"/>
                <a:gd name="T53" fmla="*/ 0 h 379"/>
                <a:gd name="T54" fmla="*/ 0 w 323"/>
                <a:gd name="T55" fmla="*/ 0 h 379"/>
                <a:gd name="T56" fmla="*/ 0 w 323"/>
                <a:gd name="T57" fmla="*/ 0 h 379"/>
                <a:gd name="T58" fmla="*/ 0 w 323"/>
                <a:gd name="T59" fmla="*/ 0 h 379"/>
                <a:gd name="T60" fmla="*/ 0 w 323"/>
                <a:gd name="T61" fmla="*/ 0 h 379"/>
                <a:gd name="T62" fmla="*/ 0 w 323"/>
                <a:gd name="T63" fmla="*/ 0 h 379"/>
                <a:gd name="T64" fmla="*/ 0 w 323"/>
                <a:gd name="T65" fmla="*/ 0 h 379"/>
                <a:gd name="T66" fmla="*/ 0 w 323"/>
                <a:gd name="T67" fmla="*/ 0 h 379"/>
                <a:gd name="T68" fmla="*/ 0 w 323"/>
                <a:gd name="T69" fmla="*/ 0 h 379"/>
                <a:gd name="T70" fmla="*/ 0 w 323"/>
                <a:gd name="T71" fmla="*/ 0 h 379"/>
                <a:gd name="T72" fmla="*/ 0 w 323"/>
                <a:gd name="T73" fmla="*/ 0 h 379"/>
                <a:gd name="T74" fmla="*/ 0 w 323"/>
                <a:gd name="T75" fmla="*/ 0 h 379"/>
                <a:gd name="T76" fmla="*/ 0 w 323"/>
                <a:gd name="T77" fmla="*/ 0 h 379"/>
                <a:gd name="T78" fmla="*/ 0 w 323"/>
                <a:gd name="T79" fmla="*/ 0 h 379"/>
                <a:gd name="T80" fmla="*/ 0 w 323"/>
                <a:gd name="T81" fmla="*/ 0 h 379"/>
                <a:gd name="T82" fmla="*/ 0 w 323"/>
                <a:gd name="T83" fmla="*/ 0 h 379"/>
                <a:gd name="T84" fmla="*/ 0 w 323"/>
                <a:gd name="T85" fmla="*/ 0 h 379"/>
                <a:gd name="T86" fmla="*/ 0 w 323"/>
                <a:gd name="T87" fmla="*/ 0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37" name="Freeform 630"/>
            <p:cNvSpPr>
              <a:spLocks/>
            </p:cNvSpPr>
            <p:nvPr/>
          </p:nvSpPr>
          <p:spPr bwMode="auto">
            <a:xfrm>
              <a:off x="3475" y="2167"/>
              <a:ext cx="47" cy="42"/>
            </a:xfrm>
            <a:custGeom>
              <a:avLst/>
              <a:gdLst>
                <a:gd name="T0" fmla="*/ 0 w 282"/>
                <a:gd name="T1" fmla="*/ 0 h 253"/>
                <a:gd name="T2" fmla="*/ 0 w 282"/>
                <a:gd name="T3" fmla="*/ 0 h 253"/>
                <a:gd name="T4" fmla="*/ 0 w 282"/>
                <a:gd name="T5" fmla="*/ 0 h 253"/>
                <a:gd name="T6" fmla="*/ 0 w 282"/>
                <a:gd name="T7" fmla="*/ 0 h 253"/>
                <a:gd name="T8" fmla="*/ 0 w 282"/>
                <a:gd name="T9" fmla="*/ 0 h 253"/>
                <a:gd name="T10" fmla="*/ 0 w 282"/>
                <a:gd name="T11" fmla="*/ 0 h 253"/>
                <a:gd name="T12" fmla="*/ 0 w 282"/>
                <a:gd name="T13" fmla="*/ 0 h 253"/>
                <a:gd name="T14" fmla="*/ 0 w 282"/>
                <a:gd name="T15" fmla="*/ 0 h 253"/>
                <a:gd name="T16" fmla="*/ 0 w 282"/>
                <a:gd name="T17" fmla="*/ 0 h 253"/>
                <a:gd name="T18" fmla="*/ 0 w 282"/>
                <a:gd name="T19" fmla="*/ 0 h 253"/>
                <a:gd name="T20" fmla="*/ 0 w 282"/>
                <a:gd name="T21" fmla="*/ 0 h 253"/>
                <a:gd name="T22" fmla="*/ 0 w 282"/>
                <a:gd name="T23" fmla="*/ 0 h 253"/>
                <a:gd name="T24" fmla="*/ 0 w 282"/>
                <a:gd name="T25" fmla="*/ 0 h 253"/>
                <a:gd name="T26" fmla="*/ 0 w 282"/>
                <a:gd name="T27" fmla="*/ 0 h 253"/>
                <a:gd name="T28" fmla="*/ 0 w 282"/>
                <a:gd name="T29" fmla="*/ 0 h 253"/>
                <a:gd name="T30" fmla="*/ 0 w 282"/>
                <a:gd name="T31" fmla="*/ 0 h 253"/>
                <a:gd name="T32" fmla="*/ 0 w 282"/>
                <a:gd name="T33" fmla="*/ 0 h 253"/>
                <a:gd name="T34" fmla="*/ 0 w 282"/>
                <a:gd name="T35" fmla="*/ 0 h 253"/>
                <a:gd name="T36" fmla="*/ 0 w 282"/>
                <a:gd name="T37" fmla="*/ 0 h 253"/>
                <a:gd name="T38" fmla="*/ 0 w 282"/>
                <a:gd name="T39" fmla="*/ 0 h 253"/>
                <a:gd name="T40" fmla="*/ 0 w 282"/>
                <a:gd name="T41" fmla="*/ 0 h 253"/>
                <a:gd name="T42" fmla="*/ 0 w 282"/>
                <a:gd name="T43" fmla="*/ 0 h 253"/>
                <a:gd name="T44" fmla="*/ 0 w 282"/>
                <a:gd name="T45" fmla="*/ 0 h 253"/>
                <a:gd name="T46" fmla="*/ 0 w 282"/>
                <a:gd name="T47" fmla="*/ 0 h 253"/>
                <a:gd name="T48" fmla="*/ 0 w 282"/>
                <a:gd name="T49" fmla="*/ 0 h 253"/>
                <a:gd name="T50" fmla="*/ 0 w 282"/>
                <a:gd name="T51" fmla="*/ 0 h 253"/>
                <a:gd name="T52" fmla="*/ 0 w 282"/>
                <a:gd name="T53" fmla="*/ 0 h 253"/>
                <a:gd name="T54" fmla="*/ 0 w 282"/>
                <a:gd name="T55" fmla="*/ 0 h 253"/>
                <a:gd name="T56" fmla="*/ 0 w 282"/>
                <a:gd name="T57" fmla="*/ 0 h 253"/>
                <a:gd name="T58" fmla="*/ 0 w 282"/>
                <a:gd name="T59" fmla="*/ 0 h 253"/>
                <a:gd name="T60" fmla="*/ 0 w 282"/>
                <a:gd name="T61" fmla="*/ 0 h 253"/>
                <a:gd name="T62" fmla="*/ 0 w 282"/>
                <a:gd name="T63" fmla="*/ 0 h 253"/>
                <a:gd name="T64" fmla="*/ 0 w 282"/>
                <a:gd name="T65" fmla="*/ 0 h 253"/>
                <a:gd name="T66" fmla="*/ 0 w 282"/>
                <a:gd name="T67" fmla="*/ 0 h 253"/>
                <a:gd name="T68" fmla="*/ 0 w 282"/>
                <a:gd name="T69" fmla="*/ 0 h 253"/>
                <a:gd name="T70" fmla="*/ 0 w 282"/>
                <a:gd name="T71" fmla="*/ 0 h 253"/>
                <a:gd name="T72" fmla="*/ 0 w 282"/>
                <a:gd name="T73" fmla="*/ 0 h 253"/>
                <a:gd name="T74" fmla="*/ 0 w 282"/>
                <a:gd name="T75" fmla="*/ 0 h 253"/>
                <a:gd name="T76" fmla="*/ 0 w 282"/>
                <a:gd name="T77" fmla="*/ 0 h 253"/>
                <a:gd name="T78" fmla="*/ 0 w 282"/>
                <a:gd name="T79" fmla="*/ 0 h 253"/>
                <a:gd name="T80" fmla="*/ 0 w 282"/>
                <a:gd name="T81" fmla="*/ 0 h 253"/>
                <a:gd name="T82" fmla="*/ 0 w 282"/>
                <a:gd name="T83" fmla="*/ 0 h 253"/>
                <a:gd name="T84" fmla="*/ 0 w 282"/>
                <a:gd name="T85" fmla="*/ 0 h 253"/>
                <a:gd name="T86" fmla="*/ 0 w 282"/>
                <a:gd name="T87" fmla="*/ 0 h 253"/>
                <a:gd name="T88" fmla="*/ 0 w 282"/>
                <a:gd name="T89" fmla="*/ 0 h 253"/>
                <a:gd name="T90" fmla="*/ 0 w 282"/>
                <a:gd name="T91" fmla="*/ 0 h 253"/>
                <a:gd name="T92" fmla="*/ 0 w 282"/>
                <a:gd name="T93" fmla="*/ 0 h 253"/>
                <a:gd name="T94" fmla="*/ 0 w 282"/>
                <a:gd name="T95" fmla="*/ 0 h 253"/>
                <a:gd name="T96" fmla="*/ 0 w 282"/>
                <a:gd name="T97" fmla="*/ 0 h 253"/>
                <a:gd name="T98" fmla="*/ 0 w 282"/>
                <a:gd name="T99" fmla="*/ 0 h 253"/>
                <a:gd name="T100" fmla="*/ 0 w 282"/>
                <a:gd name="T101" fmla="*/ 0 h 253"/>
                <a:gd name="T102" fmla="*/ 0 w 282"/>
                <a:gd name="T103" fmla="*/ 0 h 253"/>
                <a:gd name="T104" fmla="*/ 0 w 282"/>
                <a:gd name="T105" fmla="*/ 0 h 253"/>
                <a:gd name="T106" fmla="*/ 0 w 282"/>
                <a:gd name="T107" fmla="*/ 0 h 253"/>
                <a:gd name="T108" fmla="*/ 0 w 282"/>
                <a:gd name="T109" fmla="*/ 0 h 253"/>
                <a:gd name="T110" fmla="*/ 0 w 282"/>
                <a:gd name="T111" fmla="*/ 0 h 253"/>
                <a:gd name="T112" fmla="*/ 0 w 282"/>
                <a:gd name="T113" fmla="*/ 0 h 253"/>
                <a:gd name="T114" fmla="*/ 0 w 282"/>
                <a:gd name="T115" fmla="*/ 0 h 253"/>
                <a:gd name="T116" fmla="*/ 0 w 282"/>
                <a:gd name="T117" fmla="*/ 0 h 253"/>
                <a:gd name="T118" fmla="*/ 0 w 282"/>
                <a:gd name="T119" fmla="*/ 0 h 253"/>
                <a:gd name="T120" fmla="*/ 0 w 282"/>
                <a:gd name="T121" fmla="*/ 0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38" name="Freeform 631"/>
            <p:cNvSpPr>
              <a:spLocks/>
            </p:cNvSpPr>
            <p:nvPr/>
          </p:nvSpPr>
          <p:spPr bwMode="auto">
            <a:xfrm>
              <a:off x="3381" y="2190"/>
              <a:ext cx="19" cy="39"/>
            </a:xfrm>
            <a:custGeom>
              <a:avLst/>
              <a:gdLst>
                <a:gd name="T0" fmla="*/ 0 w 115"/>
                <a:gd name="T1" fmla="*/ 0 h 236"/>
                <a:gd name="T2" fmla="*/ 0 w 115"/>
                <a:gd name="T3" fmla="*/ 0 h 236"/>
                <a:gd name="T4" fmla="*/ 0 w 115"/>
                <a:gd name="T5" fmla="*/ 0 h 236"/>
                <a:gd name="T6" fmla="*/ 0 w 115"/>
                <a:gd name="T7" fmla="*/ 0 h 236"/>
                <a:gd name="T8" fmla="*/ 0 w 115"/>
                <a:gd name="T9" fmla="*/ 0 h 236"/>
                <a:gd name="T10" fmla="*/ 0 w 115"/>
                <a:gd name="T11" fmla="*/ 0 h 236"/>
                <a:gd name="T12" fmla="*/ 0 w 115"/>
                <a:gd name="T13" fmla="*/ 0 h 236"/>
                <a:gd name="T14" fmla="*/ 0 w 115"/>
                <a:gd name="T15" fmla="*/ 0 h 236"/>
                <a:gd name="T16" fmla="*/ 0 w 115"/>
                <a:gd name="T17" fmla="*/ 0 h 236"/>
                <a:gd name="T18" fmla="*/ 0 w 115"/>
                <a:gd name="T19" fmla="*/ 0 h 236"/>
                <a:gd name="T20" fmla="*/ 0 w 115"/>
                <a:gd name="T21" fmla="*/ 0 h 236"/>
                <a:gd name="T22" fmla="*/ 0 w 115"/>
                <a:gd name="T23" fmla="*/ 0 h 236"/>
                <a:gd name="T24" fmla="*/ 0 w 115"/>
                <a:gd name="T25" fmla="*/ 0 h 236"/>
                <a:gd name="T26" fmla="*/ 0 w 115"/>
                <a:gd name="T27" fmla="*/ 0 h 236"/>
                <a:gd name="T28" fmla="*/ 0 w 115"/>
                <a:gd name="T29" fmla="*/ 0 h 236"/>
                <a:gd name="T30" fmla="*/ 0 w 115"/>
                <a:gd name="T31" fmla="*/ 0 h 236"/>
                <a:gd name="T32" fmla="*/ 0 w 115"/>
                <a:gd name="T33" fmla="*/ 0 h 236"/>
                <a:gd name="T34" fmla="*/ 0 w 115"/>
                <a:gd name="T35" fmla="*/ 0 h 236"/>
                <a:gd name="T36" fmla="*/ 0 w 115"/>
                <a:gd name="T37" fmla="*/ 0 h 236"/>
                <a:gd name="T38" fmla="*/ 0 w 115"/>
                <a:gd name="T39" fmla="*/ 0 h 236"/>
                <a:gd name="T40" fmla="*/ 0 w 115"/>
                <a:gd name="T41" fmla="*/ 0 h 236"/>
                <a:gd name="T42" fmla="*/ 0 w 115"/>
                <a:gd name="T43" fmla="*/ 0 h 236"/>
                <a:gd name="T44" fmla="*/ 0 w 115"/>
                <a:gd name="T45" fmla="*/ 0 h 236"/>
                <a:gd name="T46" fmla="*/ 0 w 115"/>
                <a:gd name="T47" fmla="*/ 0 h 236"/>
                <a:gd name="T48" fmla="*/ 0 w 115"/>
                <a:gd name="T49" fmla="*/ 0 h 236"/>
                <a:gd name="T50" fmla="*/ 0 w 115"/>
                <a:gd name="T51" fmla="*/ 0 h 236"/>
                <a:gd name="T52" fmla="*/ 0 w 115"/>
                <a:gd name="T53" fmla="*/ 0 h 236"/>
                <a:gd name="T54" fmla="*/ 0 w 115"/>
                <a:gd name="T55" fmla="*/ 0 h 236"/>
                <a:gd name="T56" fmla="*/ 0 w 115"/>
                <a:gd name="T57" fmla="*/ 0 h 236"/>
                <a:gd name="T58" fmla="*/ 0 w 115"/>
                <a:gd name="T59" fmla="*/ 0 h 236"/>
                <a:gd name="T60" fmla="*/ 0 w 115"/>
                <a:gd name="T61" fmla="*/ 0 h 236"/>
                <a:gd name="T62" fmla="*/ 0 w 115"/>
                <a:gd name="T63" fmla="*/ 0 h 236"/>
                <a:gd name="T64" fmla="*/ 0 w 115"/>
                <a:gd name="T65" fmla="*/ 0 h 236"/>
                <a:gd name="T66" fmla="*/ 0 w 115"/>
                <a:gd name="T67" fmla="*/ 0 h 236"/>
                <a:gd name="T68" fmla="*/ 0 w 115"/>
                <a:gd name="T69" fmla="*/ 0 h 236"/>
                <a:gd name="T70" fmla="*/ 0 w 115"/>
                <a:gd name="T71" fmla="*/ 0 h 236"/>
                <a:gd name="T72" fmla="*/ 0 w 115"/>
                <a:gd name="T73" fmla="*/ 0 h 236"/>
                <a:gd name="T74" fmla="*/ 0 w 115"/>
                <a:gd name="T75" fmla="*/ 0 h 236"/>
                <a:gd name="T76" fmla="*/ 0 w 115"/>
                <a:gd name="T77" fmla="*/ 0 h 236"/>
                <a:gd name="T78" fmla="*/ 0 w 115"/>
                <a:gd name="T79" fmla="*/ 0 h 236"/>
                <a:gd name="T80" fmla="*/ 0 w 115"/>
                <a:gd name="T81" fmla="*/ 0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39" name="Freeform 632"/>
            <p:cNvSpPr>
              <a:spLocks/>
            </p:cNvSpPr>
            <p:nvPr/>
          </p:nvSpPr>
          <p:spPr bwMode="auto">
            <a:xfrm>
              <a:off x="3514" y="2164"/>
              <a:ext cx="41" cy="52"/>
            </a:xfrm>
            <a:custGeom>
              <a:avLst/>
              <a:gdLst>
                <a:gd name="T0" fmla="*/ 0 w 245"/>
                <a:gd name="T1" fmla="*/ 0 h 310"/>
                <a:gd name="T2" fmla="*/ 0 w 245"/>
                <a:gd name="T3" fmla="*/ 0 h 310"/>
                <a:gd name="T4" fmla="*/ 0 w 245"/>
                <a:gd name="T5" fmla="*/ 0 h 310"/>
                <a:gd name="T6" fmla="*/ 0 w 245"/>
                <a:gd name="T7" fmla="*/ 0 h 310"/>
                <a:gd name="T8" fmla="*/ 0 w 245"/>
                <a:gd name="T9" fmla="*/ 0 h 310"/>
                <a:gd name="T10" fmla="*/ 0 w 245"/>
                <a:gd name="T11" fmla="*/ 0 h 310"/>
                <a:gd name="T12" fmla="*/ 0 w 245"/>
                <a:gd name="T13" fmla="*/ 0 h 310"/>
                <a:gd name="T14" fmla="*/ 0 w 245"/>
                <a:gd name="T15" fmla="*/ 0 h 310"/>
                <a:gd name="T16" fmla="*/ 0 w 245"/>
                <a:gd name="T17" fmla="*/ 0 h 310"/>
                <a:gd name="T18" fmla="*/ 0 w 245"/>
                <a:gd name="T19" fmla="*/ 0 h 310"/>
                <a:gd name="T20" fmla="*/ 0 w 245"/>
                <a:gd name="T21" fmla="*/ 0 h 310"/>
                <a:gd name="T22" fmla="*/ 0 w 245"/>
                <a:gd name="T23" fmla="*/ 0 h 310"/>
                <a:gd name="T24" fmla="*/ 0 w 245"/>
                <a:gd name="T25" fmla="*/ 0 h 310"/>
                <a:gd name="T26" fmla="*/ 0 w 245"/>
                <a:gd name="T27" fmla="*/ 0 h 310"/>
                <a:gd name="T28" fmla="*/ 0 w 245"/>
                <a:gd name="T29" fmla="*/ 0 h 310"/>
                <a:gd name="T30" fmla="*/ 0 w 245"/>
                <a:gd name="T31" fmla="*/ 0 h 310"/>
                <a:gd name="T32" fmla="*/ 0 w 245"/>
                <a:gd name="T33" fmla="*/ 0 h 310"/>
                <a:gd name="T34" fmla="*/ 0 w 245"/>
                <a:gd name="T35" fmla="*/ 0 h 310"/>
                <a:gd name="T36" fmla="*/ 0 w 245"/>
                <a:gd name="T37" fmla="*/ 0 h 310"/>
                <a:gd name="T38" fmla="*/ 0 w 245"/>
                <a:gd name="T39" fmla="*/ 0 h 310"/>
                <a:gd name="T40" fmla="*/ 0 w 245"/>
                <a:gd name="T41" fmla="*/ 0 h 310"/>
                <a:gd name="T42" fmla="*/ 0 w 245"/>
                <a:gd name="T43" fmla="*/ 0 h 310"/>
                <a:gd name="T44" fmla="*/ 0 w 245"/>
                <a:gd name="T45" fmla="*/ 0 h 310"/>
                <a:gd name="T46" fmla="*/ 0 w 245"/>
                <a:gd name="T47" fmla="*/ 0 h 310"/>
                <a:gd name="T48" fmla="*/ 0 w 245"/>
                <a:gd name="T49" fmla="*/ 0 h 310"/>
                <a:gd name="T50" fmla="*/ 0 w 245"/>
                <a:gd name="T51" fmla="*/ 0 h 310"/>
                <a:gd name="T52" fmla="*/ 0 w 245"/>
                <a:gd name="T53" fmla="*/ 0 h 310"/>
                <a:gd name="T54" fmla="*/ 0 w 245"/>
                <a:gd name="T55" fmla="*/ 0 h 310"/>
                <a:gd name="T56" fmla="*/ 0 w 245"/>
                <a:gd name="T57" fmla="*/ 0 h 310"/>
                <a:gd name="T58" fmla="*/ 0 w 245"/>
                <a:gd name="T59" fmla="*/ 0 h 310"/>
                <a:gd name="T60" fmla="*/ 0 w 245"/>
                <a:gd name="T61" fmla="*/ 0 h 310"/>
                <a:gd name="T62" fmla="*/ 0 w 245"/>
                <a:gd name="T63" fmla="*/ 0 h 310"/>
                <a:gd name="T64" fmla="*/ 0 w 245"/>
                <a:gd name="T65" fmla="*/ 0 h 310"/>
                <a:gd name="T66" fmla="*/ 0 w 245"/>
                <a:gd name="T67" fmla="*/ 0 h 310"/>
                <a:gd name="T68" fmla="*/ 0 w 245"/>
                <a:gd name="T69" fmla="*/ 0 h 310"/>
                <a:gd name="T70" fmla="*/ 0 w 245"/>
                <a:gd name="T71" fmla="*/ 0 h 310"/>
                <a:gd name="T72" fmla="*/ 0 w 245"/>
                <a:gd name="T73" fmla="*/ 0 h 310"/>
                <a:gd name="T74" fmla="*/ 0 w 245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grpSp>
          <p:nvGrpSpPr>
            <p:cNvPr id="22840" name="Group 633"/>
            <p:cNvGrpSpPr>
              <a:grpSpLocks/>
            </p:cNvGrpSpPr>
            <p:nvPr/>
          </p:nvGrpSpPr>
          <p:grpSpPr bwMode="auto">
            <a:xfrm>
              <a:off x="3429" y="2236"/>
              <a:ext cx="135" cy="180"/>
              <a:chOff x="3774" y="2423"/>
              <a:chExt cx="189" cy="286"/>
            </a:xfrm>
          </p:grpSpPr>
          <p:sp>
            <p:nvSpPr>
              <p:cNvPr id="22841" name="Rectangle 634"/>
              <p:cNvSpPr>
                <a:spLocks noChangeArrowheads="1"/>
              </p:cNvSpPr>
              <p:nvPr/>
            </p:nvSpPr>
            <p:spPr bwMode="auto">
              <a:xfrm>
                <a:off x="3790" y="2610"/>
                <a:ext cx="153" cy="56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22842" name="Rectangle 635"/>
              <p:cNvSpPr>
                <a:spLocks noChangeArrowheads="1"/>
              </p:cNvSpPr>
              <p:nvPr/>
            </p:nvSpPr>
            <p:spPr bwMode="auto">
              <a:xfrm>
                <a:off x="3774" y="2653"/>
                <a:ext cx="189" cy="56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22843" name="Rectangle 636"/>
              <p:cNvSpPr>
                <a:spLocks noChangeArrowheads="1"/>
              </p:cNvSpPr>
              <p:nvPr/>
            </p:nvSpPr>
            <p:spPr bwMode="auto">
              <a:xfrm>
                <a:off x="3808" y="2564"/>
                <a:ext cx="119" cy="56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22844" name="Rectangle 637"/>
              <p:cNvSpPr>
                <a:spLocks noChangeArrowheads="1"/>
              </p:cNvSpPr>
              <p:nvPr/>
            </p:nvSpPr>
            <p:spPr bwMode="auto">
              <a:xfrm>
                <a:off x="3818" y="2518"/>
                <a:ext cx="97" cy="56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22845" name="Rectangle 638"/>
              <p:cNvSpPr>
                <a:spLocks noChangeArrowheads="1"/>
              </p:cNvSpPr>
              <p:nvPr/>
            </p:nvSpPr>
            <p:spPr bwMode="auto">
              <a:xfrm>
                <a:off x="3828" y="2472"/>
                <a:ext cx="74" cy="56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22846" name="Rectangle 639"/>
              <p:cNvSpPr>
                <a:spLocks noChangeArrowheads="1"/>
              </p:cNvSpPr>
              <p:nvPr/>
            </p:nvSpPr>
            <p:spPr bwMode="auto">
              <a:xfrm>
                <a:off x="3839" y="2423"/>
                <a:ext cx="51" cy="56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2795" name="Line 640"/>
          <p:cNvSpPr>
            <a:spLocks noChangeShapeType="1"/>
          </p:cNvSpPr>
          <p:nvPr/>
        </p:nvSpPr>
        <p:spPr bwMode="auto">
          <a:xfrm flipV="1">
            <a:off x="7121526" y="3663951"/>
            <a:ext cx="168275" cy="31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22796" name="Group 641"/>
          <p:cNvGrpSpPr>
            <a:grpSpLocks/>
          </p:cNvGrpSpPr>
          <p:nvPr/>
        </p:nvGrpSpPr>
        <p:grpSpPr bwMode="auto">
          <a:xfrm>
            <a:off x="8796338" y="4937126"/>
            <a:ext cx="290512" cy="404813"/>
            <a:chOff x="3901" y="2524"/>
            <a:chExt cx="183" cy="255"/>
          </a:xfrm>
        </p:grpSpPr>
        <p:sp>
          <p:nvSpPr>
            <p:cNvPr id="22800" name="Freeform 642"/>
            <p:cNvSpPr>
              <a:spLocks/>
            </p:cNvSpPr>
            <p:nvPr/>
          </p:nvSpPr>
          <p:spPr bwMode="auto">
            <a:xfrm>
              <a:off x="3950" y="2537"/>
              <a:ext cx="33" cy="39"/>
            </a:xfrm>
            <a:custGeom>
              <a:avLst/>
              <a:gdLst>
                <a:gd name="T0" fmla="*/ 0 w 199"/>
                <a:gd name="T1" fmla="*/ 0 h 232"/>
                <a:gd name="T2" fmla="*/ 0 w 199"/>
                <a:gd name="T3" fmla="*/ 0 h 232"/>
                <a:gd name="T4" fmla="*/ 0 w 199"/>
                <a:gd name="T5" fmla="*/ 0 h 232"/>
                <a:gd name="T6" fmla="*/ 0 w 199"/>
                <a:gd name="T7" fmla="*/ 0 h 232"/>
                <a:gd name="T8" fmla="*/ 0 w 199"/>
                <a:gd name="T9" fmla="*/ 0 h 232"/>
                <a:gd name="T10" fmla="*/ 0 w 199"/>
                <a:gd name="T11" fmla="*/ 0 h 232"/>
                <a:gd name="T12" fmla="*/ 0 w 199"/>
                <a:gd name="T13" fmla="*/ 0 h 232"/>
                <a:gd name="T14" fmla="*/ 0 w 199"/>
                <a:gd name="T15" fmla="*/ 0 h 232"/>
                <a:gd name="T16" fmla="*/ 0 w 199"/>
                <a:gd name="T17" fmla="*/ 0 h 232"/>
                <a:gd name="T18" fmla="*/ 0 w 199"/>
                <a:gd name="T19" fmla="*/ 0 h 232"/>
                <a:gd name="T20" fmla="*/ 0 w 199"/>
                <a:gd name="T21" fmla="*/ 0 h 232"/>
                <a:gd name="T22" fmla="*/ 0 w 199"/>
                <a:gd name="T23" fmla="*/ 0 h 232"/>
                <a:gd name="T24" fmla="*/ 0 w 199"/>
                <a:gd name="T25" fmla="*/ 0 h 232"/>
                <a:gd name="T26" fmla="*/ 0 w 199"/>
                <a:gd name="T27" fmla="*/ 0 h 232"/>
                <a:gd name="T28" fmla="*/ 0 w 199"/>
                <a:gd name="T29" fmla="*/ 0 h 232"/>
                <a:gd name="T30" fmla="*/ 0 w 199"/>
                <a:gd name="T31" fmla="*/ 0 h 232"/>
                <a:gd name="T32" fmla="*/ 0 w 199"/>
                <a:gd name="T33" fmla="*/ 0 h 232"/>
                <a:gd name="T34" fmla="*/ 0 w 199"/>
                <a:gd name="T35" fmla="*/ 0 h 232"/>
                <a:gd name="T36" fmla="*/ 0 w 199"/>
                <a:gd name="T37" fmla="*/ 0 h 232"/>
                <a:gd name="T38" fmla="*/ 0 w 199"/>
                <a:gd name="T39" fmla="*/ 0 h 232"/>
                <a:gd name="T40" fmla="*/ 0 w 199"/>
                <a:gd name="T41" fmla="*/ 0 h 232"/>
                <a:gd name="T42" fmla="*/ 0 w 199"/>
                <a:gd name="T43" fmla="*/ 0 h 232"/>
                <a:gd name="T44" fmla="*/ 0 w 199"/>
                <a:gd name="T45" fmla="*/ 0 h 232"/>
                <a:gd name="T46" fmla="*/ 0 w 199"/>
                <a:gd name="T47" fmla="*/ 0 h 232"/>
                <a:gd name="T48" fmla="*/ 0 w 199"/>
                <a:gd name="T49" fmla="*/ 0 h 232"/>
                <a:gd name="T50" fmla="*/ 0 w 199"/>
                <a:gd name="T51" fmla="*/ 0 h 232"/>
                <a:gd name="T52" fmla="*/ 0 w 199"/>
                <a:gd name="T53" fmla="*/ 0 h 232"/>
                <a:gd name="T54" fmla="*/ 0 w 199"/>
                <a:gd name="T55" fmla="*/ 0 h 232"/>
                <a:gd name="T56" fmla="*/ 0 w 199"/>
                <a:gd name="T57" fmla="*/ 0 h 232"/>
                <a:gd name="T58" fmla="*/ 0 w 199"/>
                <a:gd name="T59" fmla="*/ 0 h 232"/>
                <a:gd name="T60" fmla="*/ 0 w 199"/>
                <a:gd name="T61" fmla="*/ 0 h 232"/>
                <a:gd name="T62" fmla="*/ 0 w 199"/>
                <a:gd name="T63" fmla="*/ 0 h 232"/>
                <a:gd name="T64" fmla="*/ 0 w 199"/>
                <a:gd name="T65" fmla="*/ 0 h 232"/>
                <a:gd name="T66" fmla="*/ 0 w 199"/>
                <a:gd name="T67" fmla="*/ 0 h 232"/>
                <a:gd name="T68" fmla="*/ 0 w 199"/>
                <a:gd name="T69" fmla="*/ 0 h 232"/>
                <a:gd name="T70" fmla="*/ 0 w 199"/>
                <a:gd name="T71" fmla="*/ 0 h 232"/>
                <a:gd name="T72" fmla="*/ 0 w 199"/>
                <a:gd name="T73" fmla="*/ 0 h 232"/>
                <a:gd name="T74" fmla="*/ 0 w 199"/>
                <a:gd name="T75" fmla="*/ 0 h 232"/>
                <a:gd name="T76" fmla="*/ 0 w 199"/>
                <a:gd name="T77" fmla="*/ 0 h 232"/>
                <a:gd name="T78" fmla="*/ 0 w 199"/>
                <a:gd name="T79" fmla="*/ 0 h 232"/>
                <a:gd name="T80" fmla="*/ 0 w 199"/>
                <a:gd name="T81" fmla="*/ 0 h 232"/>
                <a:gd name="T82" fmla="*/ 0 w 199"/>
                <a:gd name="T83" fmla="*/ 0 h 232"/>
                <a:gd name="T84" fmla="*/ 0 w 199"/>
                <a:gd name="T85" fmla="*/ 0 h 232"/>
                <a:gd name="T86" fmla="*/ 0 w 199"/>
                <a:gd name="T87" fmla="*/ 0 h 232"/>
                <a:gd name="T88" fmla="*/ 0 w 199"/>
                <a:gd name="T89" fmla="*/ 0 h 232"/>
                <a:gd name="T90" fmla="*/ 0 w 199"/>
                <a:gd name="T91" fmla="*/ 0 h 232"/>
                <a:gd name="T92" fmla="*/ 0 w 199"/>
                <a:gd name="T93" fmla="*/ 0 h 232"/>
                <a:gd name="T94" fmla="*/ 0 w 199"/>
                <a:gd name="T95" fmla="*/ 0 h 232"/>
                <a:gd name="T96" fmla="*/ 0 w 199"/>
                <a:gd name="T97" fmla="*/ 0 h 23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99"/>
                <a:gd name="T148" fmla="*/ 0 h 232"/>
                <a:gd name="T149" fmla="*/ 199 w 199"/>
                <a:gd name="T150" fmla="*/ 232 h 23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99" h="232">
                  <a:moveTo>
                    <a:pt x="70" y="29"/>
                  </a:moveTo>
                  <a:lnTo>
                    <a:pt x="55" y="39"/>
                  </a:lnTo>
                  <a:lnTo>
                    <a:pt x="42" y="50"/>
                  </a:lnTo>
                  <a:lnTo>
                    <a:pt x="30" y="63"/>
                  </a:lnTo>
                  <a:lnTo>
                    <a:pt x="20" y="77"/>
                  </a:lnTo>
                  <a:lnTo>
                    <a:pt x="12" y="91"/>
                  </a:lnTo>
                  <a:lnTo>
                    <a:pt x="6" y="108"/>
                  </a:lnTo>
                  <a:lnTo>
                    <a:pt x="2" y="125"/>
                  </a:lnTo>
                  <a:lnTo>
                    <a:pt x="0" y="142"/>
                  </a:lnTo>
                  <a:lnTo>
                    <a:pt x="2" y="166"/>
                  </a:lnTo>
                  <a:lnTo>
                    <a:pt x="12" y="186"/>
                  </a:lnTo>
                  <a:lnTo>
                    <a:pt x="26" y="203"/>
                  </a:lnTo>
                  <a:lnTo>
                    <a:pt x="45" y="216"/>
                  </a:lnTo>
                  <a:lnTo>
                    <a:pt x="66" y="226"/>
                  </a:lnTo>
                  <a:lnTo>
                    <a:pt x="88" y="230"/>
                  </a:lnTo>
                  <a:lnTo>
                    <a:pt x="111" y="232"/>
                  </a:lnTo>
                  <a:lnTo>
                    <a:pt x="134" y="228"/>
                  </a:lnTo>
                  <a:lnTo>
                    <a:pt x="138" y="228"/>
                  </a:lnTo>
                  <a:lnTo>
                    <a:pt x="143" y="226"/>
                  </a:lnTo>
                  <a:lnTo>
                    <a:pt x="147" y="222"/>
                  </a:lnTo>
                  <a:lnTo>
                    <a:pt x="148" y="218"/>
                  </a:lnTo>
                  <a:lnTo>
                    <a:pt x="145" y="212"/>
                  </a:lnTo>
                  <a:lnTo>
                    <a:pt x="141" y="207"/>
                  </a:lnTo>
                  <a:lnTo>
                    <a:pt x="135" y="203"/>
                  </a:lnTo>
                  <a:lnTo>
                    <a:pt x="129" y="201"/>
                  </a:lnTo>
                  <a:lnTo>
                    <a:pt x="117" y="197"/>
                  </a:lnTo>
                  <a:lnTo>
                    <a:pt x="105" y="195"/>
                  </a:lnTo>
                  <a:lnTo>
                    <a:pt x="94" y="193"/>
                  </a:lnTo>
                  <a:lnTo>
                    <a:pt x="83" y="190"/>
                  </a:lnTo>
                  <a:lnTo>
                    <a:pt x="73" y="187"/>
                  </a:lnTo>
                  <a:lnTo>
                    <a:pt x="62" y="182"/>
                  </a:lnTo>
                  <a:lnTo>
                    <a:pt x="53" y="176"/>
                  </a:lnTo>
                  <a:lnTo>
                    <a:pt x="43" y="167"/>
                  </a:lnTo>
                  <a:lnTo>
                    <a:pt x="40" y="128"/>
                  </a:lnTo>
                  <a:lnTo>
                    <a:pt x="49" y="96"/>
                  </a:lnTo>
                  <a:lnTo>
                    <a:pt x="68" y="71"/>
                  </a:lnTo>
                  <a:lnTo>
                    <a:pt x="94" y="50"/>
                  </a:lnTo>
                  <a:lnTo>
                    <a:pt x="122" y="34"/>
                  </a:lnTo>
                  <a:lnTo>
                    <a:pt x="151" y="21"/>
                  </a:lnTo>
                  <a:lnTo>
                    <a:pt x="178" y="12"/>
                  </a:lnTo>
                  <a:lnTo>
                    <a:pt x="199" y="4"/>
                  </a:lnTo>
                  <a:lnTo>
                    <a:pt x="186" y="1"/>
                  </a:lnTo>
                  <a:lnTo>
                    <a:pt x="172" y="0"/>
                  </a:lnTo>
                  <a:lnTo>
                    <a:pt x="156" y="2"/>
                  </a:lnTo>
                  <a:lnTo>
                    <a:pt x="138" y="4"/>
                  </a:lnTo>
                  <a:lnTo>
                    <a:pt x="121" y="10"/>
                  </a:lnTo>
                  <a:lnTo>
                    <a:pt x="103" y="16"/>
                  </a:lnTo>
                  <a:lnTo>
                    <a:pt x="86" y="23"/>
                  </a:lnTo>
                  <a:lnTo>
                    <a:pt x="70" y="2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01" name="Freeform 643"/>
            <p:cNvSpPr>
              <a:spLocks/>
            </p:cNvSpPr>
            <p:nvPr/>
          </p:nvSpPr>
          <p:spPr bwMode="auto">
            <a:xfrm>
              <a:off x="4006" y="2536"/>
              <a:ext cx="22" cy="30"/>
            </a:xfrm>
            <a:custGeom>
              <a:avLst/>
              <a:gdLst>
                <a:gd name="T0" fmla="*/ 0 w 128"/>
                <a:gd name="T1" fmla="*/ 0 h 180"/>
                <a:gd name="T2" fmla="*/ 0 w 128"/>
                <a:gd name="T3" fmla="*/ 0 h 180"/>
                <a:gd name="T4" fmla="*/ 0 w 128"/>
                <a:gd name="T5" fmla="*/ 0 h 180"/>
                <a:gd name="T6" fmla="*/ 0 w 128"/>
                <a:gd name="T7" fmla="*/ 0 h 180"/>
                <a:gd name="T8" fmla="*/ 0 w 128"/>
                <a:gd name="T9" fmla="*/ 0 h 180"/>
                <a:gd name="T10" fmla="*/ 0 w 128"/>
                <a:gd name="T11" fmla="*/ 0 h 180"/>
                <a:gd name="T12" fmla="*/ 0 w 128"/>
                <a:gd name="T13" fmla="*/ 0 h 180"/>
                <a:gd name="T14" fmla="*/ 0 w 128"/>
                <a:gd name="T15" fmla="*/ 0 h 180"/>
                <a:gd name="T16" fmla="*/ 0 w 128"/>
                <a:gd name="T17" fmla="*/ 0 h 180"/>
                <a:gd name="T18" fmla="*/ 0 w 128"/>
                <a:gd name="T19" fmla="*/ 0 h 180"/>
                <a:gd name="T20" fmla="*/ 0 w 128"/>
                <a:gd name="T21" fmla="*/ 0 h 180"/>
                <a:gd name="T22" fmla="*/ 0 w 128"/>
                <a:gd name="T23" fmla="*/ 0 h 180"/>
                <a:gd name="T24" fmla="*/ 0 w 128"/>
                <a:gd name="T25" fmla="*/ 0 h 180"/>
                <a:gd name="T26" fmla="*/ 0 w 128"/>
                <a:gd name="T27" fmla="*/ 0 h 180"/>
                <a:gd name="T28" fmla="*/ 0 w 128"/>
                <a:gd name="T29" fmla="*/ 0 h 180"/>
                <a:gd name="T30" fmla="*/ 0 w 128"/>
                <a:gd name="T31" fmla="*/ 0 h 180"/>
                <a:gd name="T32" fmla="*/ 0 w 128"/>
                <a:gd name="T33" fmla="*/ 0 h 180"/>
                <a:gd name="T34" fmla="*/ 0 w 128"/>
                <a:gd name="T35" fmla="*/ 0 h 180"/>
                <a:gd name="T36" fmla="*/ 0 w 128"/>
                <a:gd name="T37" fmla="*/ 0 h 180"/>
                <a:gd name="T38" fmla="*/ 0 w 128"/>
                <a:gd name="T39" fmla="*/ 0 h 180"/>
                <a:gd name="T40" fmla="*/ 0 w 128"/>
                <a:gd name="T41" fmla="*/ 0 h 180"/>
                <a:gd name="T42" fmla="*/ 0 w 128"/>
                <a:gd name="T43" fmla="*/ 0 h 180"/>
                <a:gd name="T44" fmla="*/ 0 w 128"/>
                <a:gd name="T45" fmla="*/ 0 h 180"/>
                <a:gd name="T46" fmla="*/ 0 w 128"/>
                <a:gd name="T47" fmla="*/ 0 h 180"/>
                <a:gd name="T48" fmla="*/ 0 w 128"/>
                <a:gd name="T49" fmla="*/ 0 h 180"/>
                <a:gd name="T50" fmla="*/ 0 w 128"/>
                <a:gd name="T51" fmla="*/ 0 h 180"/>
                <a:gd name="T52" fmla="*/ 0 w 128"/>
                <a:gd name="T53" fmla="*/ 0 h 180"/>
                <a:gd name="T54" fmla="*/ 0 w 128"/>
                <a:gd name="T55" fmla="*/ 0 h 180"/>
                <a:gd name="T56" fmla="*/ 0 w 128"/>
                <a:gd name="T57" fmla="*/ 0 h 180"/>
                <a:gd name="T58" fmla="*/ 0 w 128"/>
                <a:gd name="T59" fmla="*/ 0 h 180"/>
                <a:gd name="T60" fmla="*/ 0 w 128"/>
                <a:gd name="T61" fmla="*/ 0 h 180"/>
                <a:gd name="T62" fmla="*/ 0 w 128"/>
                <a:gd name="T63" fmla="*/ 0 h 180"/>
                <a:gd name="T64" fmla="*/ 0 w 128"/>
                <a:gd name="T65" fmla="*/ 0 h 180"/>
                <a:gd name="T66" fmla="*/ 0 w 128"/>
                <a:gd name="T67" fmla="*/ 0 h 180"/>
                <a:gd name="T68" fmla="*/ 0 w 128"/>
                <a:gd name="T69" fmla="*/ 0 h 180"/>
                <a:gd name="T70" fmla="*/ 0 w 128"/>
                <a:gd name="T71" fmla="*/ 0 h 180"/>
                <a:gd name="T72" fmla="*/ 0 w 128"/>
                <a:gd name="T73" fmla="*/ 0 h 180"/>
                <a:gd name="T74" fmla="*/ 0 w 128"/>
                <a:gd name="T75" fmla="*/ 0 h 180"/>
                <a:gd name="T76" fmla="*/ 0 w 128"/>
                <a:gd name="T77" fmla="*/ 0 h 180"/>
                <a:gd name="T78" fmla="*/ 0 w 128"/>
                <a:gd name="T79" fmla="*/ 0 h 180"/>
                <a:gd name="T80" fmla="*/ 0 w 128"/>
                <a:gd name="T81" fmla="*/ 0 h 18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0"/>
                <a:gd name="T125" fmla="*/ 128 w 128"/>
                <a:gd name="T126" fmla="*/ 180 h 180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0">
                  <a:moveTo>
                    <a:pt x="108" y="59"/>
                  </a:moveTo>
                  <a:lnTo>
                    <a:pt x="113" y="77"/>
                  </a:lnTo>
                  <a:lnTo>
                    <a:pt x="111" y="94"/>
                  </a:lnTo>
                  <a:lnTo>
                    <a:pt x="103" y="108"/>
                  </a:lnTo>
                  <a:lnTo>
                    <a:pt x="91" y="121"/>
                  </a:lnTo>
                  <a:lnTo>
                    <a:pt x="77" y="132"/>
                  </a:lnTo>
                  <a:lnTo>
                    <a:pt x="61" y="144"/>
                  </a:lnTo>
                  <a:lnTo>
                    <a:pt x="45" y="154"/>
                  </a:lnTo>
                  <a:lnTo>
                    <a:pt x="30" y="164"/>
                  </a:lnTo>
                  <a:lnTo>
                    <a:pt x="28" y="168"/>
                  </a:lnTo>
                  <a:lnTo>
                    <a:pt x="27" y="170"/>
                  </a:lnTo>
                  <a:lnTo>
                    <a:pt x="27" y="174"/>
                  </a:lnTo>
                  <a:lnTo>
                    <a:pt x="28" y="177"/>
                  </a:lnTo>
                  <a:lnTo>
                    <a:pt x="32" y="179"/>
                  </a:lnTo>
                  <a:lnTo>
                    <a:pt x="35" y="180"/>
                  </a:lnTo>
                  <a:lnTo>
                    <a:pt x="37" y="180"/>
                  </a:lnTo>
                  <a:lnTo>
                    <a:pt x="41" y="179"/>
                  </a:lnTo>
                  <a:lnTo>
                    <a:pt x="60" y="169"/>
                  </a:lnTo>
                  <a:lnTo>
                    <a:pt x="77" y="158"/>
                  </a:lnTo>
                  <a:lnTo>
                    <a:pt x="94" y="145"/>
                  </a:lnTo>
                  <a:lnTo>
                    <a:pt x="109" y="130"/>
                  </a:lnTo>
                  <a:lnTo>
                    <a:pt x="120" y="114"/>
                  </a:lnTo>
                  <a:lnTo>
                    <a:pt x="127" y="95"/>
                  </a:lnTo>
                  <a:lnTo>
                    <a:pt x="128" y="76"/>
                  </a:lnTo>
                  <a:lnTo>
                    <a:pt x="123" y="55"/>
                  </a:lnTo>
                  <a:lnTo>
                    <a:pt x="113" y="39"/>
                  </a:lnTo>
                  <a:lnTo>
                    <a:pt x="97" y="25"/>
                  </a:lnTo>
                  <a:lnTo>
                    <a:pt x="79" y="15"/>
                  </a:lnTo>
                  <a:lnTo>
                    <a:pt x="57" y="7"/>
                  </a:lnTo>
                  <a:lnTo>
                    <a:pt x="36" y="2"/>
                  </a:lnTo>
                  <a:lnTo>
                    <a:pt x="19" y="0"/>
                  </a:lnTo>
                  <a:lnTo>
                    <a:pt x="6" y="0"/>
                  </a:lnTo>
                  <a:lnTo>
                    <a:pt x="0" y="4"/>
                  </a:lnTo>
                  <a:lnTo>
                    <a:pt x="14" y="9"/>
                  </a:lnTo>
                  <a:lnTo>
                    <a:pt x="29" y="14"/>
                  </a:lnTo>
                  <a:lnTo>
                    <a:pt x="46" y="19"/>
                  </a:lnTo>
                  <a:lnTo>
                    <a:pt x="61" y="23"/>
                  </a:lnTo>
                  <a:lnTo>
                    <a:pt x="76" y="29"/>
                  </a:lnTo>
                  <a:lnTo>
                    <a:pt x="89" y="37"/>
                  </a:lnTo>
                  <a:lnTo>
                    <a:pt x="100" y="46"/>
                  </a:lnTo>
                  <a:lnTo>
                    <a:pt x="108" y="5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02" name="Freeform 644"/>
            <p:cNvSpPr>
              <a:spLocks/>
            </p:cNvSpPr>
            <p:nvPr/>
          </p:nvSpPr>
          <p:spPr bwMode="auto">
            <a:xfrm>
              <a:off x="3929" y="2529"/>
              <a:ext cx="54" cy="63"/>
            </a:xfrm>
            <a:custGeom>
              <a:avLst/>
              <a:gdLst>
                <a:gd name="T0" fmla="*/ 0 w 322"/>
                <a:gd name="T1" fmla="*/ 0 h 378"/>
                <a:gd name="T2" fmla="*/ 0 w 322"/>
                <a:gd name="T3" fmla="*/ 0 h 378"/>
                <a:gd name="T4" fmla="*/ 0 w 322"/>
                <a:gd name="T5" fmla="*/ 0 h 378"/>
                <a:gd name="T6" fmla="*/ 0 w 322"/>
                <a:gd name="T7" fmla="*/ 0 h 378"/>
                <a:gd name="T8" fmla="*/ 0 w 322"/>
                <a:gd name="T9" fmla="*/ 0 h 378"/>
                <a:gd name="T10" fmla="*/ 0 w 322"/>
                <a:gd name="T11" fmla="*/ 0 h 378"/>
                <a:gd name="T12" fmla="*/ 0 w 322"/>
                <a:gd name="T13" fmla="*/ 0 h 378"/>
                <a:gd name="T14" fmla="*/ 0 w 322"/>
                <a:gd name="T15" fmla="*/ 0 h 378"/>
                <a:gd name="T16" fmla="*/ 0 w 322"/>
                <a:gd name="T17" fmla="*/ 0 h 378"/>
                <a:gd name="T18" fmla="*/ 0 w 322"/>
                <a:gd name="T19" fmla="*/ 0 h 378"/>
                <a:gd name="T20" fmla="*/ 0 w 322"/>
                <a:gd name="T21" fmla="*/ 0 h 378"/>
                <a:gd name="T22" fmla="*/ 0 w 322"/>
                <a:gd name="T23" fmla="*/ 0 h 378"/>
                <a:gd name="T24" fmla="*/ 0 w 322"/>
                <a:gd name="T25" fmla="*/ 0 h 378"/>
                <a:gd name="T26" fmla="*/ 0 w 322"/>
                <a:gd name="T27" fmla="*/ 0 h 378"/>
                <a:gd name="T28" fmla="*/ 0 w 322"/>
                <a:gd name="T29" fmla="*/ 0 h 378"/>
                <a:gd name="T30" fmla="*/ 0 w 322"/>
                <a:gd name="T31" fmla="*/ 0 h 378"/>
                <a:gd name="T32" fmla="*/ 0 w 322"/>
                <a:gd name="T33" fmla="*/ 0 h 378"/>
                <a:gd name="T34" fmla="*/ 0 w 322"/>
                <a:gd name="T35" fmla="*/ 0 h 378"/>
                <a:gd name="T36" fmla="*/ 0 w 322"/>
                <a:gd name="T37" fmla="*/ 0 h 378"/>
                <a:gd name="T38" fmla="*/ 0 w 322"/>
                <a:gd name="T39" fmla="*/ 0 h 378"/>
                <a:gd name="T40" fmla="*/ 0 w 322"/>
                <a:gd name="T41" fmla="*/ 0 h 378"/>
                <a:gd name="T42" fmla="*/ 0 w 322"/>
                <a:gd name="T43" fmla="*/ 0 h 378"/>
                <a:gd name="T44" fmla="*/ 0 w 322"/>
                <a:gd name="T45" fmla="*/ 0 h 378"/>
                <a:gd name="T46" fmla="*/ 0 w 322"/>
                <a:gd name="T47" fmla="*/ 0 h 378"/>
                <a:gd name="T48" fmla="*/ 0 w 322"/>
                <a:gd name="T49" fmla="*/ 0 h 378"/>
                <a:gd name="T50" fmla="*/ 0 w 322"/>
                <a:gd name="T51" fmla="*/ 0 h 378"/>
                <a:gd name="T52" fmla="*/ 0 w 322"/>
                <a:gd name="T53" fmla="*/ 0 h 378"/>
                <a:gd name="T54" fmla="*/ 0 w 322"/>
                <a:gd name="T55" fmla="*/ 0 h 378"/>
                <a:gd name="T56" fmla="*/ 0 w 322"/>
                <a:gd name="T57" fmla="*/ 0 h 378"/>
                <a:gd name="T58" fmla="*/ 0 w 322"/>
                <a:gd name="T59" fmla="*/ 0 h 378"/>
                <a:gd name="T60" fmla="*/ 0 w 322"/>
                <a:gd name="T61" fmla="*/ 0 h 378"/>
                <a:gd name="T62" fmla="*/ 0 w 322"/>
                <a:gd name="T63" fmla="*/ 0 h 378"/>
                <a:gd name="T64" fmla="*/ 0 w 322"/>
                <a:gd name="T65" fmla="*/ 0 h 378"/>
                <a:gd name="T66" fmla="*/ 0 w 322"/>
                <a:gd name="T67" fmla="*/ 0 h 378"/>
                <a:gd name="T68" fmla="*/ 0 w 322"/>
                <a:gd name="T69" fmla="*/ 0 h 378"/>
                <a:gd name="T70" fmla="*/ 0 w 322"/>
                <a:gd name="T71" fmla="*/ 0 h 378"/>
                <a:gd name="T72" fmla="*/ 0 w 322"/>
                <a:gd name="T73" fmla="*/ 0 h 378"/>
                <a:gd name="T74" fmla="*/ 0 w 322"/>
                <a:gd name="T75" fmla="*/ 0 h 378"/>
                <a:gd name="T76" fmla="*/ 0 w 322"/>
                <a:gd name="T77" fmla="*/ 0 h 378"/>
                <a:gd name="T78" fmla="*/ 0 w 322"/>
                <a:gd name="T79" fmla="*/ 0 h 378"/>
                <a:gd name="T80" fmla="*/ 0 w 322"/>
                <a:gd name="T81" fmla="*/ 0 h 378"/>
                <a:gd name="T82" fmla="*/ 0 w 322"/>
                <a:gd name="T83" fmla="*/ 0 h 378"/>
                <a:gd name="T84" fmla="*/ 0 w 322"/>
                <a:gd name="T85" fmla="*/ 0 h 378"/>
                <a:gd name="T86" fmla="*/ 0 w 322"/>
                <a:gd name="T87" fmla="*/ 0 h 3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2"/>
                <a:gd name="T133" fmla="*/ 0 h 378"/>
                <a:gd name="T134" fmla="*/ 322 w 322"/>
                <a:gd name="T135" fmla="*/ 378 h 3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2" h="378">
                  <a:moveTo>
                    <a:pt x="125" y="49"/>
                  </a:moveTo>
                  <a:lnTo>
                    <a:pt x="100" y="70"/>
                  </a:lnTo>
                  <a:lnTo>
                    <a:pt x="76" y="90"/>
                  </a:lnTo>
                  <a:lnTo>
                    <a:pt x="53" y="115"/>
                  </a:lnTo>
                  <a:lnTo>
                    <a:pt x="34" y="140"/>
                  </a:lnTo>
                  <a:lnTo>
                    <a:pt x="17" y="166"/>
                  </a:lnTo>
                  <a:lnTo>
                    <a:pt x="5" y="195"/>
                  </a:lnTo>
                  <a:lnTo>
                    <a:pt x="0" y="226"/>
                  </a:lnTo>
                  <a:lnTo>
                    <a:pt x="1" y="258"/>
                  </a:lnTo>
                  <a:lnTo>
                    <a:pt x="3" y="266"/>
                  </a:lnTo>
                  <a:lnTo>
                    <a:pt x="5" y="275"/>
                  </a:lnTo>
                  <a:lnTo>
                    <a:pt x="9" y="282"/>
                  </a:lnTo>
                  <a:lnTo>
                    <a:pt x="14" y="290"/>
                  </a:lnTo>
                  <a:lnTo>
                    <a:pt x="19" y="297"/>
                  </a:lnTo>
                  <a:lnTo>
                    <a:pt x="26" y="304"/>
                  </a:lnTo>
                  <a:lnTo>
                    <a:pt x="32" y="310"/>
                  </a:lnTo>
                  <a:lnTo>
                    <a:pt x="41" y="314"/>
                  </a:lnTo>
                  <a:lnTo>
                    <a:pt x="56" y="324"/>
                  </a:lnTo>
                  <a:lnTo>
                    <a:pt x="71" y="332"/>
                  </a:lnTo>
                  <a:lnTo>
                    <a:pt x="86" y="338"/>
                  </a:lnTo>
                  <a:lnTo>
                    <a:pt x="103" y="344"/>
                  </a:lnTo>
                  <a:lnTo>
                    <a:pt x="119" y="350"/>
                  </a:lnTo>
                  <a:lnTo>
                    <a:pt x="136" y="355"/>
                  </a:lnTo>
                  <a:lnTo>
                    <a:pt x="152" y="359"/>
                  </a:lnTo>
                  <a:lnTo>
                    <a:pt x="168" y="363"/>
                  </a:lnTo>
                  <a:lnTo>
                    <a:pt x="186" y="366"/>
                  </a:lnTo>
                  <a:lnTo>
                    <a:pt x="202" y="368"/>
                  </a:lnTo>
                  <a:lnTo>
                    <a:pt x="220" y="371"/>
                  </a:lnTo>
                  <a:lnTo>
                    <a:pt x="238" y="373"/>
                  </a:lnTo>
                  <a:lnTo>
                    <a:pt x="254" y="374"/>
                  </a:lnTo>
                  <a:lnTo>
                    <a:pt x="272" y="375"/>
                  </a:lnTo>
                  <a:lnTo>
                    <a:pt x="289" y="376"/>
                  </a:lnTo>
                  <a:lnTo>
                    <a:pt x="306" y="378"/>
                  </a:lnTo>
                  <a:lnTo>
                    <a:pt x="311" y="378"/>
                  </a:lnTo>
                  <a:lnTo>
                    <a:pt x="316" y="375"/>
                  </a:lnTo>
                  <a:lnTo>
                    <a:pt x="320" y="371"/>
                  </a:lnTo>
                  <a:lnTo>
                    <a:pt x="322" y="366"/>
                  </a:lnTo>
                  <a:lnTo>
                    <a:pt x="322" y="360"/>
                  </a:lnTo>
                  <a:lnTo>
                    <a:pt x="320" y="356"/>
                  </a:lnTo>
                  <a:lnTo>
                    <a:pt x="315" y="352"/>
                  </a:lnTo>
                  <a:lnTo>
                    <a:pt x="309" y="350"/>
                  </a:lnTo>
                  <a:lnTo>
                    <a:pt x="294" y="347"/>
                  </a:lnTo>
                  <a:lnTo>
                    <a:pt x="279" y="344"/>
                  </a:lnTo>
                  <a:lnTo>
                    <a:pt x="263" y="341"/>
                  </a:lnTo>
                  <a:lnTo>
                    <a:pt x="247" y="338"/>
                  </a:lnTo>
                  <a:lnTo>
                    <a:pt x="232" y="336"/>
                  </a:lnTo>
                  <a:lnTo>
                    <a:pt x="216" y="334"/>
                  </a:lnTo>
                  <a:lnTo>
                    <a:pt x="200" y="332"/>
                  </a:lnTo>
                  <a:lnTo>
                    <a:pt x="185" y="328"/>
                  </a:lnTo>
                  <a:lnTo>
                    <a:pt x="170" y="326"/>
                  </a:lnTo>
                  <a:lnTo>
                    <a:pt x="154" y="322"/>
                  </a:lnTo>
                  <a:lnTo>
                    <a:pt x="139" y="318"/>
                  </a:lnTo>
                  <a:lnTo>
                    <a:pt x="124" y="314"/>
                  </a:lnTo>
                  <a:lnTo>
                    <a:pt x="110" y="309"/>
                  </a:lnTo>
                  <a:lnTo>
                    <a:pt x="94" y="303"/>
                  </a:lnTo>
                  <a:lnTo>
                    <a:pt x="80" y="297"/>
                  </a:lnTo>
                  <a:lnTo>
                    <a:pt x="66" y="289"/>
                  </a:lnTo>
                  <a:lnTo>
                    <a:pt x="55" y="281"/>
                  </a:lnTo>
                  <a:lnTo>
                    <a:pt x="45" y="271"/>
                  </a:lnTo>
                  <a:lnTo>
                    <a:pt x="38" y="259"/>
                  </a:lnTo>
                  <a:lnTo>
                    <a:pt x="35" y="245"/>
                  </a:lnTo>
                  <a:lnTo>
                    <a:pt x="34" y="232"/>
                  </a:lnTo>
                  <a:lnTo>
                    <a:pt x="35" y="216"/>
                  </a:lnTo>
                  <a:lnTo>
                    <a:pt x="38" y="200"/>
                  </a:lnTo>
                  <a:lnTo>
                    <a:pt x="43" y="187"/>
                  </a:lnTo>
                  <a:lnTo>
                    <a:pt x="51" y="170"/>
                  </a:lnTo>
                  <a:lnTo>
                    <a:pt x="60" y="152"/>
                  </a:lnTo>
                  <a:lnTo>
                    <a:pt x="71" y="137"/>
                  </a:lnTo>
                  <a:lnTo>
                    <a:pt x="83" y="124"/>
                  </a:lnTo>
                  <a:lnTo>
                    <a:pt x="94" y="110"/>
                  </a:lnTo>
                  <a:lnTo>
                    <a:pt x="107" y="96"/>
                  </a:lnTo>
                  <a:lnTo>
                    <a:pt x="123" y="82"/>
                  </a:lnTo>
                  <a:lnTo>
                    <a:pt x="138" y="69"/>
                  </a:lnTo>
                  <a:lnTo>
                    <a:pt x="153" y="57"/>
                  </a:lnTo>
                  <a:lnTo>
                    <a:pt x="173" y="47"/>
                  </a:lnTo>
                  <a:lnTo>
                    <a:pt x="195" y="38"/>
                  </a:lnTo>
                  <a:lnTo>
                    <a:pt x="218" y="28"/>
                  </a:lnTo>
                  <a:lnTo>
                    <a:pt x="238" y="20"/>
                  </a:lnTo>
                  <a:lnTo>
                    <a:pt x="254" y="13"/>
                  </a:lnTo>
                  <a:lnTo>
                    <a:pt x="264" y="7"/>
                  </a:lnTo>
                  <a:lnTo>
                    <a:pt x="268" y="2"/>
                  </a:lnTo>
                  <a:lnTo>
                    <a:pt x="256" y="0"/>
                  </a:lnTo>
                  <a:lnTo>
                    <a:pt x="240" y="1"/>
                  </a:lnTo>
                  <a:lnTo>
                    <a:pt x="221" y="4"/>
                  </a:lnTo>
                  <a:lnTo>
                    <a:pt x="201" y="10"/>
                  </a:lnTo>
                  <a:lnTo>
                    <a:pt x="180" y="18"/>
                  </a:lnTo>
                  <a:lnTo>
                    <a:pt x="160" y="27"/>
                  </a:lnTo>
                  <a:lnTo>
                    <a:pt x="141" y="38"/>
                  </a:lnTo>
                  <a:lnTo>
                    <a:pt x="125" y="4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03" name="Freeform 645"/>
            <p:cNvSpPr>
              <a:spLocks/>
            </p:cNvSpPr>
            <p:nvPr/>
          </p:nvSpPr>
          <p:spPr bwMode="auto">
            <a:xfrm>
              <a:off x="4005" y="2527"/>
              <a:ext cx="47" cy="42"/>
            </a:xfrm>
            <a:custGeom>
              <a:avLst/>
              <a:gdLst>
                <a:gd name="T0" fmla="*/ 0 w 283"/>
                <a:gd name="T1" fmla="*/ 0 h 252"/>
                <a:gd name="T2" fmla="*/ 0 w 283"/>
                <a:gd name="T3" fmla="*/ 0 h 252"/>
                <a:gd name="T4" fmla="*/ 0 w 283"/>
                <a:gd name="T5" fmla="*/ 0 h 252"/>
                <a:gd name="T6" fmla="*/ 0 w 283"/>
                <a:gd name="T7" fmla="*/ 0 h 252"/>
                <a:gd name="T8" fmla="*/ 0 w 283"/>
                <a:gd name="T9" fmla="*/ 0 h 252"/>
                <a:gd name="T10" fmla="*/ 0 w 283"/>
                <a:gd name="T11" fmla="*/ 0 h 252"/>
                <a:gd name="T12" fmla="*/ 0 w 283"/>
                <a:gd name="T13" fmla="*/ 0 h 252"/>
                <a:gd name="T14" fmla="*/ 0 w 283"/>
                <a:gd name="T15" fmla="*/ 0 h 252"/>
                <a:gd name="T16" fmla="*/ 0 w 283"/>
                <a:gd name="T17" fmla="*/ 0 h 252"/>
                <a:gd name="T18" fmla="*/ 0 w 283"/>
                <a:gd name="T19" fmla="*/ 0 h 252"/>
                <a:gd name="T20" fmla="*/ 0 w 283"/>
                <a:gd name="T21" fmla="*/ 0 h 252"/>
                <a:gd name="T22" fmla="*/ 0 w 283"/>
                <a:gd name="T23" fmla="*/ 0 h 252"/>
                <a:gd name="T24" fmla="*/ 0 w 283"/>
                <a:gd name="T25" fmla="*/ 0 h 252"/>
                <a:gd name="T26" fmla="*/ 0 w 283"/>
                <a:gd name="T27" fmla="*/ 0 h 252"/>
                <a:gd name="T28" fmla="*/ 0 w 283"/>
                <a:gd name="T29" fmla="*/ 0 h 252"/>
                <a:gd name="T30" fmla="*/ 0 w 283"/>
                <a:gd name="T31" fmla="*/ 0 h 252"/>
                <a:gd name="T32" fmla="*/ 0 w 283"/>
                <a:gd name="T33" fmla="*/ 0 h 252"/>
                <a:gd name="T34" fmla="*/ 0 w 283"/>
                <a:gd name="T35" fmla="*/ 0 h 252"/>
                <a:gd name="T36" fmla="*/ 0 w 283"/>
                <a:gd name="T37" fmla="*/ 0 h 252"/>
                <a:gd name="T38" fmla="*/ 0 w 283"/>
                <a:gd name="T39" fmla="*/ 0 h 252"/>
                <a:gd name="T40" fmla="*/ 0 w 283"/>
                <a:gd name="T41" fmla="*/ 0 h 252"/>
                <a:gd name="T42" fmla="*/ 0 w 283"/>
                <a:gd name="T43" fmla="*/ 0 h 252"/>
                <a:gd name="T44" fmla="*/ 0 w 283"/>
                <a:gd name="T45" fmla="*/ 0 h 252"/>
                <a:gd name="T46" fmla="*/ 0 w 283"/>
                <a:gd name="T47" fmla="*/ 0 h 252"/>
                <a:gd name="T48" fmla="*/ 0 w 283"/>
                <a:gd name="T49" fmla="*/ 0 h 252"/>
                <a:gd name="T50" fmla="*/ 0 w 283"/>
                <a:gd name="T51" fmla="*/ 0 h 252"/>
                <a:gd name="T52" fmla="*/ 0 w 283"/>
                <a:gd name="T53" fmla="*/ 0 h 252"/>
                <a:gd name="T54" fmla="*/ 0 w 283"/>
                <a:gd name="T55" fmla="*/ 0 h 252"/>
                <a:gd name="T56" fmla="*/ 0 w 283"/>
                <a:gd name="T57" fmla="*/ 0 h 252"/>
                <a:gd name="T58" fmla="*/ 0 w 283"/>
                <a:gd name="T59" fmla="*/ 0 h 252"/>
                <a:gd name="T60" fmla="*/ 0 w 283"/>
                <a:gd name="T61" fmla="*/ 0 h 252"/>
                <a:gd name="T62" fmla="*/ 0 w 283"/>
                <a:gd name="T63" fmla="*/ 0 h 252"/>
                <a:gd name="T64" fmla="*/ 0 w 283"/>
                <a:gd name="T65" fmla="*/ 0 h 252"/>
                <a:gd name="T66" fmla="*/ 0 w 283"/>
                <a:gd name="T67" fmla="*/ 0 h 252"/>
                <a:gd name="T68" fmla="*/ 0 w 283"/>
                <a:gd name="T69" fmla="*/ 0 h 252"/>
                <a:gd name="T70" fmla="*/ 0 w 283"/>
                <a:gd name="T71" fmla="*/ 0 h 252"/>
                <a:gd name="T72" fmla="*/ 0 w 283"/>
                <a:gd name="T73" fmla="*/ 0 h 252"/>
                <a:gd name="T74" fmla="*/ 0 w 283"/>
                <a:gd name="T75" fmla="*/ 0 h 252"/>
                <a:gd name="T76" fmla="*/ 0 w 283"/>
                <a:gd name="T77" fmla="*/ 0 h 252"/>
                <a:gd name="T78" fmla="*/ 0 w 283"/>
                <a:gd name="T79" fmla="*/ 0 h 252"/>
                <a:gd name="T80" fmla="*/ 0 w 283"/>
                <a:gd name="T81" fmla="*/ 0 h 252"/>
                <a:gd name="T82" fmla="*/ 0 w 283"/>
                <a:gd name="T83" fmla="*/ 0 h 252"/>
                <a:gd name="T84" fmla="*/ 0 w 283"/>
                <a:gd name="T85" fmla="*/ 0 h 252"/>
                <a:gd name="T86" fmla="*/ 0 w 283"/>
                <a:gd name="T87" fmla="*/ 0 h 252"/>
                <a:gd name="T88" fmla="*/ 0 w 283"/>
                <a:gd name="T89" fmla="*/ 0 h 252"/>
                <a:gd name="T90" fmla="*/ 0 w 283"/>
                <a:gd name="T91" fmla="*/ 0 h 252"/>
                <a:gd name="T92" fmla="*/ 0 w 283"/>
                <a:gd name="T93" fmla="*/ 0 h 252"/>
                <a:gd name="T94" fmla="*/ 0 w 283"/>
                <a:gd name="T95" fmla="*/ 0 h 252"/>
                <a:gd name="T96" fmla="*/ 0 w 283"/>
                <a:gd name="T97" fmla="*/ 0 h 252"/>
                <a:gd name="T98" fmla="*/ 0 w 283"/>
                <a:gd name="T99" fmla="*/ 0 h 252"/>
                <a:gd name="T100" fmla="*/ 0 w 283"/>
                <a:gd name="T101" fmla="*/ 0 h 252"/>
                <a:gd name="T102" fmla="*/ 0 w 283"/>
                <a:gd name="T103" fmla="*/ 0 h 252"/>
                <a:gd name="T104" fmla="*/ 0 w 283"/>
                <a:gd name="T105" fmla="*/ 0 h 252"/>
                <a:gd name="T106" fmla="*/ 0 w 283"/>
                <a:gd name="T107" fmla="*/ 0 h 252"/>
                <a:gd name="T108" fmla="*/ 0 w 283"/>
                <a:gd name="T109" fmla="*/ 0 h 252"/>
                <a:gd name="T110" fmla="*/ 0 w 283"/>
                <a:gd name="T111" fmla="*/ 0 h 252"/>
                <a:gd name="T112" fmla="*/ 0 w 283"/>
                <a:gd name="T113" fmla="*/ 0 h 252"/>
                <a:gd name="T114" fmla="*/ 0 w 283"/>
                <a:gd name="T115" fmla="*/ 0 h 252"/>
                <a:gd name="T116" fmla="*/ 0 w 283"/>
                <a:gd name="T117" fmla="*/ 0 h 252"/>
                <a:gd name="T118" fmla="*/ 0 w 283"/>
                <a:gd name="T119" fmla="*/ 0 h 252"/>
                <a:gd name="T120" fmla="*/ 0 w 283"/>
                <a:gd name="T121" fmla="*/ 0 h 2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3"/>
                <a:gd name="T184" fmla="*/ 0 h 252"/>
                <a:gd name="T185" fmla="*/ 283 w 283"/>
                <a:gd name="T186" fmla="*/ 252 h 25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3" h="252">
                  <a:moveTo>
                    <a:pt x="235" y="77"/>
                  </a:moveTo>
                  <a:lnTo>
                    <a:pt x="248" y="91"/>
                  </a:lnTo>
                  <a:lnTo>
                    <a:pt x="256" y="107"/>
                  </a:lnTo>
                  <a:lnTo>
                    <a:pt x="259" y="124"/>
                  </a:lnTo>
                  <a:lnTo>
                    <a:pt x="259" y="142"/>
                  </a:lnTo>
                  <a:lnTo>
                    <a:pt x="257" y="157"/>
                  </a:lnTo>
                  <a:lnTo>
                    <a:pt x="252" y="170"/>
                  </a:lnTo>
                  <a:lnTo>
                    <a:pt x="244" y="183"/>
                  </a:lnTo>
                  <a:lnTo>
                    <a:pt x="236" y="193"/>
                  </a:lnTo>
                  <a:lnTo>
                    <a:pt x="225" y="204"/>
                  </a:lnTo>
                  <a:lnTo>
                    <a:pt x="215" y="214"/>
                  </a:lnTo>
                  <a:lnTo>
                    <a:pt x="204" y="224"/>
                  </a:lnTo>
                  <a:lnTo>
                    <a:pt x="194" y="234"/>
                  </a:lnTo>
                  <a:lnTo>
                    <a:pt x="191" y="238"/>
                  </a:lnTo>
                  <a:lnTo>
                    <a:pt x="191" y="241"/>
                  </a:lnTo>
                  <a:lnTo>
                    <a:pt x="191" y="245"/>
                  </a:lnTo>
                  <a:lnTo>
                    <a:pt x="194" y="248"/>
                  </a:lnTo>
                  <a:lnTo>
                    <a:pt x="197" y="250"/>
                  </a:lnTo>
                  <a:lnTo>
                    <a:pt x="202" y="252"/>
                  </a:lnTo>
                  <a:lnTo>
                    <a:pt x="205" y="250"/>
                  </a:lnTo>
                  <a:lnTo>
                    <a:pt x="209" y="248"/>
                  </a:lnTo>
                  <a:lnTo>
                    <a:pt x="232" y="233"/>
                  </a:lnTo>
                  <a:lnTo>
                    <a:pt x="252" y="214"/>
                  </a:lnTo>
                  <a:lnTo>
                    <a:pt x="268" y="192"/>
                  </a:lnTo>
                  <a:lnTo>
                    <a:pt x="278" y="167"/>
                  </a:lnTo>
                  <a:lnTo>
                    <a:pt x="283" y="141"/>
                  </a:lnTo>
                  <a:lnTo>
                    <a:pt x="280" y="115"/>
                  </a:lnTo>
                  <a:lnTo>
                    <a:pt x="271" y="91"/>
                  </a:lnTo>
                  <a:lnTo>
                    <a:pt x="252" y="69"/>
                  </a:lnTo>
                  <a:lnTo>
                    <a:pt x="238" y="57"/>
                  </a:lnTo>
                  <a:lnTo>
                    <a:pt x="222" y="48"/>
                  </a:lnTo>
                  <a:lnTo>
                    <a:pt x="204" y="39"/>
                  </a:lnTo>
                  <a:lnTo>
                    <a:pt x="184" y="31"/>
                  </a:lnTo>
                  <a:lnTo>
                    <a:pt x="164" y="23"/>
                  </a:lnTo>
                  <a:lnTo>
                    <a:pt x="144" y="17"/>
                  </a:lnTo>
                  <a:lnTo>
                    <a:pt x="123" y="13"/>
                  </a:lnTo>
                  <a:lnTo>
                    <a:pt x="103" y="8"/>
                  </a:lnTo>
                  <a:lnTo>
                    <a:pt x="83" y="5"/>
                  </a:lnTo>
                  <a:lnTo>
                    <a:pt x="66" y="2"/>
                  </a:lnTo>
                  <a:lnTo>
                    <a:pt x="48" y="0"/>
                  </a:lnTo>
                  <a:lnTo>
                    <a:pt x="34" y="0"/>
                  </a:lnTo>
                  <a:lnTo>
                    <a:pt x="21" y="0"/>
                  </a:lnTo>
                  <a:lnTo>
                    <a:pt x="11" y="0"/>
                  </a:lnTo>
                  <a:lnTo>
                    <a:pt x="4" y="2"/>
                  </a:lnTo>
                  <a:lnTo>
                    <a:pt x="0" y="5"/>
                  </a:lnTo>
                  <a:lnTo>
                    <a:pt x="12" y="7"/>
                  </a:lnTo>
                  <a:lnTo>
                    <a:pt x="24" y="8"/>
                  </a:lnTo>
                  <a:lnTo>
                    <a:pt x="38" y="10"/>
                  </a:lnTo>
                  <a:lnTo>
                    <a:pt x="52" y="13"/>
                  </a:lnTo>
                  <a:lnTo>
                    <a:pt x="66" y="16"/>
                  </a:lnTo>
                  <a:lnTo>
                    <a:pt x="82" y="18"/>
                  </a:lnTo>
                  <a:lnTo>
                    <a:pt x="98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4"/>
                  </a:lnTo>
                  <a:lnTo>
                    <a:pt x="162" y="39"/>
                  </a:lnTo>
                  <a:lnTo>
                    <a:pt x="177" y="45"/>
                  </a:lnTo>
                  <a:lnTo>
                    <a:pt x="193" y="52"/>
                  </a:lnTo>
                  <a:lnTo>
                    <a:pt x="208" y="60"/>
                  </a:lnTo>
                  <a:lnTo>
                    <a:pt x="222" y="68"/>
                  </a:lnTo>
                  <a:lnTo>
                    <a:pt x="235" y="7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04" name="Freeform 646"/>
            <p:cNvSpPr>
              <a:spLocks/>
            </p:cNvSpPr>
            <p:nvPr/>
          </p:nvSpPr>
          <p:spPr bwMode="auto">
            <a:xfrm>
              <a:off x="3909" y="2547"/>
              <a:ext cx="19" cy="39"/>
            </a:xfrm>
            <a:custGeom>
              <a:avLst/>
              <a:gdLst>
                <a:gd name="T0" fmla="*/ 0 w 114"/>
                <a:gd name="T1" fmla="*/ 0 h 238"/>
                <a:gd name="T2" fmla="*/ 0 w 114"/>
                <a:gd name="T3" fmla="*/ 0 h 238"/>
                <a:gd name="T4" fmla="*/ 0 w 114"/>
                <a:gd name="T5" fmla="*/ 0 h 238"/>
                <a:gd name="T6" fmla="*/ 0 w 114"/>
                <a:gd name="T7" fmla="*/ 0 h 238"/>
                <a:gd name="T8" fmla="*/ 0 w 114"/>
                <a:gd name="T9" fmla="*/ 0 h 238"/>
                <a:gd name="T10" fmla="*/ 0 w 114"/>
                <a:gd name="T11" fmla="*/ 0 h 238"/>
                <a:gd name="T12" fmla="*/ 0 w 114"/>
                <a:gd name="T13" fmla="*/ 0 h 238"/>
                <a:gd name="T14" fmla="*/ 0 w 114"/>
                <a:gd name="T15" fmla="*/ 0 h 238"/>
                <a:gd name="T16" fmla="*/ 0 w 114"/>
                <a:gd name="T17" fmla="*/ 0 h 238"/>
                <a:gd name="T18" fmla="*/ 0 w 114"/>
                <a:gd name="T19" fmla="*/ 0 h 238"/>
                <a:gd name="T20" fmla="*/ 0 w 114"/>
                <a:gd name="T21" fmla="*/ 0 h 238"/>
                <a:gd name="T22" fmla="*/ 0 w 114"/>
                <a:gd name="T23" fmla="*/ 0 h 238"/>
                <a:gd name="T24" fmla="*/ 0 w 114"/>
                <a:gd name="T25" fmla="*/ 0 h 238"/>
                <a:gd name="T26" fmla="*/ 0 w 114"/>
                <a:gd name="T27" fmla="*/ 0 h 238"/>
                <a:gd name="T28" fmla="*/ 0 w 114"/>
                <a:gd name="T29" fmla="*/ 0 h 238"/>
                <a:gd name="T30" fmla="*/ 0 w 114"/>
                <a:gd name="T31" fmla="*/ 0 h 238"/>
                <a:gd name="T32" fmla="*/ 0 w 114"/>
                <a:gd name="T33" fmla="*/ 0 h 238"/>
                <a:gd name="T34" fmla="*/ 0 w 114"/>
                <a:gd name="T35" fmla="*/ 0 h 238"/>
                <a:gd name="T36" fmla="*/ 0 w 114"/>
                <a:gd name="T37" fmla="*/ 0 h 238"/>
                <a:gd name="T38" fmla="*/ 0 w 114"/>
                <a:gd name="T39" fmla="*/ 0 h 238"/>
                <a:gd name="T40" fmla="*/ 0 w 114"/>
                <a:gd name="T41" fmla="*/ 0 h 238"/>
                <a:gd name="T42" fmla="*/ 0 w 114"/>
                <a:gd name="T43" fmla="*/ 0 h 238"/>
                <a:gd name="T44" fmla="*/ 0 w 114"/>
                <a:gd name="T45" fmla="*/ 0 h 238"/>
                <a:gd name="T46" fmla="*/ 0 w 114"/>
                <a:gd name="T47" fmla="*/ 0 h 238"/>
                <a:gd name="T48" fmla="*/ 0 w 114"/>
                <a:gd name="T49" fmla="*/ 0 h 238"/>
                <a:gd name="T50" fmla="*/ 0 w 114"/>
                <a:gd name="T51" fmla="*/ 0 h 238"/>
                <a:gd name="T52" fmla="*/ 0 w 114"/>
                <a:gd name="T53" fmla="*/ 0 h 238"/>
                <a:gd name="T54" fmla="*/ 0 w 114"/>
                <a:gd name="T55" fmla="*/ 0 h 238"/>
                <a:gd name="T56" fmla="*/ 0 w 114"/>
                <a:gd name="T57" fmla="*/ 0 h 238"/>
                <a:gd name="T58" fmla="*/ 0 w 114"/>
                <a:gd name="T59" fmla="*/ 0 h 238"/>
                <a:gd name="T60" fmla="*/ 0 w 114"/>
                <a:gd name="T61" fmla="*/ 0 h 238"/>
                <a:gd name="T62" fmla="*/ 0 w 114"/>
                <a:gd name="T63" fmla="*/ 0 h 238"/>
                <a:gd name="T64" fmla="*/ 0 w 114"/>
                <a:gd name="T65" fmla="*/ 0 h 238"/>
                <a:gd name="T66" fmla="*/ 0 w 114"/>
                <a:gd name="T67" fmla="*/ 0 h 238"/>
                <a:gd name="T68" fmla="*/ 0 w 114"/>
                <a:gd name="T69" fmla="*/ 0 h 238"/>
                <a:gd name="T70" fmla="*/ 0 w 114"/>
                <a:gd name="T71" fmla="*/ 0 h 238"/>
                <a:gd name="T72" fmla="*/ 0 w 114"/>
                <a:gd name="T73" fmla="*/ 0 h 238"/>
                <a:gd name="T74" fmla="*/ 0 w 114"/>
                <a:gd name="T75" fmla="*/ 0 h 238"/>
                <a:gd name="T76" fmla="*/ 0 w 114"/>
                <a:gd name="T77" fmla="*/ 0 h 238"/>
                <a:gd name="T78" fmla="*/ 0 w 114"/>
                <a:gd name="T79" fmla="*/ 0 h 238"/>
                <a:gd name="T80" fmla="*/ 0 w 114"/>
                <a:gd name="T81" fmla="*/ 0 h 23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4"/>
                <a:gd name="T124" fmla="*/ 0 h 238"/>
                <a:gd name="T125" fmla="*/ 114 w 114"/>
                <a:gd name="T126" fmla="*/ 238 h 23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4" h="238">
                  <a:moveTo>
                    <a:pt x="0" y="130"/>
                  </a:moveTo>
                  <a:lnTo>
                    <a:pt x="0" y="149"/>
                  </a:lnTo>
                  <a:lnTo>
                    <a:pt x="4" y="168"/>
                  </a:lnTo>
                  <a:lnTo>
                    <a:pt x="12" y="185"/>
                  </a:lnTo>
                  <a:lnTo>
                    <a:pt x="24" y="200"/>
                  </a:lnTo>
                  <a:lnTo>
                    <a:pt x="38" y="213"/>
                  </a:lnTo>
                  <a:lnTo>
                    <a:pt x="55" y="224"/>
                  </a:lnTo>
                  <a:lnTo>
                    <a:pt x="73" y="232"/>
                  </a:lnTo>
                  <a:lnTo>
                    <a:pt x="92" y="237"/>
                  </a:lnTo>
                  <a:lnTo>
                    <a:pt x="98" y="238"/>
                  </a:lnTo>
                  <a:lnTo>
                    <a:pt x="104" y="235"/>
                  </a:lnTo>
                  <a:lnTo>
                    <a:pt x="109" y="232"/>
                  </a:lnTo>
                  <a:lnTo>
                    <a:pt x="111" y="227"/>
                  </a:lnTo>
                  <a:lnTo>
                    <a:pt x="111" y="222"/>
                  </a:lnTo>
                  <a:lnTo>
                    <a:pt x="110" y="216"/>
                  </a:lnTo>
                  <a:lnTo>
                    <a:pt x="106" y="211"/>
                  </a:lnTo>
                  <a:lnTo>
                    <a:pt x="100" y="209"/>
                  </a:lnTo>
                  <a:lnTo>
                    <a:pt x="82" y="202"/>
                  </a:lnTo>
                  <a:lnTo>
                    <a:pt x="64" y="193"/>
                  </a:lnTo>
                  <a:lnTo>
                    <a:pt x="50" y="180"/>
                  </a:lnTo>
                  <a:lnTo>
                    <a:pt x="39" y="167"/>
                  </a:lnTo>
                  <a:lnTo>
                    <a:pt x="32" y="149"/>
                  </a:lnTo>
                  <a:lnTo>
                    <a:pt x="29" y="131"/>
                  </a:lnTo>
                  <a:lnTo>
                    <a:pt x="29" y="111"/>
                  </a:lnTo>
                  <a:lnTo>
                    <a:pt x="35" y="91"/>
                  </a:lnTo>
                  <a:lnTo>
                    <a:pt x="42" y="76"/>
                  </a:lnTo>
                  <a:lnTo>
                    <a:pt x="51" y="62"/>
                  </a:lnTo>
                  <a:lnTo>
                    <a:pt x="62" y="49"/>
                  </a:lnTo>
                  <a:lnTo>
                    <a:pt x="73" y="38"/>
                  </a:lnTo>
                  <a:lnTo>
                    <a:pt x="84" y="28"/>
                  </a:lnTo>
                  <a:lnTo>
                    <a:pt x="96" y="18"/>
                  </a:lnTo>
                  <a:lnTo>
                    <a:pt x="106" y="9"/>
                  </a:lnTo>
                  <a:lnTo>
                    <a:pt x="114" y="1"/>
                  </a:lnTo>
                  <a:lnTo>
                    <a:pt x="106" y="0"/>
                  </a:lnTo>
                  <a:lnTo>
                    <a:pt x="93" y="6"/>
                  </a:lnTo>
                  <a:lnTo>
                    <a:pt x="76" y="18"/>
                  </a:lnTo>
                  <a:lnTo>
                    <a:pt x="56" y="36"/>
                  </a:lnTo>
                  <a:lnTo>
                    <a:pt x="37" y="57"/>
                  </a:lnTo>
                  <a:lnTo>
                    <a:pt x="20" y="80"/>
                  </a:lnTo>
                  <a:lnTo>
                    <a:pt x="7" y="106"/>
                  </a:lnTo>
                  <a:lnTo>
                    <a:pt x="0" y="130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05" name="Freeform 647"/>
            <p:cNvSpPr>
              <a:spLocks/>
            </p:cNvSpPr>
            <p:nvPr/>
          </p:nvSpPr>
          <p:spPr bwMode="auto">
            <a:xfrm>
              <a:off x="4043" y="2524"/>
              <a:ext cx="41" cy="52"/>
            </a:xfrm>
            <a:custGeom>
              <a:avLst/>
              <a:gdLst>
                <a:gd name="T0" fmla="*/ 0 w 246"/>
                <a:gd name="T1" fmla="*/ 0 h 310"/>
                <a:gd name="T2" fmla="*/ 0 w 246"/>
                <a:gd name="T3" fmla="*/ 0 h 310"/>
                <a:gd name="T4" fmla="*/ 0 w 246"/>
                <a:gd name="T5" fmla="*/ 0 h 310"/>
                <a:gd name="T6" fmla="*/ 0 w 246"/>
                <a:gd name="T7" fmla="*/ 0 h 310"/>
                <a:gd name="T8" fmla="*/ 0 w 246"/>
                <a:gd name="T9" fmla="*/ 0 h 310"/>
                <a:gd name="T10" fmla="*/ 0 w 246"/>
                <a:gd name="T11" fmla="*/ 0 h 310"/>
                <a:gd name="T12" fmla="*/ 0 w 246"/>
                <a:gd name="T13" fmla="*/ 0 h 310"/>
                <a:gd name="T14" fmla="*/ 0 w 246"/>
                <a:gd name="T15" fmla="*/ 0 h 310"/>
                <a:gd name="T16" fmla="*/ 0 w 246"/>
                <a:gd name="T17" fmla="*/ 0 h 310"/>
                <a:gd name="T18" fmla="*/ 0 w 246"/>
                <a:gd name="T19" fmla="*/ 0 h 310"/>
                <a:gd name="T20" fmla="*/ 0 w 246"/>
                <a:gd name="T21" fmla="*/ 0 h 310"/>
                <a:gd name="T22" fmla="*/ 0 w 246"/>
                <a:gd name="T23" fmla="*/ 0 h 310"/>
                <a:gd name="T24" fmla="*/ 0 w 246"/>
                <a:gd name="T25" fmla="*/ 0 h 310"/>
                <a:gd name="T26" fmla="*/ 0 w 246"/>
                <a:gd name="T27" fmla="*/ 0 h 310"/>
                <a:gd name="T28" fmla="*/ 0 w 246"/>
                <a:gd name="T29" fmla="*/ 0 h 310"/>
                <a:gd name="T30" fmla="*/ 0 w 246"/>
                <a:gd name="T31" fmla="*/ 0 h 310"/>
                <a:gd name="T32" fmla="*/ 0 w 246"/>
                <a:gd name="T33" fmla="*/ 0 h 310"/>
                <a:gd name="T34" fmla="*/ 0 w 246"/>
                <a:gd name="T35" fmla="*/ 0 h 310"/>
                <a:gd name="T36" fmla="*/ 0 w 246"/>
                <a:gd name="T37" fmla="*/ 0 h 310"/>
                <a:gd name="T38" fmla="*/ 0 w 246"/>
                <a:gd name="T39" fmla="*/ 0 h 310"/>
                <a:gd name="T40" fmla="*/ 0 w 246"/>
                <a:gd name="T41" fmla="*/ 0 h 310"/>
                <a:gd name="T42" fmla="*/ 0 w 246"/>
                <a:gd name="T43" fmla="*/ 0 h 310"/>
                <a:gd name="T44" fmla="*/ 0 w 246"/>
                <a:gd name="T45" fmla="*/ 0 h 310"/>
                <a:gd name="T46" fmla="*/ 0 w 246"/>
                <a:gd name="T47" fmla="*/ 0 h 310"/>
                <a:gd name="T48" fmla="*/ 0 w 246"/>
                <a:gd name="T49" fmla="*/ 0 h 310"/>
                <a:gd name="T50" fmla="*/ 0 w 246"/>
                <a:gd name="T51" fmla="*/ 0 h 310"/>
                <a:gd name="T52" fmla="*/ 0 w 246"/>
                <a:gd name="T53" fmla="*/ 0 h 310"/>
                <a:gd name="T54" fmla="*/ 0 w 246"/>
                <a:gd name="T55" fmla="*/ 0 h 310"/>
                <a:gd name="T56" fmla="*/ 0 w 246"/>
                <a:gd name="T57" fmla="*/ 0 h 310"/>
                <a:gd name="T58" fmla="*/ 0 w 246"/>
                <a:gd name="T59" fmla="*/ 0 h 310"/>
                <a:gd name="T60" fmla="*/ 0 w 246"/>
                <a:gd name="T61" fmla="*/ 0 h 310"/>
                <a:gd name="T62" fmla="*/ 0 w 246"/>
                <a:gd name="T63" fmla="*/ 0 h 310"/>
                <a:gd name="T64" fmla="*/ 0 w 246"/>
                <a:gd name="T65" fmla="*/ 0 h 310"/>
                <a:gd name="T66" fmla="*/ 0 w 246"/>
                <a:gd name="T67" fmla="*/ 0 h 310"/>
                <a:gd name="T68" fmla="*/ 0 w 246"/>
                <a:gd name="T69" fmla="*/ 0 h 310"/>
                <a:gd name="T70" fmla="*/ 0 w 246"/>
                <a:gd name="T71" fmla="*/ 0 h 310"/>
                <a:gd name="T72" fmla="*/ 0 w 246"/>
                <a:gd name="T73" fmla="*/ 0 h 310"/>
                <a:gd name="T74" fmla="*/ 0 w 246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6"/>
                <a:gd name="T115" fmla="*/ 0 h 310"/>
                <a:gd name="T116" fmla="*/ 246 w 246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6" h="310">
                  <a:moveTo>
                    <a:pt x="199" y="116"/>
                  </a:moveTo>
                  <a:lnTo>
                    <a:pt x="207" y="124"/>
                  </a:lnTo>
                  <a:lnTo>
                    <a:pt x="214" y="133"/>
                  </a:lnTo>
                  <a:lnTo>
                    <a:pt x="219" y="143"/>
                  </a:lnTo>
                  <a:lnTo>
                    <a:pt x="223" y="154"/>
                  </a:lnTo>
                  <a:lnTo>
                    <a:pt x="225" y="164"/>
                  </a:lnTo>
                  <a:lnTo>
                    <a:pt x="225" y="176"/>
                  </a:lnTo>
                  <a:lnTo>
                    <a:pt x="221" y="187"/>
                  </a:lnTo>
                  <a:lnTo>
                    <a:pt x="216" y="197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8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3" y="264"/>
                  </a:lnTo>
                  <a:lnTo>
                    <a:pt x="132" y="274"/>
                  </a:lnTo>
                  <a:lnTo>
                    <a:pt x="129" y="278"/>
                  </a:lnTo>
                  <a:lnTo>
                    <a:pt x="126" y="282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1" y="305"/>
                  </a:lnTo>
                  <a:lnTo>
                    <a:pt x="125" y="309"/>
                  </a:lnTo>
                  <a:lnTo>
                    <a:pt x="130" y="310"/>
                  </a:lnTo>
                  <a:lnTo>
                    <a:pt x="134" y="310"/>
                  </a:lnTo>
                  <a:lnTo>
                    <a:pt x="139" y="309"/>
                  </a:lnTo>
                  <a:lnTo>
                    <a:pt x="143" y="305"/>
                  </a:lnTo>
                  <a:lnTo>
                    <a:pt x="154" y="293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19" y="233"/>
                  </a:lnTo>
                  <a:lnTo>
                    <a:pt x="231" y="219"/>
                  </a:lnTo>
                  <a:lnTo>
                    <a:pt x="239" y="204"/>
                  </a:lnTo>
                  <a:lnTo>
                    <a:pt x="245" y="187"/>
                  </a:lnTo>
                  <a:lnTo>
                    <a:pt x="246" y="170"/>
                  </a:lnTo>
                  <a:lnTo>
                    <a:pt x="242" y="153"/>
                  </a:lnTo>
                  <a:lnTo>
                    <a:pt x="236" y="136"/>
                  </a:lnTo>
                  <a:lnTo>
                    <a:pt x="227" y="120"/>
                  </a:lnTo>
                  <a:lnTo>
                    <a:pt x="215" y="107"/>
                  </a:lnTo>
                  <a:lnTo>
                    <a:pt x="201" y="94"/>
                  </a:lnTo>
                  <a:lnTo>
                    <a:pt x="187" y="82"/>
                  </a:lnTo>
                  <a:lnTo>
                    <a:pt x="177" y="74"/>
                  </a:lnTo>
                  <a:lnTo>
                    <a:pt x="165" y="68"/>
                  </a:lnTo>
                  <a:lnTo>
                    <a:pt x="152" y="60"/>
                  </a:lnTo>
                  <a:lnTo>
                    <a:pt x="139" y="51"/>
                  </a:lnTo>
                  <a:lnTo>
                    <a:pt x="126" y="43"/>
                  </a:lnTo>
                  <a:lnTo>
                    <a:pt x="112" y="35"/>
                  </a:lnTo>
                  <a:lnTo>
                    <a:pt x="98" y="28"/>
                  </a:lnTo>
                  <a:lnTo>
                    <a:pt x="85" y="22"/>
                  </a:lnTo>
                  <a:lnTo>
                    <a:pt x="72" y="16"/>
                  </a:lnTo>
                  <a:lnTo>
                    <a:pt x="59" y="10"/>
                  </a:lnTo>
                  <a:lnTo>
                    <a:pt x="46" y="7"/>
                  </a:lnTo>
                  <a:lnTo>
                    <a:pt x="35" y="3"/>
                  </a:lnTo>
                  <a:lnTo>
                    <a:pt x="24" y="1"/>
                  </a:lnTo>
                  <a:lnTo>
                    <a:pt x="15" y="0"/>
                  </a:lnTo>
                  <a:lnTo>
                    <a:pt x="7" y="1"/>
                  </a:lnTo>
                  <a:lnTo>
                    <a:pt x="0" y="3"/>
                  </a:lnTo>
                  <a:lnTo>
                    <a:pt x="8" y="6"/>
                  </a:lnTo>
                  <a:lnTo>
                    <a:pt x="17" y="9"/>
                  </a:lnTo>
                  <a:lnTo>
                    <a:pt x="28" y="14"/>
                  </a:lnTo>
                  <a:lnTo>
                    <a:pt x="38" y="18"/>
                  </a:lnTo>
                  <a:lnTo>
                    <a:pt x="51" y="24"/>
                  </a:lnTo>
                  <a:lnTo>
                    <a:pt x="64" y="30"/>
                  </a:lnTo>
                  <a:lnTo>
                    <a:pt x="78" y="37"/>
                  </a:lnTo>
                  <a:lnTo>
                    <a:pt x="92" y="43"/>
                  </a:lnTo>
                  <a:lnTo>
                    <a:pt x="106" y="51"/>
                  </a:lnTo>
                  <a:lnTo>
                    <a:pt x="120" y="60"/>
                  </a:lnTo>
                  <a:lnTo>
                    <a:pt x="134" y="69"/>
                  </a:lnTo>
                  <a:lnTo>
                    <a:pt x="148" y="78"/>
                  </a:lnTo>
                  <a:lnTo>
                    <a:pt x="163" y="87"/>
                  </a:lnTo>
                  <a:lnTo>
                    <a:pt x="175" y="96"/>
                  </a:lnTo>
                  <a:lnTo>
                    <a:pt x="187" y="105"/>
                  </a:lnTo>
                  <a:lnTo>
                    <a:pt x="199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06" name="Freeform 648"/>
            <p:cNvSpPr>
              <a:spLocks/>
            </p:cNvSpPr>
            <p:nvPr/>
          </p:nvSpPr>
          <p:spPr bwMode="auto">
            <a:xfrm>
              <a:off x="3998" y="2585"/>
              <a:ext cx="14" cy="31"/>
            </a:xfrm>
            <a:custGeom>
              <a:avLst/>
              <a:gdLst>
                <a:gd name="T0" fmla="*/ 0 w 83"/>
                <a:gd name="T1" fmla="*/ 0 h 187"/>
                <a:gd name="T2" fmla="*/ 0 w 83"/>
                <a:gd name="T3" fmla="*/ 0 h 187"/>
                <a:gd name="T4" fmla="*/ 0 w 83"/>
                <a:gd name="T5" fmla="*/ 0 h 187"/>
                <a:gd name="T6" fmla="*/ 0 w 83"/>
                <a:gd name="T7" fmla="*/ 0 h 187"/>
                <a:gd name="T8" fmla="*/ 0 w 83"/>
                <a:gd name="T9" fmla="*/ 0 h 187"/>
                <a:gd name="T10" fmla="*/ 0 w 83"/>
                <a:gd name="T11" fmla="*/ 0 h 187"/>
                <a:gd name="T12" fmla="*/ 0 w 83"/>
                <a:gd name="T13" fmla="*/ 0 h 187"/>
                <a:gd name="T14" fmla="*/ 0 w 83"/>
                <a:gd name="T15" fmla="*/ 0 h 187"/>
                <a:gd name="T16" fmla="*/ 0 w 83"/>
                <a:gd name="T17" fmla="*/ 0 h 187"/>
                <a:gd name="T18" fmla="*/ 0 w 83"/>
                <a:gd name="T19" fmla="*/ 0 h 187"/>
                <a:gd name="T20" fmla="*/ 0 w 83"/>
                <a:gd name="T21" fmla="*/ 0 h 187"/>
                <a:gd name="T22" fmla="*/ 0 w 83"/>
                <a:gd name="T23" fmla="*/ 0 h 187"/>
                <a:gd name="T24" fmla="*/ 0 w 83"/>
                <a:gd name="T25" fmla="*/ 0 h 187"/>
                <a:gd name="T26" fmla="*/ 0 w 83"/>
                <a:gd name="T27" fmla="*/ 0 h 187"/>
                <a:gd name="T28" fmla="*/ 0 w 83"/>
                <a:gd name="T29" fmla="*/ 0 h 187"/>
                <a:gd name="T30" fmla="*/ 0 w 83"/>
                <a:gd name="T31" fmla="*/ 0 h 187"/>
                <a:gd name="T32" fmla="*/ 0 w 83"/>
                <a:gd name="T33" fmla="*/ 0 h 187"/>
                <a:gd name="T34" fmla="*/ 0 w 83"/>
                <a:gd name="T35" fmla="*/ 0 h 187"/>
                <a:gd name="T36" fmla="*/ 0 w 83"/>
                <a:gd name="T37" fmla="*/ 0 h 187"/>
                <a:gd name="T38" fmla="*/ 0 w 83"/>
                <a:gd name="T39" fmla="*/ 0 h 187"/>
                <a:gd name="T40" fmla="*/ 0 w 83"/>
                <a:gd name="T41" fmla="*/ 0 h 187"/>
                <a:gd name="T42" fmla="*/ 0 w 83"/>
                <a:gd name="T43" fmla="*/ 0 h 187"/>
                <a:gd name="T44" fmla="*/ 0 w 83"/>
                <a:gd name="T45" fmla="*/ 0 h 187"/>
                <a:gd name="T46" fmla="*/ 0 w 83"/>
                <a:gd name="T47" fmla="*/ 0 h 187"/>
                <a:gd name="T48" fmla="*/ 0 w 83"/>
                <a:gd name="T49" fmla="*/ 0 h 187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3"/>
                <a:gd name="T76" fmla="*/ 0 h 187"/>
                <a:gd name="T77" fmla="*/ 83 w 83"/>
                <a:gd name="T78" fmla="*/ 187 h 187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3" h="187">
                  <a:moveTo>
                    <a:pt x="31" y="14"/>
                  </a:moveTo>
                  <a:lnTo>
                    <a:pt x="29" y="8"/>
                  </a:lnTo>
                  <a:lnTo>
                    <a:pt x="25" y="3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7"/>
                  </a:lnTo>
                  <a:lnTo>
                    <a:pt x="5" y="42"/>
                  </a:lnTo>
                  <a:lnTo>
                    <a:pt x="15" y="71"/>
                  </a:lnTo>
                  <a:lnTo>
                    <a:pt x="27" y="100"/>
                  </a:lnTo>
                  <a:lnTo>
                    <a:pt x="41" y="127"/>
                  </a:lnTo>
                  <a:lnTo>
                    <a:pt x="55" y="151"/>
                  </a:lnTo>
                  <a:lnTo>
                    <a:pt x="68" y="171"/>
                  </a:lnTo>
                  <a:lnTo>
                    <a:pt x="77" y="184"/>
                  </a:lnTo>
                  <a:lnTo>
                    <a:pt x="83" y="187"/>
                  </a:lnTo>
                  <a:lnTo>
                    <a:pt x="80" y="174"/>
                  </a:lnTo>
                  <a:lnTo>
                    <a:pt x="75" y="158"/>
                  </a:lnTo>
                  <a:lnTo>
                    <a:pt x="68" y="138"/>
                  </a:lnTo>
                  <a:lnTo>
                    <a:pt x="59" y="113"/>
                  </a:lnTo>
                  <a:lnTo>
                    <a:pt x="51" y="88"/>
                  </a:lnTo>
                  <a:lnTo>
                    <a:pt x="43" y="63"/>
                  </a:lnTo>
                  <a:lnTo>
                    <a:pt x="36" y="38"/>
                  </a:lnTo>
                  <a:lnTo>
                    <a:pt x="31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07" name="Freeform 649"/>
            <p:cNvSpPr>
              <a:spLocks/>
            </p:cNvSpPr>
            <p:nvPr/>
          </p:nvSpPr>
          <p:spPr bwMode="auto">
            <a:xfrm>
              <a:off x="3992" y="2568"/>
              <a:ext cx="7" cy="16"/>
            </a:xfrm>
            <a:custGeom>
              <a:avLst/>
              <a:gdLst>
                <a:gd name="T0" fmla="*/ 0 w 44"/>
                <a:gd name="T1" fmla="*/ 0 h 94"/>
                <a:gd name="T2" fmla="*/ 0 w 44"/>
                <a:gd name="T3" fmla="*/ 0 h 94"/>
                <a:gd name="T4" fmla="*/ 0 w 44"/>
                <a:gd name="T5" fmla="*/ 0 h 94"/>
                <a:gd name="T6" fmla="*/ 0 w 44"/>
                <a:gd name="T7" fmla="*/ 0 h 94"/>
                <a:gd name="T8" fmla="*/ 0 w 44"/>
                <a:gd name="T9" fmla="*/ 0 h 94"/>
                <a:gd name="T10" fmla="*/ 0 w 44"/>
                <a:gd name="T11" fmla="*/ 0 h 94"/>
                <a:gd name="T12" fmla="*/ 0 w 44"/>
                <a:gd name="T13" fmla="*/ 0 h 94"/>
                <a:gd name="T14" fmla="*/ 0 w 44"/>
                <a:gd name="T15" fmla="*/ 0 h 94"/>
                <a:gd name="T16" fmla="*/ 0 w 44"/>
                <a:gd name="T17" fmla="*/ 0 h 94"/>
                <a:gd name="T18" fmla="*/ 0 w 44"/>
                <a:gd name="T19" fmla="*/ 0 h 94"/>
                <a:gd name="T20" fmla="*/ 0 w 44"/>
                <a:gd name="T21" fmla="*/ 0 h 94"/>
                <a:gd name="T22" fmla="*/ 0 w 44"/>
                <a:gd name="T23" fmla="*/ 0 h 94"/>
                <a:gd name="T24" fmla="*/ 0 w 44"/>
                <a:gd name="T25" fmla="*/ 0 h 94"/>
                <a:gd name="T26" fmla="*/ 0 w 44"/>
                <a:gd name="T27" fmla="*/ 0 h 94"/>
                <a:gd name="T28" fmla="*/ 0 w 44"/>
                <a:gd name="T29" fmla="*/ 0 h 94"/>
                <a:gd name="T30" fmla="*/ 0 w 44"/>
                <a:gd name="T31" fmla="*/ 0 h 94"/>
                <a:gd name="T32" fmla="*/ 0 w 44"/>
                <a:gd name="T33" fmla="*/ 0 h 94"/>
                <a:gd name="T34" fmla="*/ 0 w 44"/>
                <a:gd name="T35" fmla="*/ 0 h 94"/>
                <a:gd name="T36" fmla="*/ 0 w 44"/>
                <a:gd name="T37" fmla="*/ 0 h 94"/>
                <a:gd name="T38" fmla="*/ 0 w 44"/>
                <a:gd name="T39" fmla="*/ 0 h 94"/>
                <a:gd name="T40" fmla="*/ 0 w 44"/>
                <a:gd name="T41" fmla="*/ 0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44"/>
                <a:gd name="T64" fmla="*/ 0 h 94"/>
                <a:gd name="T65" fmla="*/ 44 w 44"/>
                <a:gd name="T66" fmla="*/ 94 h 9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44" h="94">
                  <a:moveTo>
                    <a:pt x="22" y="10"/>
                  </a:moveTo>
                  <a:lnTo>
                    <a:pt x="21" y="6"/>
                  </a:lnTo>
                  <a:lnTo>
                    <a:pt x="18" y="2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6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4"/>
                  </a:lnTo>
                  <a:lnTo>
                    <a:pt x="4" y="38"/>
                  </a:lnTo>
                  <a:lnTo>
                    <a:pt x="8" y="52"/>
                  </a:lnTo>
                  <a:lnTo>
                    <a:pt x="14" y="65"/>
                  </a:lnTo>
                  <a:lnTo>
                    <a:pt x="21" y="78"/>
                  </a:lnTo>
                  <a:lnTo>
                    <a:pt x="28" y="87"/>
                  </a:lnTo>
                  <a:lnTo>
                    <a:pt x="37" y="93"/>
                  </a:lnTo>
                  <a:lnTo>
                    <a:pt x="42" y="94"/>
                  </a:lnTo>
                  <a:lnTo>
                    <a:pt x="44" y="76"/>
                  </a:lnTo>
                  <a:lnTo>
                    <a:pt x="38" y="54"/>
                  </a:lnTo>
                  <a:lnTo>
                    <a:pt x="31" y="32"/>
                  </a:lnTo>
                  <a:lnTo>
                    <a:pt x="22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08" name="Freeform 650"/>
            <p:cNvSpPr>
              <a:spLocks/>
            </p:cNvSpPr>
            <p:nvPr/>
          </p:nvSpPr>
          <p:spPr bwMode="auto">
            <a:xfrm>
              <a:off x="3986" y="2557"/>
              <a:ext cx="6" cy="9"/>
            </a:xfrm>
            <a:custGeom>
              <a:avLst/>
              <a:gdLst>
                <a:gd name="T0" fmla="*/ 0 w 38"/>
                <a:gd name="T1" fmla="*/ 0 h 54"/>
                <a:gd name="T2" fmla="*/ 0 w 38"/>
                <a:gd name="T3" fmla="*/ 0 h 54"/>
                <a:gd name="T4" fmla="*/ 0 w 38"/>
                <a:gd name="T5" fmla="*/ 0 h 54"/>
                <a:gd name="T6" fmla="*/ 0 w 38"/>
                <a:gd name="T7" fmla="*/ 0 h 54"/>
                <a:gd name="T8" fmla="*/ 0 w 38"/>
                <a:gd name="T9" fmla="*/ 0 h 54"/>
                <a:gd name="T10" fmla="*/ 0 w 38"/>
                <a:gd name="T11" fmla="*/ 0 h 54"/>
                <a:gd name="T12" fmla="*/ 0 w 38"/>
                <a:gd name="T13" fmla="*/ 0 h 54"/>
                <a:gd name="T14" fmla="*/ 0 w 38"/>
                <a:gd name="T15" fmla="*/ 0 h 54"/>
                <a:gd name="T16" fmla="*/ 0 w 38"/>
                <a:gd name="T17" fmla="*/ 0 h 54"/>
                <a:gd name="T18" fmla="*/ 0 w 38"/>
                <a:gd name="T19" fmla="*/ 0 h 54"/>
                <a:gd name="T20" fmla="*/ 0 w 38"/>
                <a:gd name="T21" fmla="*/ 0 h 54"/>
                <a:gd name="T22" fmla="*/ 0 w 38"/>
                <a:gd name="T23" fmla="*/ 0 h 54"/>
                <a:gd name="T24" fmla="*/ 0 w 38"/>
                <a:gd name="T25" fmla="*/ 0 h 54"/>
                <a:gd name="T26" fmla="*/ 0 w 38"/>
                <a:gd name="T27" fmla="*/ 0 h 54"/>
                <a:gd name="T28" fmla="*/ 0 w 38"/>
                <a:gd name="T29" fmla="*/ 0 h 54"/>
                <a:gd name="T30" fmla="*/ 0 w 38"/>
                <a:gd name="T31" fmla="*/ 0 h 54"/>
                <a:gd name="T32" fmla="*/ 0 w 38"/>
                <a:gd name="T33" fmla="*/ 0 h 54"/>
                <a:gd name="T34" fmla="*/ 0 w 38"/>
                <a:gd name="T35" fmla="*/ 0 h 54"/>
                <a:gd name="T36" fmla="*/ 0 w 38"/>
                <a:gd name="T37" fmla="*/ 0 h 54"/>
                <a:gd name="T38" fmla="*/ 0 w 38"/>
                <a:gd name="T39" fmla="*/ 0 h 54"/>
                <a:gd name="T40" fmla="*/ 0 w 38"/>
                <a:gd name="T41" fmla="*/ 0 h 54"/>
                <a:gd name="T42" fmla="*/ 0 w 38"/>
                <a:gd name="T43" fmla="*/ 0 h 54"/>
                <a:gd name="T44" fmla="*/ 0 w 38"/>
                <a:gd name="T45" fmla="*/ 0 h 54"/>
                <a:gd name="T46" fmla="*/ 0 w 38"/>
                <a:gd name="T47" fmla="*/ 0 h 54"/>
                <a:gd name="T48" fmla="*/ 0 w 38"/>
                <a:gd name="T49" fmla="*/ 0 h 5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8"/>
                <a:gd name="T76" fmla="*/ 0 h 54"/>
                <a:gd name="T77" fmla="*/ 38 w 38"/>
                <a:gd name="T78" fmla="*/ 54 h 5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8" h="54">
                  <a:moveTo>
                    <a:pt x="20" y="7"/>
                  </a:moveTo>
                  <a:lnTo>
                    <a:pt x="20" y="8"/>
                  </a:lnTo>
                  <a:lnTo>
                    <a:pt x="19" y="4"/>
                  </a:lnTo>
                  <a:lnTo>
                    <a:pt x="15" y="1"/>
                  </a:lnTo>
                  <a:lnTo>
                    <a:pt x="12" y="0"/>
                  </a:lnTo>
                  <a:lnTo>
                    <a:pt x="7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1" y="17"/>
                  </a:lnTo>
                  <a:lnTo>
                    <a:pt x="4" y="24"/>
                  </a:lnTo>
                  <a:lnTo>
                    <a:pt x="8" y="32"/>
                  </a:lnTo>
                  <a:lnTo>
                    <a:pt x="14" y="39"/>
                  </a:lnTo>
                  <a:lnTo>
                    <a:pt x="20" y="46"/>
                  </a:lnTo>
                  <a:lnTo>
                    <a:pt x="27" y="50"/>
                  </a:lnTo>
                  <a:lnTo>
                    <a:pt x="33" y="54"/>
                  </a:lnTo>
                  <a:lnTo>
                    <a:pt x="38" y="54"/>
                  </a:lnTo>
                  <a:lnTo>
                    <a:pt x="36" y="42"/>
                  </a:lnTo>
                  <a:lnTo>
                    <a:pt x="32" y="29"/>
                  </a:lnTo>
                  <a:lnTo>
                    <a:pt x="25" y="16"/>
                  </a:lnTo>
                  <a:lnTo>
                    <a:pt x="20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09" name="Freeform 651"/>
            <p:cNvSpPr>
              <a:spLocks/>
            </p:cNvSpPr>
            <p:nvPr/>
          </p:nvSpPr>
          <p:spPr bwMode="auto">
            <a:xfrm>
              <a:off x="3981" y="2549"/>
              <a:ext cx="8" cy="6"/>
            </a:xfrm>
            <a:custGeom>
              <a:avLst/>
              <a:gdLst>
                <a:gd name="T0" fmla="*/ 0 w 52"/>
                <a:gd name="T1" fmla="*/ 0 h 36"/>
                <a:gd name="T2" fmla="*/ 0 w 52"/>
                <a:gd name="T3" fmla="*/ 0 h 36"/>
                <a:gd name="T4" fmla="*/ 0 w 52"/>
                <a:gd name="T5" fmla="*/ 0 h 36"/>
                <a:gd name="T6" fmla="*/ 0 w 52"/>
                <a:gd name="T7" fmla="*/ 0 h 36"/>
                <a:gd name="T8" fmla="*/ 0 w 52"/>
                <a:gd name="T9" fmla="*/ 0 h 36"/>
                <a:gd name="T10" fmla="*/ 0 w 52"/>
                <a:gd name="T11" fmla="*/ 0 h 36"/>
                <a:gd name="T12" fmla="*/ 0 w 52"/>
                <a:gd name="T13" fmla="*/ 0 h 36"/>
                <a:gd name="T14" fmla="*/ 0 w 52"/>
                <a:gd name="T15" fmla="*/ 0 h 36"/>
                <a:gd name="T16" fmla="*/ 0 w 52"/>
                <a:gd name="T17" fmla="*/ 0 h 36"/>
                <a:gd name="T18" fmla="*/ 0 w 52"/>
                <a:gd name="T19" fmla="*/ 0 h 36"/>
                <a:gd name="T20" fmla="*/ 0 w 52"/>
                <a:gd name="T21" fmla="*/ 0 h 36"/>
                <a:gd name="T22" fmla="*/ 0 w 52"/>
                <a:gd name="T23" fmla="*/ 0 h 36"/>
                <a:gd name="T24" fmla="*/ 0 w 52"/>
                <a:gd name="T25" fmla="*/ 0 h 36"/>
                <a:gd name="T26" fmla="*/ 0 w 52"/>
                <a:gd name="T27" fmla="*/ 0 h 36"/>
                <a:gd name="T28" fmla="*/ 0 w 52"/>
                <a:gd name="T29" fmla="*/ 0 h 36"/>
                <a:gd name="T30" fmla="*/ 0 w 52"/>
                <a:gd name="T31" fmla="*/ 0 h 36"/>
                <a:gd name="T32" fmla="*/ 0 w 52"/>
                <a:gd name="T33" fmla="*/ 0 h 36"/>
                <a:gd name="T34" fmla="*/ 0 w 52"/>
                <a:gd name="T35" fmla="*/ 0 h 36"/>
                <a:gd name="T36" fmla="*/ 0 w 52"/>
                <a:gd name="T37" fmla="*/ 0 h 36"/>
                <a:gd name="T38" fmla="*/ 0 w 52"/>
                <a:gd name="T39" fmla="*/ 0 h 36"/>
                <a:gd name="T40" fmla="*/ 0 w 52"/>
                <a:gd name="T41" fmla="*/ 0 h 36"/>
                <a:gd name="T42" fmla="*/ 0 w 52"/>
                <a:gd name="T43" fmla="*/ 0 h 36"/>
                <a:gd name="T44" fmla="*/ 0 w 52"/>
                <a:gd name="T45" fmla="*/ 0 h 36"/>
                <a:gd name="T46" fmla="*/ 0 w 52"/>
                <a:gd name="T47" fmla="*/ 0 h 36"/>
                <a:gd name="T48" fmla="*/ 0 w 52"/>
                <a:gd name="T49" fmla="*/ 0 h 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2"/>
                <a:gd name="T76" fmla="*/ 0 h 36"/>
                <a:gd name="T77" fmla="*/ 52 w 52"/>
                <a:gd name="T78" fmla="*/ 36 h 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2" h="36">
                  <a:moveTo>
                    <a:pt x="41" y="27"/>
                  </a:moveTo>
                  <a:lnTo>
                    <a:pt x="46" y="24"/>
                  </a:lnTo>
                  <a:lnTo>
                    <a:pt x="51" y="21"/>
                  </a:lnTo>
                  <a:lnTo>
                    <a:pt x="52" y="16"/>
                  </a:lnTo>
                  <a:lnTo>
                    <a:pt x="52" y="12"/>
                  </a:lnTo>
                  <a:lnTo>
                    <a:pt x="50" y="6"/>
                  </a:lnTo>
                  <a:lnTo>
                    <a:pt x="46" y="2"/>
                  </a:lnTo>
                  <a:lnTo>
                    <a:pt x="41" y="0"/>
                  </a:lnTo>
                  <a:lnTo>
                    <a:pt x="36" y="0"/>
                  </a:lnTo>
                  <a:lnTo>
                    <a:pt x="33" y="0"/>
                  </a:lnTo>
                  <a:lnTo>
                    <a:pt x="29" y="1"/>
                  </a:lnTo>
                  <a:lnTo>
                    <a:pt x="21" y="4"/>
                  </a:lnTo>
                  <a:lnTo>
                    <a:pt x="13" y="8"/>
                  </a:lnTo>
                  <a:lnTo>
                    <a:pt x="6" y="15"/>
                  </a:lnTo>
                  <a:lnTo>
                    <a:pt x="3" y="2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4" y="33"/>
                  </a:lnTo>
                  <a:lnTo>
                    <a:pt x="9" y="36"/>
                  </a:lnTo>
                  <a:lnTo>
                    <a:pt x="13" y="36"/>
                  </a:lnTo>
                  <a:lnTo>
                    <a:pt x="18" y="36"/>
                  </a:lnTo>
                  <a:lnTo>
                    <a:pt x="24" y="33"/>
                  </a:lnTo>
                  <a:lnTo>
                    <a:pt x="30" y="32"/>
                  </a:lnTo>
                  <a:lnTo>
                    <a:pt x="36" y="30"/>
                  </a:lnTo>
                  <a:lnTo>
                    <a:pt x="41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10" name="Freeform 652"/>
            <p:cNvSpPr>
              <a:spLocks/>
            </p:cNvSpPr>
            <p:nvPr/>
          </p:nvSpPr>
          <p:spPr bwMode="auto">
            <a:xfrm>
              <a:off x="3941" y="2539"/>
              <a:ext cx="33" cy="39"/>
            </a:xfrm>
            <a:custGeom>
              <a:avLst/>
              <a:gdLst>
                <a:gd name="T0" fmla="*/ 0 w 198"/>
                <a:gd name="T1" fmla="*/ 0 h 236"/>
                <a:gd name="T2" fmla="*/ 0 w 198"/>
                <a:gd name="T3" fmla="*/ 0 h 236"/>
                <a:gd name="T4" fmla="*/ 0 w 198"/>
                <a:gd name="T5" fmla="*/ 0 h 236"/>
                <a:gd name="T6" fmla="*/ 0 w 198"/>
                <a:gd name="T7" fmla="*/ 0 h 236"/>
                <a:gd name="T8" fmla="*/ 0 w 198"/>
                <a:gd name="T9" fmla="*/ 0 h 236"/>
                <a:gd name="T10" fmla="*/ 0 w 198"/>
                <a:gd name="T11" fmla="*/ 0 h 236"/>
                <a:gd name="T12" fmla="*/ 0 w 198"/>
                <a:gd name="T13" fmla="*/ 0 h 236"/>
                <a:gd name="T14" fmla="*/ 0 w 198"/>
                <a:gd name="T15" fmla="*/ 0 h 236"/>
                <a:gd name="T16" fmla="*/ 0 w 198"/>
                <a:gd name="T17" fmla="*/ 0 h 236"/>
                <a:gd name="T18" fmla="*/ 0 w 198"/>
                <a:gd name="T19" fmla="*/ 0 h 236"/>
                <a:gd name="T20" fmla="*/ 0 w 198"/>
                <a:gd name="T21" fmla="*/ 0 h 236"/>
                <a:gd name="T22" fmla="*/ 0 w 198"/>
                <a:gd name="T23" fmla="*/ 0 h 236"/>
                <a:gd name="T24" fmla="*/ 0 w 198"/>
                <a:gd name="T25" fmla="*/ 0 h 236"/>
                <a:gd name="T26" fmla="*/ 0 w 198"/>
                <a:gd name="T27" fmla="*/ 0 h 236"/>
                <a:gd name="T28" fmla="*/ 0 w 198"/>
                <a:gd name="T29" fmla="*/ 0 h 236"/>
                <a:gd name="T30" fmla="*/ 0 w 198"/>
                <a:gd name="T31" fmla="*/ 0 h 236"/>
                <a:gd name="T32" fmla="*/ 0 w 198"/>
                <a:gd name="T33" fmla="*/ 0 h 236"/>
                <a:gd name="T34" fmla="*/ 0 w 198"/>
                <a:gd name="T35" fmla="*/ 0 h 236"/>
                <a:gd name="T36" fmla="*/ 0 w 198"/>
                <a:gd name="T37" fmla="*/ 0 h 236"/>
                <a:gd name="T38" fmla="*/ 0 w 198"/>
                <a:gd name="T39" fmla="*/ 0 h 236"/>
                <a:gd name="T40" fmla="*/ 0 w 198"/>
                <a:gd name="T41" fmla="*/ 0 h 236"/>
                <a:gd name="T42" fmla="*/ 0 w 198"/>
                <a:gd name="T43" fmla="*/ 0 h 236"/>
                <a:gd name="T44" fmla="*/ 0 w 198"/>
                <a:gd name="T45" fmla="*/ 0 h 236"/>
                <a:gd name="T46" fmla="*/ 0 w 198"/>
                <a:gd name="T47" fmla="*/ 0 h 236"/>
                <a:gd name="T48" fmla="*/ 0 w 198"/>
                <a:gd name="T49" fmla="*/ 0 h 236"/>
                <a:gd name="T50" fmla="*/ 0 w 198"/>
                <a:gd name="T51" fmla="*/ 0 h 236"/>
                <a:gd name="T52" fmla="*/ 0 w 198"/>
                <a:gd name="T53" fmla="*/ 0 h 236"/>
                <a:gd name="T54" fmla="*/ 0 w 198"/>
                <a:gd name="T55" fmla="*/ 0 h 236"/>
                <a:gd name="T56" fmla="*/ 0 w 198"/>
                <a:gd name="T57" fmla="*/ 0 h 236"/>
                <a:gd name="T58" fmla="*/ 0 w 198"/>
                <a:gd name="T59" fmla="*/ 0 h 236"/>
                <a:gd name="T60" fmla="*/ 0 w 198"/>
                <a:gd name="T61" fmla="*/ 0 h 236"/>
                <a:gd name="T62" fmla="*/ 0 w 198"/>
                <a:gd name="T63" fmla="*/ 0 h 236"/>
                <a:gd name="T64" fmla="*/ 0 w 198"/>
                <a:gd name="T65" fmla="*/ 0 h 236"/>
                <a:gd name="T66" fmla="*/ 0 w 198"/>
                <a:gd name="T67" fmla="*/ 0 h 236"/>
                <a:gd name="T68" fmla="*/ 0 w 198"/>
                <a:gd name="T69" fmla="*/ 0 h 236"/>
                <a:gd name="T70" fmla="*/ 0 w 198"/>
                <a:gd name="T71" fmla="*/ 0 h 236"/>
                <a:gd name="T72" fmla="*/ 0 w 198"/>
                <a:gd name="T73" fmla="*/ 0 h 236"/>
                <a:gd name="T74" fmla="*/ 0 w 198"/>
                <a:gd name="T75" fmla="*/ 0 h 236"/>
                <a:gd name="T76" fmla="*/ 0 w 198"/>
                <a:gd name="T77" fmla="*/ 0 h 236"/>
                <a:gd name="T78" fmla="*/ 0 w 198"/>
                <a:gd name="T79" fmla="*/ 0 h 236"/>
                <a:gd name="T80" fmla="*/ 0 w 198"/>
                <a:gd name="T81" fmla="*/ 0 h 236"/>
                <a:gd name="T82" fmla="*/ 0 w 198"/>
                <a:gd name="T83" fmla="*/ 0 h 236"/>
                <a:gd name="T84" fmla="*/ 0 w 198"/>
                <a:gd name="T85" fmla="*/ 0 h 236"/>
                <a:gd name="T86" fmla="*/ 0 w 198"/>
                <a:gd name="T87" fmla="*/ 0 h 236"/>
                <a:gd name="T88" fmla="*/ 0 w 198"/>
                <a:gd name="T89" fmla="*/ 0 h 236"/>
                <a:gd name="T90" fmla="*/ 0 w 198"/>
                <a:gd name="T91" fmla="*/ 0 h 236"/>
                <a:gd name="T92" fmla="*/ 0 w 198"/>
                <a:gd name="T93" fmla="*/ 0 h 236"/>
                <a:gd name="T94" fmla="*/ 0 w 198"/>
                <a:gd name="T95" fmla="*/ 0 h 236"/>
                <a:gd name="T96" fmla="*/ 0 w 198"/>
                <a:gd name="T97" fmla="*/ 0 h 236"/>
                <a:gd name="T98" fmla="*/ 0 w 198"/>
                <a:gd name="T99" fmla="*/ 0 h 236"/>
                <a:gd name="T100" fmla="*/ 0 w 198"/>
                <a:gd name="T101" fmla="*/ 0 h 236"/>
                <a:gd name="T102" fmla="*/ 0 w 198"/>
                <a:gd name="T103" fmla="*/ 0 h 236"/>
                <a:gd name="T104" fmla="*/ 0 w 198"/>
                <a:gd name="T105" fmla="*/ 0 h 236"/>
                <a:gd name="T106" fmla="*/ 0 w 198"/>
                <a:gd name="T107" fmla="*/ 0 h 236"/>
                <a:gd name="T108" fmla="*/ 0 w 198"/>
                <a:gd name="T109" fmla="*/ 0 h 236"/>
                <a:gd name="T110" fmla="*/ 0 w 198"/>
                <a:gd name="T111" fmla="*/ 0 h 236"/>
                <a:gd name="T112" fmla="*/ 0 w 198"/>
                <a:gd name="T113" fmla="*/ 0 h 236"/>
                <a:gd name="T114" fmla="*/ 0 w 198"/>
                <a:gd name="T115" fmla="*/ 0 h 236"/>
                <a:gd name="T116" fmla="*/ 0 w 198"/>
                <a:gd name="T117" fmla="*/ 0 h 236"/>
                <a:gd name="T118" fmla="*/ 0 w 198"/>
                <a:gd name="T119" fmla="*/ 0 h 236"/>
                <a:gd name="T120" fmla="*/ 0 w 198"/>
                <a:gd name="T121" fmla="*/ 0 h 2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98"/>
                <a:gd name="T184" fmla="*/ 0 h 236"/>
                <a:gd name="T185" fmla="*/ 198 w 198"/>
                <a:gd name="T186" fmla="*/ 236 h 2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98" h="236">
                  <a:moveTo>
                    <a:pt x="73" y="36"/>
                  </a:moveTo>
                  <a:lnTo>
                    <a:pt x="58" y="46"/>
                  </a:lnTo>
                  <a:lnTo>
                    <a:pt x="46" y="58"/>
                  </a:lnTo>
                  <a:lnTo>
                    <a:pt x="33" y="72"/>
                  </a:lnTo>
                  <a:lnTo>
                    <a:pt x="22" y="85"/>
                  </a:lnTo>
                  <a:lnTo>
                    <a:pt x="14" y="100"/>
                  </a:lnTo>
                  <a:lnTo>
                    <a:pt x="7" y="115"/>
                  </a:lnTo>
                  <a:lnTo>
                    <a:pt x="2" y="130"/>
                  </a:lnTo>
                  <a:lnTo>
                    <a:pt x="0" y="146"/>
                  </a:lnTo>
                  <a:lnTo>
                    <a:pt x="2" y="170"/>
                  </a:lnTo>
                  <a:lnTo>
                    <a:pt x="12" y="190"/>
                  </a:lnTo>
                  <a:lnTo>
                    <a:pt x="26" y="207"/>
                  </a:lnTo>
                  <a:lnTo>
                    <a:pt x="43" y="220"/>
                  </a:lnTo>
                  <a:lnTo>
                    <a:pt x="64" y="229"/>
                  </a:lnTo>
                  <a:lnTo>
                    <a:pt x="88" y="235"/>
                  </a:lnTo>
                  <a:lnTo>
                    <a:pt x="110" y="236"/>
                  </a:lnTo>
                  <a:lnTo>
                    <a:pt x="132" y="232"/>
                  </a:lnTo>
                  <a:lnTo>
                    <a:pt x="137" y="232"/>
                  </a:lnTo>
                  <a:lnTo>
                    <a:pt x="142" y="230"/>
                  </a:lnTo>
                  <a:lnTo>
                    <a:pt x="145" y="226"/>
                  </a:lnTo>
                  <a:lnTo>
                    <a:pt x="146" y="221"/>
                  </a:lnTo>
                  <a:lnTo>
                    <a:pt x="145" y="219"/>
                  </a:lnTo>
                  <a:lnTo>
                    <a:pt x="142" y="219"/>
                  </a:lnTo>
                  <a:lnTo>
                    <a:pt x="137" y="217"/>
                  </a:lnTo>
                  <a:lnTo>
                    <a:pt x="131" y="217"/>
                  </a:lnTo>
                  <a:lnTo>
                    <a:pt x="124" y="217"/>
                  </a:lnTo>
                  <a:lnTo>
                    <a:pt x="118" y="217"/>
                  </a:lnTo>
                  <a:lnTo>
                    <a:pt x="112" y="217"/>
                  </a:lnTo>
                  <a:lnTo>
                    <a:pt x="109" y="217"/>
                  </a:lnTo>
                  <a:lnTo>
                    <a:pt x="97" y="216"/>
                  </a:lnTo>
                  <a:lnTo>
                    <a:pt x="87" y="215"/>
                  </a:lnTo>
                  <a:lnTo>
                    <a:pt x="75" y="214"/>
                  </a:lnTo>
                  <a:lnTo>
                    <a:pt x="63" y="211"/>
                  </a:lnTo>
                  <a:lnTo>
                    <a:pt x="51" y="207"/>
                  </a:lnTo>
                  <a:lnTo>
                    <a:pt x="40" y="199"/>
                  </a:lnTo>
                  <a:lnTo>
                    <a:pt x="29" y="189"/>
                  </a:lnTo>
                  <a:lnTo>
                    <a:pt x="17" y="174"/>
                  </a:lnTo>
                  <a:lnTo>
                    <a:pt x="15" y="157"/>
                  </a:lnTo>
                  <a:lnTo>
                    <a:pt x="16" y="141"/>
                  </a:lnTo>
                  <a:lnTo>
                    <a:pt x="21" y="124"/>
                  </a:lnTo>
                  <a:lnTo>
                    <a:pt x="28" y="109"/>
                  </a:lnTo>
                  <a:lnTo>
                    <a:pt x="39" y="96"/>
                  </a:lnTo>
                  <a:lnTo>
                    <a:pt x="50" y="82"/>
                  </a:lnTo>
                  <a:lnTo>
                    <a:pt x="63" y="70"/>
                  </a:lnTo>
                  <a:lnTo>
                    <a:pt x="78" y="59"/>
                  </a:lnTo>
                  <a:lnTo>
                    <a:pt x="94" y="49"/>
                  </a:lnTo>
                  <a:lnTo>
                    <a:pt x="110" y="39"/>
                  </a:lnTo>
                  <a:lnTo>
                    <a:pt x="126" y="31"/>
                  </a:lnTo>
                  <a:lnTo>
                    <a:pt x="142" y="24"/>
                  </a:lnTo>
                  <a:lnTo>
                    <a:pt x="158" y="19"/>
                  </a:lnTo>
                  <a:lnTo>
                    <a:pt x="172" y="13"/>
                  </a:lnTo>
                  <a:lnTo>
                    <a:pt x="186" y="10"/>
                  </a:lnTo>
                  <a:lnTo>
                    <a:pt x="198" y="7"/>
                  </a:lnTo>
                  <a:lnTo>
                    <a:pt x="190" y="3"/>
                  </a:lnTo>
                  <a:lnTo>
                    <a:pt x="177" y="0"/>
                  </a:lnTo>
                  <a:lnTo>
                    <a:pt x="162" y="3"/>
                  </a:lnTo>
                  <a:lnTo>
                    <a:pt x="144" y="6"/>
                  </a:lnTo>
                  <a:lnTo>
                    <a:pt x="124" y="12"/>
                  </a:lnTo>
                  <a:lnTo>
                    <a:pt x="105" y="19"/>
                  </a:lnTo>
                  <a:lnTo>
                    <a:pt x="88" y="28"/>
                  </a:lnTo>
                  <a:lnTo>
                    <a:pt x="73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11" name="Freeform 653"/>
            <p:cNvSpPr>
              <a:spLocks/>
            </p:cNvSpPr>
            <p:nvPr/>
          </p:nvSpPr>
          <p:spPr bwMode="auto">
            <a:xfrm>
              <a:off x="3997" y="2539"/>
              <a:ext cx="22" cy="30"/>
            </a:xfrm>
            <a:custGeom>
              <a:avLst/>
              <a:gdLst>
                <a:gd name="T0" fmla="*/ 0 w 128"/>
                <a:gd name="T1" fmla="*/ 0 h 183"/>
                <a:gd name="T2" fmla="*/ 0 w 128"/>
                <a:gd name="T3" fmla="*/ 0 h 183"/>
                <a:gd name="T4" fmla="*/ 0 w 128"/>
                <a:gd name="T5" fmla="*/ 0 h 183"/>
                <a:gd name="T6" fmla="*/ 0 w 128"/>
                <a:gd name="T7" fmla="*/ 0 h 183"/>
                <a:gd name="T8" fmla="*/ 0 w 128"/>
                <a:gd name="T9" fmla="*/ 0 h 183"/>
                <a:gd name="T10" fmla="*/ 0 w 128"/>
                <a:gd name="T11" fmla="*/ 0 h 183"/>
                <a:gd name="T12" fmla="*/ 0 w 128"/>
                <a:gd name="T13" fmla="*/ 0 h 183"/>
                <a:gd name="T14" fmla="*/ 0 w 128"/>
                <a:gd name="T15" fmla="*/ 0 h 183"/>
                <a:gd name="T16" fmla="*/ 0 w 128"/>
                <a:gd name="T17" fmla="*/ 0 h 183"/>
                <a:gd name="T18" fmla="*/ 0 w 128"/>
                <a:gd name="T19" fmla="*/ 0 h 183"/>
                <a:gd name="T20" fmla="*/ 0 w 128"/>
                <a:gd name="T21" fmla="*/ 0 h 183"/>
                <a:gd name="T22" fmla="*/ 0 w 128"/>
                <a:gd name="T23" fmla="*/ 0 h 183"/>
                <a:gd name="T24" fmla="*/ 0 w 128"/>
                <a:gd name="T25" fmla="*/ 0 h 183"/>
                <a:gd name="T26" fmla="*/ 0 w 128"/>
                <a:gd name="T27" fmla="*/ 0 h 183"/>
                <a:gd name="T28" fmla="*/ 0 w 128"/>
                <a:gd name="T29" fmla="*/ 0 h 183"/>
                <a:gd name="T30" fmla="*/ 0 w 128"/>
                <a:gd name="T31" fmla="*/ 0 h 183"/>
                <a:gd name="T32" fmla="*/ 0 w 128"/>
                <a:gd name="T33" fmla="*/ 0 h 183"/>
                <a:gd name="T34" fmla="*/ 0 w 128"/>
                <a:gd name="T35" fmla="*/ 0 h 183"/>
                <a:gd name="T36" fmla="*/ 0 w 128"/>
                <a:gd name="T37" fmla="*/ 0 h 183"/>
                <a:gd name="T38" fmla="*/ 0 w 128"/>
                <a:gd name="T39" fmla="*/ 0 h 183"/>
                <a:gd name="T40" fmla="*/ 0 w 128"/>
                <a:gd name="T41" fmla="*/ 0 h 183"/>
                <a:gd name="T42" fmla="*/ 0 w 128"/>
                <a:gd name="T43" fmla="*/ 0 h 183"/>
                <a:gd name="T44" fmla="*/ 0 w 128"/>
                <a:gd name="T45" fmla="*/ 0 h 183"/>
                <a:gd name="T46" fmla="*/ 0 w 128"/>
                <a:gd name="T47" fmla="*/ 0 h 183"/>
                <a:gd name="T48" fmla="*/ 0 w 128"/>
                <a:gd name="T49" fmla="*/ 0 h 183"/>
                <a:gd name="T50" fmla="*/ 0 w 128"/>
                <a:gd name="T51" fmla="*/ 0 h 183"/>
                <a:gd name="T52" fmla="*/ 0 w 128"/>
                <a:gd name="T53" fmla="*/ 0 h 183"/>
                <a:gd name="T54" fmla="*/ 0 w 128"/>
                <a:gd name="T55" fmla="*/ 0 h 183"/>
                <a:gd name="T56" fmla="*/ 0 w 128"/>
                <a:gd name="T57" fmla="*/ 0 h 183"/>
                <a:gd name="T58" fmla="*/ 0 w 128"/>
                <a:gd name="T59" fmla="*/ 0 h 183"/>
                <a:gd name="T60" fmla="*/ 0 w 128"/>
                <a:gd name="T61" fmla="*/ 0 h 183"/>
                <a:gd name="T62" fmla="*/ 0 w 128"/>
                <a:gd name="T63" fmla="*/ 0 h 183"/>
                <a:gd name="T64" fmla="*/ 0 w 128"/>
                <a:gd name="T65" fmla="*/ 0 h 183"/>
                <a:gd name="T66" fmla="*/ 0 w 128"/>
                <a:gd name="T67" fmla="*/ 0 h 183"/>
                <a:gd name="T68" fmla="*/ 0 w 128"/>
                <a:gd name="T69" fmla="*/ 0 h 183"/>
                <a:gd name="T70" fmla="*/ 0 w 128"/>
                <a:gd name="T71" fmla="*/ 0 h 183"/>
                <a:gd name="T72" fmla="*/ 0 w 128"/>
                <a:gd name="T73" fmla="*/ 0 h 183"/>
                <a:gd name="T74" fmla="*/ 0 w 128"/>
                <a:gd name="T75" fmla="*/ 0 h 183"/>
                <a:gd name="T76" fmla="*/ 0 w 128"/>
                <a:gd name="T77" fmla="*/ 0 h 183"/>
                <a:gd name="T78" fmla="*/ 0 w 128"/>
                <a:gd name="T79" fmla="*/ 0 h 183"/>
                <a:gd name="T80" fmla="*/ 0 w 128"/>
                <a:gd name="T81" fmla="*/ 0 h 18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28"/>
                <a:gd name="T124" fmla="*/ 0 h 183"/>
                <a:gd name="T125" fmla="*/ 128 w 128"/>
                <a:gd name="T126" fmla="*/ 183 h 183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28" h="183">
                  <a:moveTo>
                    <a:pt x="108" y="61"/>
                  </a:moveTo>
                  <a:lnTo>
                    <a:pt x="111" y="80"/>
                  </a:lnTo>
                  <a:lnTo>
                    <a:pt x="109" y="97"/>
                  </a:lnTo>
                  <a:lnTo>
                    <a:pt x="101" y="110"/>
                  </a:lnTo>
                  <a:lnTo>
                    <a:pt x="89" y="123"/>
                  </a:lnTo>
                  <a:lnTo>
                    <a:pt x="75" y="134"/>
                  </a:lnTo>
                  <a:lnTo>
                    <a:pt x="60" y="145"/>
                  </a:lnTo>
                  <a:lnTo>
                    <a:pt x="43" y="156"/>
                  </a:lnTo>
                  <a:lnTo>
                    <a:pt x="29" y="167"/>
                  </a:lnTo>
                  <a:lnTo>
                    <a:pt x="27" y="170"/>
                  </a:lnTo>
                  <a:lnTo>
                    <a:pt x="26" y="172"/>
                  </a:lnTo>
                  <a:lnTo>
                    <a:pt x="26" y="176"/>
                  </a:lnTo>
                  <a:lnTo>
                    <a:pt x="28" y="179"/>
                  </a:lnTo>
                  <a:lnTo>
                    <a:pt x="30" y="182"/>
                  </a:lnTo>
                  <a:lnTo>
                    <a:pt x="34" y="183"/>
                  </a:lnTo>
                  <a:lnTo>
                    <a:pt x="37" y="183"/>
                  </a:lnTo>
                  <a:lnTo>
                    <a:pt x="41" y="182"/>
                  </a:lnTo>
                  <a:lnTo>
                    <a:pt x="58" y="171"/>
                  </a:lnTo>
                  <a:lnTo>
                    <a:pt x="76" y="160"/>
                  </a:lnTo>
                  <a:lnTo>
                    <a:pt x="92" y="147"/>
                  </a:lnTo>
                  <a:lnTo>
                    <a:pt x="108" y="132"/>
                  </a:lnTo>
                  <a:lnTo>
                    <a:pt x="118" y="116"/>
                  </a:lnTo>
                  <a:lnTo>
                    <a:pt x="125" y="98"/>
                  </a:lnTo>
                  <a:lnTo>
                    <a:pt x="128" y="78"/>
                  </a:lnTo>
                  <a:lnTo>
                    <a:pt x="123" y="58"/>
                  </a:lnTo>
                  <a:lnTo>
                    <a:pt x="112" y="41"/>
                  </a:lnTo>
                  <a:lnTo>
                    <a:pt x="98" y="28"/>
                  </a:lnTo>
                  <a:lnTo>
                    <a:pt x="80" y="16"/>
                  </a:lnTo>
                  <a:lnTo>
                    <a:pt x="61" y="8"/>
                  </a:lnTo>
                  <a:lnTo>
                    <a:pt x="41" y="2"/>
                  </a:lnTo>
                  <a:lnTo>
                    <a:pt x="23" y="0"/>
                  </a:lnTo>
                  <a:lnTo>
                    <a:pt x="9" y="1"/>
                  </a:lnTo>
                  <a:lnTo>
                    <a:pt x="0" y="6"/>
                  </a:lnTo>
                  <a:lnTo>
                    <a:pt x="16" y="10"/>
                  </a:lnTo>
                  <a:lnTo>
                    <a:pt x="33" y="14"/>
                  </a:lnTo>
                  <a:lnTo>
                    <a:pt x="48" y="17"/>
                  </a:lnTo>
                  <a:lnTo>
                    <a:pt x="63" y="22"/>
                  </a:lnTo>
                  <a:lnTo>
                    <a:pt x="77" y="28"/>
                  </a:lnTo>
                  <a:lnTo>
                    <a:pt x="90" y="36"/>
                  </a:lnTo>
                  <a:lnTo>
                    <a:pt x="101" y="46"/>
                  </a:lnTo>
                  <a:lnTo>
                    <a:pt x="108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12" name="Freeform 654"/>
            <p:cNvSpPr>
              <a:spLocks/>
            </p:cNvSpPr>
            <p:nvPr/>
          </p:nvSpPr>
          <p:spPr bwMode="auto">
            <a:xfrm>
              <a:off x="3920" y="2532"/>
              <a:ext cx="53" cy="63"/>
            </a:xfrm>
            <a:custGeom>
              <a:avLst/>
              <a:gdLst>
                <a:gd name="T0" fmla="*/ 0 w 323"/>
                <a:gd name="T1" fmla="*/ 0 h 379"/>
                <a:gd name="T2" fmla="*/ 0 w 323"/>
                <a:gd name="T3" fmla="*/ 0 h 379"/>
                <a:gd name="T4" fmla="*/ 0 w 323"/>
                <a:gd name="T5" fmla="*/ 0 h 379"/>
                <a:gd name="T6" fmla="*/ 0 w 323"/>
                <a:gd name="T7" fmla="*/ 0 h 379"/>
                <a:gd name="T8" fmla="*/ 0 w 323"/>
                <a:gd name="T9" fmla="*/ 0 h 379"/>
                <a:gd name="T10" fmla="*/ 0 w 323"/>
                <a:gd name="T11" fmla="*/ 0 h 379"/>
                <a:gd name="T12" fmla="*/ 0 w 323"/>
                <a:gd name="T13" fmla="*/ 0 h 379"/>
                <a:gd name="T14" fmla="*/ 0 w 323"/>
                <a:gd name="T15" fmla="*/ 0 h 379"/>
                <a:gd name="T16" fmla="*/ 0 w 323"/>
                <a:gd name="T17" fmla="*/ 0 h 379"/>
                <a:gd name="T18" fmla="*/ 0 w 323"/>
                <a:gd name="T19" fmla="*/ 0 h 379"/>
                <a:gd name="T20" fmla="*/ 0 w 323"/>
                <a:gd name="T21" fmla="*/ 0 h 379"/>
                <a:gd name="T22" fmla="*/ 0 w 323"/>
                <a:gd name="T23" fmla="*/ 0 h 379"/>
                <a:gd name="T24" fmla="*/ 0 w 323"/>
                <a:gd name="T25" fmla="*/ 0 h 379"/>
                <a:gd name="T26" fmla="*/ 0 w 323"/>
                <a:gd name="T27" fmla="*/ 0 h 379"/>
                <a:gd name="T28" fmla="*/ 0 w 323"/>
                <a:gd name="T29" fmla="*/ 0 h 379"/>
                <a:gd name="T30" fmla="*/ 0 w 323"/>
                <a:gd name="T31" fmla="*/ 0 h 379"/>
                <a:gd name="T32" fmla="*/ 0 w 323"/>
                <a:gd name="T33" fmla="*/ 0 h 379"/>
                <a:gd name="T34" fmla="*/ 0 w 323"/>
                <a:gd name="T35" fmla="*/ 0 h 379"/>
                <a:gd name="T36" fmla="*/ 0 w 323"/>
                <a:gd name="T37" fmla="*/ 0 h 379"/>
                <a:gd name="T38" fmla="*/ 0 w 323"/>
                <a:gd name="T39" fmla="*/ 0 h 379"/>
                <a:gd name="T40" fmla="*/ 0 w 323"/>
                <a:gd name="T41" fmla="*/ 0 h 379"/>
                <a:gd name="T42" fmla="*/ 0 w 323"/>
                <a:gd name="T43" fmla="*/ 0 h 379"/>
                <a:gd name="T44" fmla="*/ 0 w 323"/>
                <a:gd name="T45" fmla="*/ 0 h 379"/>
                <a:gd name="T46" fmla="*/ 0 w 323"/>
                <a:gd name="T47" fmla="*/ 0 h 379"/>
                <a:gd name="T48" fmla="*/ 0 w 323"/>
                <a:gd name="T49" fmla="*/ 0 h 379"/>
                <a:gd name="T50" fmla="*/ 0 w 323"/>
                <a:gd name="T51" fmla="*/ 0 h 379"/>
                <a:gd name="T52" fmla="*/ 0 w 323"/>
                <a:gd name="T53" fmla="*/ 0 h 379"/>
                <a:gd name="T54" fmla="*/ 0 w 323"/>
                <a:gd name="T55" fmla="*/ 0 h 379"/>
                <a:gd name="T56" fmla="*/ 0 w 323"/>
                <a:gd name="T57" fmla="*/ 0 h 379"/>
                <a:gd name="T58" fmla="*/ 0 w 323"/>
                <a:gd name="T59" fmla="*/ 0 h 379"/>
                <a:gd name="T60" fmla="*/ 0 w 323"/>
                <a:gd name="T61" fmla="*/ 0 h 379"/>
                <a:gd name="T62" fmla="*/ 0 w 323"/>
                <a:gd name="T63" fmla="*/ 0 h 379"/>
                <a:gd name="T64" fmla="*/ 0 w 323"/>
                <a:gd name="T65" fmla="*/ 0 h 379"/>
                <a:gd name="T66" fmla="*/ 0 w 323"/>
                <a:gd name="T67" fmla="*/ 0 h 379"/>
                <a:gd name="T68" fmla="*/ 0 w 323"/>
                <a:gd name="T69" fmla="*/ 0 h 379"/>
                <a:gd name="T70" fmla="*/ 0 w 323"/>
                <a:gd name="T71" fmla="*/ 0 h 379"/>
                <a:gd name="T72" fmla="*/ 0 w 323"/>
                <a:gd name="T73" fmla="*/ 0 h 379"/>
                <a:gd name="T74" fmla="*/ 0 w 323"/>
                <a:gd name="T75" fmla="*/ 0 h 379"/>
                <a:gd name="T76" fmla="*/ 0 w 323"/>
                <a:gd name="T77" fmla="*/ 0 h 379"/>
                <a:gd name="T78" fmla="*/ 0 w 323"/>
                <a:gd name="T79" fmla="*/ 0 h 379"/>
                <a:gd name="T80" fmla="*/ 0 w 323"/>
                <a:gd name="T81" fmla="*/ 0 h 379"/>
                <a:gd name="T82" fmla="*/ 0 w 323"/>
                <a:gd name="T83" fmla="*/ 0 h 379"/>
                <a:gd name="T84" fmla="*/ 0 w 323"/>
                <a:gd name="T85" fmla="*/ 0 h 379"/>
                <a:gd name="T86" fmla="*/ 0 w 323"/>
                <a:gd name="T87" fmla="*/ 0 h 37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23"/>
                <a:gd name="T133" fmla="*/ 0 h 379"/>
                <a:gd name="T134" fmla="*/ 323 w 323"/>
                <a:gd name="T135" fmla="*/ 379 h 37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23" h="379">
                  <a:moveTo>
                    <a:pt x="126" y="50"/>
                  </a:moveTo>
                  <a:lnTo>
                    <a:pt x="101" y="70"/>
                  </a:lnTo>
                  <a:lnTo>
                    <a:pt x="76" y="92"/>
                  </a:lnTo>
                  <a:lnTo>
                    <a:pt x="54" y="115"/>
                  </a:lnTo>
                  <a:lnTo>
                    <a:pt x="34" y="140"/>
                  </a:lnTo>
                  <a:lnTo>
                    <a:pt x="18" y="167"/>
                  </a:lnTo>
                  <a:lnTo>
                    <a:pt x="6" y="196"/>
                  </a:lnTo>
                  <a:lnTo>
                    <a:pt x="0" y="227"/>
                  </a:lnTo>
                  <a:lnTo>
                    <a:pt x="1" y="259"/>
                  </a:lnTo>
                  <a:lnTo>
                    <a:pt x="4" y="267"/>
                  </a:lnTo>
                  <a:lnTo>
                    <a:pt x="7" y="277"/>
                  </a:lnTo>
                  <a:lnTo>
                    <a:pt x="11" y="283"/>
                  </a:lnTo>
                  <a:lnTo>
                    <a:pt x="15" y="291"/>
                  </a:lnTo>
                  <a:lnTo>
                    <a:pt x="21" y="298"/>
                  </a:lnTo>
                  <a:lnTo>
                    <a:pt x="27" y="305"/>
                  </a:lnTo>
                  <a:lnTo>
                    <a:pt x="34" y="311"/>
                  </a:lnTo>
                  <a:lnTo>
                    <a:pt x="41" y="316"/>
                  </a:lnTo>
                  <a:lnTo>
                    <a:pt x="57" y="325"/>
                  </a:lnTo>
                  <a:lnTo>
                    <a:pt x="72" y="333"/>
                  </a:lnTo>
                  <a:lnTo>
                    <a:pt x="87" y="340"/>
                  </a:lnTo>
                  <a:lnTo>
                    <a:pt x="103" y="345"/>
                  </a:lnTo>
                  <a:lnTo>
                    <a:pt x="120" y="351"/>
                  </a:lnTo>
                  <a:lnTo>
                    <a:pt x="136" y="356"/>
                  </a:lnTo>
                  <a:lnTo>
                    <a:pt x="153" y="360"/>
                  </a:lnTo>
                  <a:lnTo>
                    <a:pt x="169" y="364"/>
                  </a:lnTo>
                  <a:lnTo>
                    <a:pt x="187" y="367"/>
                  </a:lnTo>
                  <a:lnTo>
                    <a:pt x="204" y="370"/>
                  </a:lnTo>
                  <a:lnTo>
                    <a:pt x="221" y="372"/>
                  </a:lnTo>
                  <a:lnTo>
                    <a:pt x="238" y="374"/>
                  </a:lnTo>
                  <a:lnTo>
                    <a:pt x="256" y="375"/>
                  </a:lnTo>
                  <a:lnTo>
                    <a:pt x="273" y="376"/>
                  </a:lnTo>
                  <a:lnTo>
                    <a:pt x="290" y="378"/>
                  </a:lnTo>
                  <a:lnTo>
                    <a:pt x="307" y="379"/>
                  </a:lnTo>
                  <a:lnTo>
                    <a:pt x="312" y="379"/>
                  </a:lnTo>
                  <a:lnTo>
                    <a:pt x="317" y="375"/>
                  </a:lnTo>
                  <a:lnTo>
                    <a:pt x="320" y="372"/>
                  </a:lnTo>
                  <a:lnTo>
                    <a:pt x="323" y="366"/>
                  </a:lnTo>
                  <a:lnTo>
                    <a:pt x="323" y="360"/>
                  </a:lnTo>
                  <a:lnTo>
                    <a:pt x="320" y="356"/>
                  </a:lnTo>
                  <a:lnTo>
                    <a:pt x="316" y="352"/>
                  </a:lnTo>
                  <a:lnTo>
                    <a:pt x="311" y="351"/>
                  </a:lnTo>
                  <a:lnTo>
                    <a:pt x="295" y="351"/>
                  </a:lnTo>
                  <a:lnTo>
                    <a:pt x="279" y="351"/>
                  </a:lnTo>
                  <a:lnTo>
                    <a:pt x="263" y="350"/>
                  </a:lnTo>
                  <a:lnTo>
                    <a:pt x="248" y="349"/>
                  </a:lnTo>
                  <a:lnTo>
                    <a:pt x="231" y="348"/>
                  </a:lnTo>
                  <a:lnTo>
                    <a:pt x="215" y="345"/>
                  </a:lnTo>
                  <a:lnTo>
                    <a:pt x="200" y="343"/>
                  </a:lnTo>
                  <a:lnTo>
                    <a:pt x="183" y="341"/>
                  </a:lnTo>
                  <a:lnTo>
                    <a:pt x="168" y="337"/>
                  </a:lnTo>
                  <a:lnTo>
                    <a:pt x="151" y="334"/>
                  </a:lnTo>
                  <a:lnTo>
                    <a:pt x="136" y="329"/>
                  </a:lnTo>
                  <a:lnTo>
                    <a:pt x="121" y="325"/>
                  </a:lnTo>
                  <a:lnTo>
                    <a:pt x="106" y="320"/>
                  </a:lnTo>
                  <a:lnTo>
                    <a:pt x="92" y="313"/>
                  </a:lnTo>
                  <a:lnTo>
                    <a:pt x="76" y="306"/>
                  </a:lnTo>
                  <a:lnTo>
                    <a:pt x="62" y="300"/>
                  </a:lnTo>
                  <a:lnTo>
                    <a:pt x="51" y="291"/>
                  </a:lnTo>
                  <a:lnTo>
                    <a:pt x="41" y="280"/>
                  </a:lnTo>
                  <a:lnTo>
                    <a:pt x="35" y="269"/>
                  </a:lnTo>
                  <a:lnTo>
                    <a:pt x="31" y="255"/>
                  </a:lnTo>
                  <a:lnTo>
                    <a:pt x="31" y="239"/>
                  </a:lnTo>
                  <a:lnTo>
                    <a:pt x="33" y="218"/>
                  </a:lnTo>
                  <a:lnTo>
                    <a:pt x="38" y="197"/>
                  </a:lnTo>
                  <a:lnTo>
                    <a:pt x="42" y="182"/>
                  </a:lnTo>
                  <a:lnTo>
                    <a:pt x="51" y="165"/>
                  </a:lnTo>
                  <a:lnTo>
                    <a:pt x="60" y="150"/>
                  </a:lnTo>
                  <a:lnTo>
                    <a:pt x="68" y="136"/>
                  </a:lnTo>
                  <a:lnTo>
                    <a:pt x="79" y="124"/>
                  </a:lnTo>
                  <a:lnTo>
                    <a:pt x="89" y="111"/>
                  </a:lnTo>
                  <a:lnTo>
                    <a:pt x="101" y="100"/>
                  </a:lnTo>
                  <a:lnTo>
                    <a:pt x="114" y="88"/>
                  </a:lnTo>
                  <a:lnTo>
                    <a:pt x="129" y="76"/>
                  </a:lnTo>
                  <a:lnTo>
                    <a:pt x="144" y="64"/>
                  </a:lnTo>
                  <a:lnTo>
                    <a:pt x="162" y="53"/>
                  </a:lnTo>
                  <a:lnTo>
                    <a:pt x="181" y="41"/>
                  </a:lnTo>
                  <a:lnTo>
                    <a:pt x="201" y="31"/>
                  </a:lnTo>
                  <a:lnTo>
                    <a:pt x="219" y="22"/>
                  </a:lnTo>
                  <a:lnTo>
                    <a:pt x="237" y="14"/>
                  </a:lnTo>
                  <a:lnTo>
                    <a:pt x="253" y="7"/>
                  </a:lnTo>
                  <a:lnTo>
                    <a:pt x="268" y="1"/>
                  </a:lnTo>
                  <a:lnTo>
                    <a:pt x="255" y="0"/>
                  </a:lnTo>
                  <a:lnTo>
                    <a:pt x="238" y="1"/>
                  </a:lnTo>
                  <a:lnTo>
                    <a:pt x="221" y="5"/>
                  </a:lnTo>
                  <a:lnTo>
                    <a:pt x="201" y="11"/>
                  </a:lnTo>
                  <a:lnTo>
                    <a:pt x="181" y="19"/>
                  </a:lnTo>
                  <a:lnTo>
                    <a:pt x="161" y="28"/>
                  </a:lnTo>
                  <a:lnTo>
                    <a:pt x="142" y="39"/>
                  </a:lnTo>
                  <a:lnTo>
                    <a:pt x="126" y="5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13" name="Freeform 655"/>
            <p:cNvSpPr>
              <a:spLocks/>
            </p:cNvSpPr>
            <p:nvPr/>
          </p:nvSpPr>
          <p:spPr bwMode="auto">
            <a:xfrm>
              <a:off x="3995" y="2530"/>
              <a:ext cx="47" cy="42"/>
            </a:xfrm>
            <a:custGeom>
              <a:avLst/>
              <a:gdLst>
                <a:gd name="T0" fmla="*/ 0 w 282"/>
                <a:gd name="T1" fmla="*/ 0 h 253"/>
                <a:gd name="T2" fmla="*/ 0 w 282"/>
                <a:gd name="T3" fmla="*/ 0 h 253"/>
                <a:gd name="T4" fmla="*/ 0 w 282"/>
                <a:gd name="T5" fmla="*/ 0 h 253"/>
                <a:gd name="T6" fmla="*/ 0 w 282"/>
                <a:gd name="T7" fmla="*/ 0 h 253"/>
                <a:gd name="T8" fmla="*/ 0 w 282"/>
                <a:gd name="T9" fmla="*/ 0 h 253"/>
                <a:gd name="T10" fmla="*/ 0 w 282"/>
                <a:gd name="T11" fmla="*/ 0 h 253"/>
                <a:gd name="T12" fmla="*/ 0 w 282"/>
                <a:gd name="T13" fmla="*/ 0 h 253"/>
                <a:gd name="T14" fmla="*/ 0 w 282"/>
                <a:gd name="T15" fmla="*/ 0 h 253"/>
                <a:gd name="T16" fmla="*/ 0 w 282"/>
                <a:gd name="T17" fmla="*/ 0 h 253"/>
                <a:gd name="T18" fmla="*/ 0 w 282"/>
                <a:gd name="T19" fmla="*/ 0 h 253"/>
                <a:gd name="T20" fmla="*/ 0 w 282"/>
                <a:gd name="T21" fmla="*/ 0 h 253"/>
                <a:gd name="T22" fmla="*/ 0 w 282"/>
                <a:gd name="T23" fmla="*/ 0 h 253"/>
                <a:gd name="T24" fmla="*/ 0 w 282"/>
                <a:gd name="T25" fmla="*/ 0 h 253"/>
                <a:gd name="T26" fmla="*/ 0 w 282"/>
                <a:gd name="T27" fmla="*/ 0 h 253"/>
                <a:gd name="T28" fmla="*/ 0 w 282"/>
                <a:gd name="T29" fmla="*/ 0 h 253"/>
                <a:gd name="T30" fmla="*/ 0 w 282"/>
                <a:gd name="T31" fmla="*/ 0 h 253"/>
                <a:gd name="T32" fmla="*/ 0 w 282"/>
                <a:gd name="T33" fmla="*/ 0 h 253"/>
                <a:gd name="T34" fmla="*/ 0 w 282"/>
                <a:gd name="T35" fmla="*/ 0 h 253"/>
                <a:gd name="T36" fmla="*/ 0 w 282"/>
                <a:gd name="T37" fmla="*/ 0 h 253"/>
                <a:gd name="T38" fmla="*/ 0 w 282"/>
                <a:gd name="T39" fmla="*/ 0 h 253"/>
                <a:gd name="T40" fmla="*/ 0 w 282"/>
                <a:gd name="T41" fmla="*/ 0 h 253"/>
                <a:gd name="T42" fmla="*/ 0 w 282"/>
                <a:gd name="T43" fmla="*/ 0 h 253"/>
                <a:gd name="T44" fmla="*/ 0 w 282"/>
                <a:gd name="T45" fmla="*/ 0 h 253"/>
                <a:gd name="T46" fmla="*/ 0 w 282"/>
                <a:gd name="T47" fmla="*/ 0 h 253"/>
                <a:gd name="T48" fmla="*/ 0 w 282"/>
                <a:gd name="T49" fmla="*/ 0 h 253"/>
                <a:gd name="T50" fmla="*/ 0 w 282"/>
                <a:gd name="T51" fmla="*/ 0 h 253"/>
                <a:gd name="T52" fmla="*/ 0 w 282"/>
                <a:gd name="T53" fmla="*/ 0 h 253"/>
                <a:gd name="T54" fmla="*/ 0 w 282"/>
                <a:gd name="T55" fmla="*/ 0 h 253"/>
                <a:gd name="T56" fmla="*/ 0 w 282"/>
                <a:gd name="T57" fmla="*/ 0 h 253"/>
                <a:gd name="T58" fmla="*/ 0 w 282"/>
                <a:gd name="T59" fmla="*/ 0 h 253"/>
                <a:gd name="T60" fmla="*/ 0 w 282"/>
                <a:gd name="T61" fmla="*/ 0 h 253"/>
                <a:gd name="T62" fmla="*/ 0 w 282"/>
                <a:gd name="T63" fmla="*/ 0 h 253"/>
                <a:gd name="T64" fmla="*/ 0 w 282"/>
                <a:gd name="T65" fmla="*/ 0 h 253"/>
                <a:gd name="T66" fmla="*/ 0 w 282"/>
                <a:gd name="T67" fmla="*/ 0 h 253"/>
                <a:gd name="T68" fmla="*/ 0 w 282"/>
                <a:gd name="T69" fmla="*/ 0 h 253"/>
                <a:gd name="T70" fmla="*/ 0 w 282"/>
                <a:gd name="T71" fmla="*/ 0 h 253"/>
                <a:gd name="T72" fmla="*/ 0 w 282"/>
                <a:gd name="T73" fmla="*/ 0 h 253"/>
                <a:gd name="T74" fmla="*/ 0 w 282"/>
                <a:gd name="T75" fmla="*/ 0 h 253"/>
                <a:gd name="T76" fmla="*/ 0 w 282"/>
                <a:gd name="T77" fmla="*/ 0 h 253"/>
                <a:gd name="T78" fmla="*/ 0 w 282"/>
                <a:gd name="T79" fmla="*/ 0 h 253"/>
                <a:gd name="T80" fmla="*/ 0 w 282"/>
                <a:gd name="T81" fmla="*/ 0 h 253"/>
                <a:gd name="T82" fmla="*/ 0 w 282"/>
                <a:gd name="T83" fmla="*/ 0 h 253"/>
                <a:gd name="T84" fmla="*/ 0 w 282"/>
                <a:gd name="T85" fmla="*/ 0 h 253"/>
                <a:gd name="T86" fmla="*/ 0 w 282"/>
                <a:gd name="T87" fmla="*/ 0 h 253"/>
                <a:gd name="T88" fmla="*/ 0 w 282"/>
                <a:gd name="T89" fmla="*/ 0 h 253"/>
                <a:gd name="T90" fmla="*/ 0 w 282"/>
                <a:gd name="T91" fmla="*/ 0 h 253"/>
                <a:gd name="T92" fmla="*/ 0 w 282"/>
                <a:gd name="T93" fmla="*/ 0 h 253"/>
                <a:gd name="T94" fmla="*/ 0 w 282"/>
                <a:gd name="T95" fmla="*/ 0 h 253"/>
                <a:gd name="T96" fmla="*/ 0 w 282"/>
                <a:gd name="T97" fmla="*/ 0 h 253"/>
                <a:gd name="T98" fmla="*/ 0 w 282"/>
                <a:gd name="T99" fmla="*/ 0 h 253"/>
                <a:gd name="T100" fmla="*/ 0 w 282"/>
                <a:gd name="T101" fmla="*/ 0 h 253"/>
                <a:gd name="T102" fmla="*/ 0 w 282"/>
                <a:gd name="T103" fmla="*/ 0 h 253"/>
                <a:gd name="T104" fmla="*/ 0 w 282"/>
                <a:gd name="T105" fmla="*/ 0 h 253"/>
                <a:gd name="T106" fmla="*/ 0 w 282"/>
                <a:gd name="T107" fmla="*/ 0 h 253"/>
                <a:gd name="T108" fmla="*/ 0 w 282"/>
                <a:gd name="T109" fmla="*/ 0 h 253"/>
                <a:gd name="T110" fmla="*/ 0 w 282"/>
                <a:gd name="T111" fmla="*/ 0 h 253"/>
                <a:gd name="T112" fmla="*/ 0 w 282"/>
                <a:gd name="T113" fmla="*/ 0 h 253"/>
                <a:gd name="T114" fmla="*/ 0 w 282"/>
                <a:gd name="T115" fmla="*/ 0 h 253"/>
                <a:gd name="T116" fmla="*/ 0 w 282"/>
                <a:gd name="T117" fmla="*/ 0 h 253"/>
                <a:gd name="T118" fmla="*/ 0 w 282"/>
                <a:gd name="T119" fmla="*/ 0 h 253"/>
                <a:gd name="T120" fmla="*/ 0 w 282"/>
                <a:gd name="T121" fmla="*/ 0 h 253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82"/>
                <a:gd name="T184" fmla="*/ 0 h 253"/>
                <a:gd name="T185" fmla="*/ 282 w 282"/>
                <a:gd name="T186" fmla="*/ 253 h 253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82" h="253">
                  <a:moveTo>
                    <a:pt x="235" y="78"/>
                  </a:moveTo>
                  <a:lnTo>
                    <a:pt x="248" y="92"/>
                  </a:lnTo>
                  <a:lnTo>
                    <a:pt x="255" y="108"/>
                  </a:lnTo>
                  <a:lnTo>
                    <a:pt x="259" y="125"/>
                  </a:lnTo>
                  <a:lnTo>
                    <a:pt x="259" y="144"/>
                  </a:lnTo>
                  <a:lnTo>
                    <a:pt x="257" y="159"/>
                  </a:lnTo>
                  <a:lnTo>
                    <a:pt x="252" y="171"/>
                  </a:lnTo>
                  <a:lnTo>
                    <a:pt x="244" y="184"/>
                  </a:lnTo>
                  <a:lnTo>
                    <a:pt x="236" y="194"/>
                  </a:lnTo>
                  <a:lnTo>
                    <a:pt x="225" y="206"/>
                  </a:lnTo>
                  <a:lnTo>
                    <a:pt x="215" y="215"/>
                  </a:lnTo>
                  <a:lnTo>
                    <a:pt x="204" y="225"/>
                  </a:lnTo>
                  <a:lnTo>
                    <a:pt x="194" y="236"/>
                  </a:lnTo>
                  <a:lnTo>
                    <a:pt x="191" y="239"/>
                  </a:lnTo>
                  <a:lnTo>
                    <a:pt x="190" y="242"/>
                  </a:lnTo>
                  <a:lnTo>
                    <a:pt x="191" y="246"/>
                  </a:lnTo>
                  <a:lnTo>
                    <a:pt x="194" y="249"/>
                  </a:lnTo>
                  <a:lnTo>
                    <a:pt x="197" y="252"/>
                  </a:lnTo>
                  <a:lnTo>
                    <a:pt x="201" y="253"/>
                  </a:lnTo>
                  <a:lnTo>
                    <a:pt x="205" y="252"/>
                  </a:lnTo>
                  <a:lnTo>
                    <a:pt x="209" y="249"/>
                  </a:lnTo>
                  <a:lnTo>
                    <a:pt x="232" y="234"/>
                  </a:lnTo>
                  <a:lnTo>
                    <a:pt x="251" y="215"/>
                  </a:lnTo>
                  <a:lnTo>
                    <a:pt x="267" y="192"/>
                  </a:lnTo>
                  <a:lnTo>
                    <a:pt x="278" y="168"/>
                  </a:lnTo>
                  <a:lnTo>
                    <a:pt x="282" y="141"/>
                  </a:lnTo>
                  <a:lnTo>
                    <a:pt x="279" y="116"/>
                  </a:lnTo>
                  <a:lnTo>
                    <a:pt x="270" y="92"/>
                  </a:lnTo>
                  <a:lnTo>
                    <a:pt x="251" y="70"/>
                  </a:lnTo>
                  <a:lnTo>
                    <a:pt x="237" y="59"/>
                  </a:lnTo>
                  <a:lnTo>
                    <a:pt x="221" y="48"/>
                  </a:lnTo>
                  <a:lnTo>
                    <a:pt x="202" y="39"/>
                  </a:lnTo>
                  <a:lnTo>
                    <a:pt x="183" y="31"/>
                  </a:lnTo>
                  <a:lnTo>
                    <a:pt x="163" y="24"/>
                  </a:lnTo>
                  <a:lnTo>
                    <a:pt x="142" y="18"/>
                  </a:lnTo>
                  <a:lnTo>
                    <a:pt x="122" y="13"/>
                  </a:lnTo>
                  <a:lnTo>
                    <a:pt x="101" y="8"/>
                  </a:lnTo>
                  <a:lnTo>
                    <a:pt x="82" y="5"/>
                  </a:lnTo>
                  <a:lnTo>
                    <a:pt x="63" y="2"/>
                  </a:lnTo>
                  <a:lnTo>
                    <a:pt x="47" y="0"/>
                  </a:lnTo>
                  <a:lnTo>
                    <a:pt x="32" y="0"/>
                  </a:lnTo>
                  <a:lnTo>
                    <a:pt x="19" y="0"/>
                  </a:lnTo>
                  <a:lnTo>
                    <a:pt x="10" y="1"/>
                  </a:lnTo>
                  <a:lnTo>
                    <a:pt x="4" y="4"/>
                  </a:lnTo>
                  <a:lnTo>
                    <a:pt x="0" y="6"/>
                  </a:lnTo>
                  <a:lnTo>
                    <a:pt x="12" y="8"/>
                  </a:lnTo>
                  <a:lnTo>
                    <a:pt x="25" y="9"/>
                  </a:lnTo>
                  <a:lnTo>
                    <a:pt x="38" y="12"/>
                  </a:lnTo>
                  <a:lnTo>
                    <a:pt x="52" y="14"/>
                  </a:lnTo>
                  <a:lnTo>
                    <a:pt x="67" y="16"/>
                  </a:lnTo>
                  <a:lnTo>
                    <a:pt x="82" y="18"/>
                  </a:lnTo>
                  <a:lnTo>
                    <a:pt x="97" y="22"/>
                  </a:lnTo>
                  <a:lnTo>
                    <a:pt x="114" y="25"/>
                  </a:lnTo>
                  <a:lnTo>
                    <a:pt x="129" y="30"/>
                  </a:lnTo>
                  <a:lnTo>
                    <a:pt x="146" y="35"/>
                  </a:lnTo>
                  <a:lnTo>
                    <a:pt x="162" y="40"/>
                  </a:lnTo>
                  <a:lnTo>
                    <a:pt x="177" y="46"/>
                  </a:lnTo>
                  <a:lnTo>
                    <a:pt x="192" y="53"/>
                  </a:lnTo>
                  <a:lnTo>
                    <a:pt x="208" y="60"/>
                  </a:lnTo>
                  <a:lnTo>
                    <a:pt x="222" y="69"/>
                  </a:lnTo>
                  <a:lnTo>
                    <a:pt x="235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14" name="Freeform 656"/>
            <p:cNvSpPr>
              <a:spLocks/>
            </p:cNvSpPr>
            <p:nvPr/>
          </p:nvSpPr>
          <p:spPr bwMode="auto">
            <a:xfrm>
              <a:off x="3901" y="2553"/>
              <a:ext cx="19" cy="39"/>
            </a:xfrm>
            <a:custGeom>
              <a:avLst/>
              <a:gdLst>
                <a:gd name="T0" fmla="*/ 0 w 115"/>
                <a:gd name="T1" fmla="*/ 0 h 236"/>
                <a:gd name="T2" fmla="*/ 0 w 115"/>
                <a:gd name="T3" fmla="*/ 0 h 236"/>
                <a:gd name="T4" fmla="*/ 0 w 115"/>
                <a:gd name="T5" fmla="*/ 0 h 236"/>
                <a:gd name="T6" fmla="*/ 0 w 115"/>
                <a:gd name="T7" fmla="*/ 0 h 236"/>
                <a:gd name="T8" fmla="*/ 0 w 115"/>
                <a:gd name="T9" fmla="*/ 0 h 236"/>
                <a:gd name="T10" fmla="*/ 0 w 115"/>
                <a:gd name="T11" fmla="*/ 0 h 236"/>
                <a:gd name="T12" fmla="*/ 0 w 115"/>
                <a:gd name="T13" fmla="*/ 0 h 236"/>
                <a:gd name="T14" fmla="*/ 0 w 115"/>
                <a:gd name="T15" fmla="*/ 0 h 236"/>
                <a:gd name="T16" fmla="*/ 0 w 115"/>
                <a:gd name="T17" fmla="*/ 0 h 236"/>
                <a:gd name="T18" fmla="*/ 0 w 115"/>
                <a:gd name="T19" fmla="*/ 0 h 236"/>
                <a:gd name="T20" fmla="*/ 0 w 115"/>
                <a:gd name="T21" fmla="*/ 0 h 236"/>
                <a:gd name="T22" fmla="*/ 0 w 115"/>
                <a:gd name="T23" fmla="*/ 0 h 236"/>
                <a:gd name="T24" fmla="*/ 0 w 115"/>
                <a:gd name="T25" fmla="*/ 0 h 236"/>
                <a:gd name="T26" fmla="*/ 0 w 115"/>
                <a:gd name="T27" fmla="*/ 0 h 236"/>
                <a:gd name="T28" fmla="*/ 0 w 115"/>
                <a:gd name="T29" fmla="*/ 0 h 236"/>
                <a:gd name="T30" fmla="*/ 0 w 115"/>
                <a:gd name="T31" fmla="*/ 0 h 236"/>
                <a:gd name="T32" fmla="*/ 0 w 115"/>
                <a:gd name="T33" fmla="*/ 0 h 236"/>
                <a:gd name="T34" fmla="*/ 0 w 115"/>
                <a:gd name="T35" fmla="*/ 0 h 236"/>
                <a:gd name="T36" fmla="*/ 0 w 115"/>
                <a:gd name="T37" fmla="*/ 0 h 236"/>
                <a:gd name="T38" fmla="*/ 0 w 115"/>
                <a:gd name="T39" fmla="*/ 0 h 236"/>
                <a:gd name="T40" fmla="*/ 0 w 115"/>
                <a:gd name="T41" fmla="*/ 0 h 236"/>
                <a:gd name="T42" fmla="*/ 0 w 115"/>
                <a:gd name="T43" fmla="*/ 0 h 236"/>
                <a:gd name="T44" fmla="*/ 0 w 115"/>
                <a:gd name="T45" fmla="*/ 0 h 236"/>
                <a:gd name="T46" fmla="*/ 0 w 115"/>
                <a:gd name="T47" fmla="*/ 0 h 236"/>
                <a:gd name="T48" fmla="*/ 0 w 115"/>
                <a:gd name="T49" fmla="*/ 0 h 236"/>
                <a:gd name="T50" fmla="*/ 0 w 115"/>
                <a:gd name="T51" fmla="*/ 0 h 236"/>
                <a:gd name="T52" fmla="*/ 0 w 115"/>
                <a:gd name="T53" fmla="*/ 0 h 236"/>
                <a:gd name="T54" fmla="*/ 0 w 115"/>
                <a:gd name="T55" fmla="*/ 0 h 236"/>
                <a:gd name="T56" fmla="*/ 0 w 115"/>
                <a:gd name="T57" fmla="*/ 0 h 236"/>
                <a:gd name="T58" fmla="*/ 0 w 115"/>
                <a:gd name="T59" fmla="*/ 0 h 236"/>
                <a:gd name="T60" fmla="*/ 0 w 115"/>
                <a:gd name="T61" fmla="*/ 0 h 236"/>
                <a:gd name="T62" fmla="*/ 0 w 115"/>
                <a:gd name="T63" fmla="*/ 0 h 236"/>
                <a:gd name="T64" fmla="*/ 0 w 115"/>
                <a:gd name="T65" fmla="*/ 0 h 236"/>
                <a:gd name="T66" fmla="*/ 0 w 115"/>
                <a:gd name="T67" fmla="*/ 0 h 236"/>
                <a:gd name="T68" fmla="*/ 0 w 115"/>
                <a:gd name="T69" fmla="*/ 0 h 236"/>
                <a:gd name="T70" fmla="*/ 0 w 115"/>
                <a:gd name="T71" fmla="*/ 0 h 236"/>
                <a:gd name="T72" fmla="*/ 0 w 115"/>
                <a:gd name="T73" fmla="*/ 0 h 236"/>
                <a:gd name="T74" fmla="*/ 0 w 115"/>
                <a:gd name="T75" fmla="*/ 0 h 236"/>
                <a:gd name="T76" fmla="*/ 0 w 115"/>
                <a:gd name="T77" fmla="*/ 0 h 236"/>
                <a:gd name="T78" fmla="*/ 0 w 115"/>
                <a:gd name="T79" fmla="*/ 0 h 236"/>
                <a:gd name="T80" fmla="*/ 0 w 115"/>
                <a:gd name="T81" fmla="*/ 0 h 2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5"/>
                <a:gd name="T124" fmla="*/ 0 h 236"/>
                <a:gd name="T125" fmla="*/ 115 w 115"/>
                <a:gd name="T126" fmla="*/ 236 h 2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5" h="236">
                  <a:moveTo>
                    <a:pt x="0" y="128"/>
                  </a:moveTo>
                  <a:lnTo>
                    <a:pt x="0" y="148"/>
                  </a:lnTo>
                  <a:lnTo>
                    <a:pt x="5" y="166"/>
                  </a:lnTo>
                  <a:lnTo>
                    <a:pt x="13" y="184"/>
                  </a:lnTo>
                  <a:lnTo>
                    <a:pt x="24" y="198"/>
                  </a:lnTo>
                  <a:lnTo>
                    <a:pt x="39" y="211"/>
                  </a:lnTo>
                  <a:lnTo>
                    <a:pt x="55" y="223"/>
                  </a:lnTo>
                  <a:lnTo>
                    <a:pt x="74" y="231"/>
                  </a:lnTo>
                  <a:lnTo>
                    <a:pt x="92" y="235"/>
                  </a:lnTo>
                  <a:lnTo>
                    <a:pt x="98" y="236"/>
                  </a:lnTo>
                  <a:lnTo>
                    <a:pt x="104" y="234"/>
                  </a:lnTo>
                  <a:lnTo>
                    <a:pt x="109" y="231"/>
                  </a:lnTo>
                  <a:lnTo>
                    <a:pt x="111" y="226"/>
                  </a:lnTo>
                  <a:lnTo>
                    <a:pt x="111" y="220"/>
                  </a:lnTo>
                  <a:lnTo>
                    <a:pt x="110" y="215"/>
                  </a:lnTo>
                  <a:lnTo>
                    <a:pt x="107" y="210"/>
                  </a:lnTo>
                  <a:lnTo>
                    <a:pt x="101" y="208"/>
                  </a:lnTo>
                  <a:lnTo>
                    <a:pt x="82" y="201"/>
                  </a:lnTo>
                  <a:lnTo>
                    <a:pt x="64" y="192"/>
                  </a:lnTo>
                  <a:lnTo>
                    <a:pt x="50" y="179"/>
                  </a:lnTo>
                  <a:lnTo>
                    <a:pt x="40" y="165"/>
                  </a:lnTo>
                  <a:lnTo>
                    <a:pt x="33" y="148"/>
                  </a:lnTo>
                  <a:lnTo>
                    <a:pt x="29" y="130"/>
                  </a:lnTo>
                  <a:lnTo>
                    <a:pt x="29" y="110"/>
                  </a:lnTo>
                  <a:lnTo>
                    <a:pt x="35" y="89"/>
                  </a:lnTo>
                  <a:lnTo>
                    <a:pt x="43" y="74"/>
                  </a:lnTo>
                  <a:lnTo>
                    <a:pt x="56" y="60"/>
                  </a:lnTo>
                  <a:lnTo>
                    <a:pt x="70" y="46"/>
                  </a:lnTo>
                  <a:lnTo>
                    <a:pt x="85" y="33"/>
                  </a:lnTo>
                  <a:lnTo>
                    <a:pt x="98" y="23"/>
                  </a:lnTo>
                  <a:lnTo>
                    <a:pt x="109" y="12"/>
                  </a:lnTo>
                  <a:lnTo>
                    <a:pt x="115" y="6"/>
                  </a:lnTo>
                  <a:lnTo>
                    <a:pt x="115" y="0"/>
                  </a:lnTo>
                  <a:lnTo>
                    <a:pt x="102" y="4"/>
                  </a:lnTo>
                  <a:lnTo>
                    <a:pt x="85" y="12"/>
                  </a:lnTo>
                  <a:lnTo>
                    <a:pt x="68" y="26"/>
                  </a:lnTo>
                  <a:lnTo>
                    <a:pt x="49" y="42"/>
                  </a:lnTo>
                  <a:lnTo>
                    <a:pt x="32" y="61"/>
                  </a:lnTo>
                  <a:lnTo>
                    <a:pt x="17" y="82"/>
                  </a:lnTo>
                  <a:lnTo>
                    <a:pt x="6" y="105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22815" name="Freeform 657"/>
            <p:cNvSpPr>
              <a:spLocks/>
            </p:cNvSpPr>
            <p:nvPr/>
          </p:nvSpPr>
          <p:spPr bwMode="auto">
            <a:xfrm>
              <a:off x="4034" y="2527"/>
              <a:ext cx="41" cy="52"/>
            </a:xfrm>
            <a:custGeom>
              <a:avLst/>
              <a:gdLst>
                <a:gd name="T0" fmla="*/ 0 w 245"/>
                <a:gd name="T1" fmla="*/ 0 h 310"/>
                <a:gd name="T2" fmla="*/ 0 w 245"/>
                <a:gd name="T3" fmla="*/ 0 h 310"/>
                <a:gd name="T4" fmla="*/ 0 w 245"/>
                <a:gd name="T5" fmla="*/ 0 h 310"/>
                <a:gd name="T6" fmla="*/ 0 w 245"/>
                <a:gd name="T7" fmla="*/ 0 h 310"/>
                <a:gd name="T8" fmla="*/ 0 w 245"/>
                <a:gd name="T9" fmla="*/ 0 h 310"/>
                <a:gd name="T10" fmla="*/ 0 w 245"/>
                <a:gd name="T11" fmla="*/ 0 h 310"/>
                <a:gd name="T12" fmla="*/ 0 w 245"/>
                <a:gd name="T13" fmla="*/ 0 h 310"/>
                <a:gd name="T14" fmla="*/ 0 w 245"/>
                <a:gd name="T15" fmla="*/ 0 h 310"/>
                <a:gd name="T16" fmla="*/ 0 w 245"/>
                <a:gd name="T17" fmla="*/ 0 h 310"/>
                <a:gd name="T18" fmla="*/ 0 w 245"/>
                <a:gd name="T19" fmla="*/ 0 h 310"/>
                <a:gd name="T20" fmla="*/ 0 w 245"/>
                <a:gd name="T21" fmla="*/ 0 h 310"/>
                <a:gd name="T22" fmla="*/ 0 w 245"/>
                <a:gd name="T23" fmla="*/ 0 h 310"/>
                <a:gd name="T24" fmla="*/ 0 w 245"/>
                <a:gd name="T25" fmla="*/ 0 h 310"/>
                <a:gd name="T26" fmla="*/ 0 w 245"/>
                <a:gd name="T27" fmla="*/ 0 h 310"/>
                <a:gd name="T28" fmla="*/ 0 w 245"/>
                <a:gd name="T29" fmla="*/ 0 h 310"/>
                <a:gd name="T30" fmla="*/ 0 w 245"/>
                <a:gd name="T31" fmla="*/ 0 h 310"/>
                <a:gd name="T32" fmla="*/ 0 w 245"/>
                <a:gd name="T33" fmla="*/ 0 h 310"/>
                <a:gd name="T34" fmla="*/ 0 w 245"/>
                <a:gd name="T35" fmla="*/ 0 h 310"/>
                <a:gd name="T36" fmla="*/ 0 w 245"/>
                <a:gd name="T37" fmla="*/ 0 h 310"/>
                <a:gd name="T38" fmla="*/ 0 w 245"/>
                <a:gd name="T39" fmla="*/ 0 h 310"/>
                <a:gd name="T40" fmla="*/ 0 w 245"/>
                <a:gd name="T41" fmla="*/ 0 h 310"/>
                <a:gd name="T42" fmla="*/ 0 w 245"/>
                <a:gd name="T43" fmla="*/ 0 h 310"/>
                <a:gd name="T44" fmla="*/ 0 w 245"/>
                <a:gd name="T45" fmla="*/ 0 h 310"/>
                <a:gd name="T46" fmla="*/ 0 w 245"/>
                <a:gd name="T47" fmla="*/ 0 h 310"/>
                <a:gd name="T48" fmla="*/ 0 w 245"/>
                <a:gd name="T49" fmla="*/ 0 h 310"/>
                <a:gd name="T50" fmla="*/ 0 w 245"/>
                <a:gd name="T51" fmla="*/ 0 h 310"/>
                <a:gd name="T52" fmla="*/ 0 w 245"/>
                <a:gd name="T53" fmla="*/ 0 h 310"/>
                <a:gd name="T54" fmla="*/ 0 w 245"/>
                <a:gd name="T55" fmla="*/ 0 h 310"/>
                <a:gd name="T56" fmla="*/ 0 w 245"/>
                <a:gd name="T57" fmla="*/ 0 h 310"/>
                <a:gd name="T58" fmla="*/ 0 w 245"/>
                <a:gd name="T59" fmla="*/ 0 h 310"/>
                <a:gd name="T60" fmla="*/ 0 w 245"/>
                <a:gd name="T61" fmla="*/ 0 h 310"/>
                <a:gd name="T62" fmla="*/ 0 w 245"/>
                <a:gd name="T63" fmla="*/ 0 h 310"/>
                <a:gd name="T64" fmla="*/ 0 w 245"/>
                <a:gd name="T65" fmla="*/ 0 h 310"/>
                <a:gd name="T66" fmla="*/ 0 w 245"/>
                <a:gd name="T67" fmla="*/ 0 h 310"/>
                <a:gd name="T68" fmla="*/ 0 w 245"/>
                <a:gd name="T69" fmla="*/ 0 h 310"/>
                <a:gd name="T70" fmla="*/ 0 w 245"/>
                <a:gd name="T71" fmla="*/ 0 h 310"/>
                <a:gd name="T72" fmla="*/ 0 w 245"/>
                <a:gd name="T73" fmla="*/ 0 h 310"/>
                <a:gd name="T74" fmla="*/ 0 w 245"/>
                <a:gd name="T75" fmla="*/ 0 h 31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45"/>
                <a:gd name="T115" fmla="*/ 0 h 310"/>
                <a:gd name="T116" fmla="*/ 245 w 245"/>
                <a:gd name="T117" fmla="*/ 310 h 31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45" h="310">
                  <a:moveTo>
                    <a:pt x="200" y="116"/>
                  </a:moveTo>
                  <a:lnTo>
                    <a:pt x="208" y="124"/>
                  </a:lnTo>
                  <a:lnTo>
                    <a:pt x="214" y="133"/>
                  </a:lnTo>
                  <a:lnTo>
                    <a:pt x="220" y="144"/>
                  </a:lnTo>
                  <a:lnTo>
                    <a:pt x="223" y="154"/>
                  </a:lnTo>
                  <a:lnTo>
                    <a:pt x="226" y="164"/>
                  </a:lnTo>
                  <a:lnTo>
                    <a:pt x="224" y="176"/>
                  </a:lnTo>
                  <a:lnTo>
                    <a:pt x="222" y="187"/>
                  </a:lnTo>
                  <a:lnTo>
                    <a:pt x="216" y="198"/>
                  </a:lnTo>
                  <a:lnTo>
                    <a:pt x="208" y="209"/>
                  </a:lnTo>
                  <a:lnTo>
                    <a:pt x="199" y="219"/>
                  </a:lnTo>
                  <a:lnTo>
                    <a:pt x="188" y="229"/>
                  </a:lnTo>
                  <a:lnTo>
                    <a:pt x="177" y="238"/>
                  </a:lnTo>
                  <a:lnTo>
                    <a:pt x="166" y="246"/>
                  </a:lnTo>
                  <a:lnTo>
                    <a:pt x="154" y="255"/>
                  </a:lnTo>
                  <a:lnTo>
                    <a:pt x="142" y="264"/>
                  </a:lnTo>
                  <a:lnTo>
                    <a:pt x="132" y="275"/>
                  </a:lnTo>
                  <a:lnTo>
                    <a:pt x="128" y="278"/>
                  </a:lnTo>
                  <a:lnTo>
                    <a:pt x="126" y="283"/>
                  </a:lnTo>
                  <a:lnTo>
                    <a:pt x="124" y="287"/>
                  </a:lnTo>
                  <a:lnTo>
                    <a:pt x="121" y="292"/>
                  </a:lnTo>
                  <a:lnTo>
                    <a:pt x="120" y="296"/>
                  </a:lnTo>
                  <a:lnTo>
                    <a:pt x="120" y="301"/>
                  </a:lnTo>
                  <a:lnTo>
                    <a:pt x="122" y="306"/>
                  </a:lnTo>
                  <a:lnTo>
                    <a:pt x="126" y="309"/>
                  </a:lnTo>
                  <a:lnTo>
                    <a:pt x="131" y="310"/>
                  </a:lnTo>
                  <a:lnTo>
                    <a:pt x="135" y="310"/>
                  </a:lnTo>
                  <a:lnTo>
                    <a:pt x="139" y="309"/>
                  </a:lnTo>
                  <a:lnTo>
                    <a:pt x="142" y="306"/>
                  </a:lnTo>
                  <a:lnTo>
                    <a:pt x="154" y="292"/>
                  </a:lnTo>
                  <a:lnTo>
                    <a:pt x="167" y="280"/>
                  </a:lnTo>
                  <a:lnTo>
                    <a:pt x="180" y="269"/>
                  </a:lnTo>
                  <a:lnTo>
                    <a:pt x="194" y="257"/>
                  </a:lnTo>
                  <a:lnTo>
                    <a:pt x="207" y="246"/>
                  </a:lnTo>
                  <a:lnTo>
                    <a:pt x="220" y="233"/>
                  </a:lnTo>
                  <a:lnTo>
                    <a:pt x="230" y="219"/>
                  </a:lnTo>
                  <a:lnTo>
                    <a:pt x="238" y="204"/>
                  </a:lnTo>
                  <a:lnTo>
                    <a:pt x="244" y="186"/>
                  </a:lnTo>
                  <a:lnTo>
                    <a:pt x="245" y="169"/>
                  </a:lnTo>
                  <a:lnTo>
                    <a:pt x="243" y="152"/>
                  </a:lnTo>
                  <a:lnTo>
                    <a:pt x="237" y="134"/>
                  </a:lnTo>
                  <a:lnTo>
                    <a:pt x="228" y="119"/>
                  </a:lnTo>
                  <a:lnTo>
                    <a:pt x="217" y="105"/>
                  </a:lnTo>
                  <a:lnTo>
                    <a:pt x="203" y="93"/>
                  </a:lnTo>
                  <a:lnTo>
                    <a:pt x="188" y="83"/>
                  </a:lnTo>
                  <a:lnTo>
                    <a:pt x="176" y="76"/>
                  </a:lnTo>
                  <a:lnTo>
                    <a:pt x="163" y="69"/>
                  </a:lnTo>
                  <a:lnTo>
                    <a:pt x="151" y="61"/>
                  </a:lnTo>
                  <a:lnTo>
                    <a:pt x="136" y="54"/>
                  </a:lnTo>
                  <a:lnTo>
                    <a:pt x="122" y="46"/>
                  </a:lnTo>
                  <a:lnTo>
                    <a:pt x="107" y="39"/>
                  </a:lnTo>
                  <a:lnTo>
                    <a:pt x="93" y="31"/>
                  </a:lnTo>
                  <a:lnTo>
                    <a:pt x="79" y="24"/>
                  </a:lnTo>
                  <a:lnTo>
                    <a:pt x="66" y="18"/>
                  </a:lnTo>
                  <a:lnTo>
                    <a:pt x="53" y="13"/>
                  </a:lnTo>
                  <a:lnTo>
                    <a:pt x="40" y="8"/>
                  </a:lnTo>
                  <a:lnTo>
                    <a:pt x="30" y="5"/>
                  </a:lnTo>
                  <a:lnTo>
                    <a:pt x="20" y="1"/>
                  </a:lnTo>
                  <a:lnTo>
                    <a:pt x="12" y="0"/>
                  </a:lnTo>
                  <a:lnTo>
                    <a:pt x="5" y="0"/>
                  </a:lnTo>
                  <a:lnTo>
                    <a:pt x="0" y="2"/>
                  </a:lnTo>
                  <a:lnTo>
                    <a:pt x="11" y="8"/>
                  </a:lnTo>
                  <a:lnTo>
                    <a:pt x="23" y="14"/>
                  </a:lnTo>
                  <a:lnTo>
                    <a:pt x="36" y="20"/>
                  </a:lnTo>
                  <a:lnTo>
                    <a:pt x="47" y="25"/>
                  </a:lnTo>
                  <a:lnTo>
                    <a:pt x="60" y="31"/>
                  </a:lnTo>
                  <a:lnTo>
                    <a:pt x="73" y="37"/>
                  </a:lnTo>
                  <a:lnTo>
                    <a:pt x="86" y="44"/>
                  </a:lnTo>
                  <a:lnTo>
                    <a:pt x="99" y="51"/>
                  </a:lnTo>
                  <a:lnTo>
                    <a:pt x="113" y="57"/>
                  </a:lnTo>
                  <a:lnTo>
                    <a:pt x="126" y="64"/>
                  </a:lnTo>
                  <a:lnTo>
                    <a:pt x="139" y="71"/>
                  </a:lnTo>
                  <a:lnTo>
                    <a:pt x="152" y="79"/>
                  </a:lnTo>
                  <a:lnTo>
                    <a:pt x="165" y="88"/>
                  </a:lnTo>
                  <a:lnTo>
                    <a:pt x="176" y="96"/>
                  </a:lnTo>
                  <a:lnTo>
                    <a:pt x="188" y="106"/>
                  </a:lnTo>
                  <a:lnTo>
                    <a:pt x="200" y="11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grpSp>
          <p:nvGrpSpPr>
            <p:cNvPr id="22816" name="Group 658"/>
            <p:cNvGrpSpPr>
              <a:grpSpLocks/>
            </p:cNvGrpSpPr>
            <p:nvPr/>
          </p:nvGrpSpPr>
          <p:grpSpPr bwMode="auto">
            <a:xfrm>
              <a:off x="3949" y="2599"/>
              <a:ext cx="135" cy="180"/>
              <a:chOff x="3774" y="2423"/>
              <a:chExt cx="189" cy="286"/>
            </a:xfrm>
          </p:grpSpPr>
          <p:sp>
            <p:nvSpPr>
              <p:cNvPr id="22817" name="Rectangle 659"/>
              <p:cNvSpPr>
                <a:spLocks noChangeArrowheads="1"/>
              </p:cNvSpPr>
              <p:nvPr/>
            </p:nvSpPr>
            <p:spPr bwMode="auto">
              <a:xfrm>
                <a:off x="3790" y="2610"/>
                <a:ext cx="153" cy="56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22818" name="Rectangle 660"/>
              <p:cNvSpPr>
                <a:spLocks noChangeArrowheads="1"/>
              </p:cNvSpPr>
              <p:nvPr/>
            </p:nvSpPr>
            <p:spPr bwMode="auto">
              <a:xfrm>
                <a:off x="3774" y="2653"/>
                <a:ext cx="189" cy="56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22819" name="Rectangle 661"/>
              <p:cNvSpPr>
                <a:spLocks noChangeArrowheads="1"/>
              </p:cNvSpPr>
              <p:nvPr/>
            </p:nvSpPr>
            <p:spPr bwMode="auto">
              <a:xfrm>
                <a:off x="3808" y="2564"/>
                <a:ext cx="119" cy="56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22820" name="Rectangle 662"/>
              <p:cNvSpPr>
                <a:spLocks noChangeArrowheads="1"/>
              </p:cNvSpPr>
              <p:nvPr/>
            </p:nvSpPr>
            <p:spPr bwMode="auto">
              <a:xfrm>
                <a:off x="3818" y="2518"/>
                <a:ext cx="97" cy="56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22821" name="Rectangle 663"/>
              <p:cNvSpPr>
                <a:spLocks noChangeArrowheads="1"/>
              </p:cNvSpPr>
              <p:nvPr/>
            </p:nvSpPr>
            <p:spPr bwMode="auto">
              <a:xfrm>
                <a:off x="3828" y="2472"/>
                <a:ext cx="74" cy="56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ea typeface="宋体" panose="02010600030101010101" pitchFamily="2" charset="-122"/>
                </a:endParaRPr>
              </a:p>
            </p:txBody>
          </p:sp>
          <p:sp>
            <p:nvSpPr>
              <p:cNvPr id="22822" name="Rectangle 664"/>
              <p:cNvSpPr>
                <a:spLocks noChangeArrowheads="1"/>
              </p:cNvSpPr>
              <p:nvPr/>
            </p:nvSpPr>
            <p:spPr bwMode="auto">
              <a:xfrm>
                <a:off x="3839" y="2423"/>
                <a:ext cx="51" cy="56"/>
              </a:xfrm>
              <a:prstGeom prst="rect">
                <a:avLst/>
              </a:pr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 dirty="0"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2797" name="Line 162"/>
          <p:cNvSpPr>
            <a:spLocks noChangeShapeType="1"/>
          </p:cNvSpPr>
          <p:nvPr/>
        </p:nvSpPr>
        <p:spPr bwMode="auto">
          <a:xfrm flipH="1" flipV="1">
            <a:off x="8886826" y="4022726"/>
            <a:ext cx="9525" cy="4048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133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Link Layer: Context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Datagram transferred </a:t>
            </a:r>
            <a:r>
              <a:rPr lang="en-US" altLang="zh-CN" dirty="0">
                <a:solidFill>
                  <a:schemeClr val="accent2"/>
                </a:solidFill>
              </a:rPr>
              <a:t>by different link protocols </a:t>
            </a:r>
            <a:r>
              <a:rPr lang="en-US" altLang="zh-CN" dirty="0"/>
              <a:t>over different links, e.g., </a:t>
            </a:r>
          </a:p>
          <a:p>
            <a:pPr lvl="1"/>
            <a:r>
              <a:rPr lang="en-US" altLang="zh-CN" dirty="0"/>
              <a:t>First link: Ethernet </a:t>
            </a:r>
          </a:p>
          <a:p>
            <a:pPr lvl="1"/>
            <a:r>
              <a:rPr lang="en-US" altLang="zh-CN" dirty="0"/>
              <a:t>Intermediate links: frame relay</a:t>
            </a:r>
          </a:p>
          <a:p>
            <a:pPr lvl="1"/>
            <a:r>
              <a:rPr lang="en-US" altLang="zh-CN" dirty="0"/>
              <a:t>Last link: 802.11</a:t>
            </a:r>
          </a:p>
          <a:p>
            <a:endParaRPr lang="en-US" altLang="zh-CN" dirty="0"/>
          </a:p>
          <a:p>
            <a:r>
              <a:rPr lang="en-US" altLang="zh-CN" dirty="0"/>
              <a:t>Each link protocol </a:t>
            </a:r>
            <a:r>
              <a:rPr lang="en-US" altLang="zh-CN" dirty="0">
                <a:solidFill>
                  <a:schemeClr val="accent2"/>
                </a:solidFill>
              </a:rPr>
              <a:t>provides different services</a:t>
            </a:r>
          </a:p>
          <a:p>
            <a:pPr lvl="1"/>
            <a:r>
              <a:rPr lang="en-US" altLang="zh-CN" dirty="0"/>
              <a:t>e.g., may or may not provide </a:t>
            </a:r>
            <a:r>
              <a:rPr lang="en-US" altLang="zh-CN" dirty="0" err="1"/>
              <a:t>rdt</a:t>
            </a:r>
            <a:r>
              <a:rPr lang="en-US" altLang="zh-CN" dirty="0"/>
              <a:t> over link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94106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layer services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chemeClr val="accent5"/>
                </a:solidFill>
              </a:rPr>
              <a:t>framing, link access: </a:t>
            </a:r>
          </a:p>
          <a:p>
            <a:pPr lvl="1"/>
            <a:r>
              <a:rPr lang="en-US" altLang="zh-CN" dirty="0"/>
              <a:t>encapsulate datagram into frame, adding header, trailer</a:t>
            </a:r>
          </a:p>
          <a:p>
            <a:pPr lvl="1"/>
            <a:r>
              <a:rPr lang="en-US" altLang="zh-CN" dirty="0"/>
              <a:t>channel access if shared medium</a:t>
            </a:r>
          </a:p>
          <a:p>
            <a:pPr lvl="1"/>
            <a:r>
              <a:rPr lang="ja-JP" altLang="en-US" dirty="0"/>
              <a:t>“</a:t>
            </a:r>
            <a:r>
              <a:rPr lang="en-US" altLang="ja-JP" dirty="0"/>
              <a:t>MAC</a:t>
            </a:r>
            <a:r>
              <a:rPr lang="ja-JP" altLang="en-US" dirty="0"/>
              <a:t>”</a:t>
            </a:r>
            <a:r>
              <a:rPr lang="en-US" altLang="ja-JP" dirty="0"/>
              <a:t> addresses used in frame headers to identify source, </a:t>
            </a:r>
            <a:r>
              <a:rPr lang="en-US" altLang="ja-JP" dirty="0" err="1"/>
              <a:t>dest</a:t>
            </a:r>
            <a:r>
              <a:rPr lang="en-US" altLang="ja-JP" dirty="0"/>
              <a:t>: </a:t>
            </a:r>
            <a:r>
              <a:rPr lang="en-US" altLang="zh-CN" dirty="0"/>
              <a:t>different from IP address!</a:t>
            </a:r>
          </a:p>
          <a:p>
            <a:r>
              <a:rPr lang="en-US" altLang="zh-CN" b="1" dirty="0">
                <a:solidFill>
                  <a:schemeClr val="accent5"/>
                </a:solidFill>
              </a:rPr>
              <a:t>reliable delivery </a:t>
            </a:r>
            <a:r>
              <a:rPr lang="en-US" altLang="zh-CN" dirty="0"/>
              <a:t>between adjacent nodes</a:t>
            </a:r>
          </a:p>
          <a:p>
            <a:pPr lvl="1"/>
            <a:r>
              <a:rPr lang="en-US" altLang="zh-CN" dirty="0"/>
              <a:t>we learned how to do this already (chapter 3)!</a:t>
            </a:r>
          </a:p>
          <a:p>
            <a:pPr lvl="1"/>
            <a:r>
              <a:rPr lang="en-US" altLang="zh-CN" dirty="0"/>
              <a:t>seldom used on low bit-error link (fiber, some twisted pair)</a:t>
            </a:r>
          </a:p>
          <a:p>
            <a:pPr lvl="1"/>
            <a:r>
              <a:rPr lang="en-US" altLang="zh-CN" dirty="0"/>
              <a:t>wireless links: high error rates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95D9-91D8-4958-BB05-9803D63D1C8A}" type="slidenum">
              <a:rPr lang="en-US" altLang="zh-CN" smtClean="0"/>
              <a:pPr/>
              <a:t>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38249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 layer services (more)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flow control: </a:t>
            </a:r>
          </a:p>
          <a:p>
            <a:pPr lvl="1"/>
            <a:r>
              <a:rPr lang="en-US" dirty="0"/>
              <a:t>pacing between adjacent sending and receiving nodes</a:t>
            </a:r>
          </a:p>
          <a:p>
            <a:r>
              <a:rPr lang="en-US" b="1" dirty="0">
                <a:solidFill>
                  <a:schemeClr val="accent5"/>
                </a:solidFill>
              </a:rPr>
              <a:t>error detection: </a:t>
            </a:r>
          </a:p>
          <a:p>
            <a:pPr lvl="1"/>
            <a:r>
              <a:rPr lang="en-US" dirty="0"/>
              <a:t>errors caused by signal attenuation, noise. </a:t>
            </a:r>
          </a:p>
          <a:p>
            <a:pPr lvl="1"/>
            <a:r>
              <a:rPr lang="en-US" dirty="0"/>
              <a:t>receiver detects presence of errors: </a:t>
            </a:r>
          </a:p>
          <a:p>
            <a:pPr lvl="2"/>
            <a:r>
              <a:rPr lang="en-US" dirty="0"/>
              <a:t>signals sender for retransmission or drops frame </a:t>
            </a:r>
          </a:p>
          <a:p>
            <a:r>
              <a:rPr lang="en-US" b="1" dirty="0">
                <a:solidFill>
                  <a:schemeClr val="accent5"/>
                </a:solidFill>
              </a:rPr>
              <a:t>error correction: </a:t>
            </a:r>
          </a:p>
          <a:p>
            <a:pPr lvl="1"/>
            <a:r>
              <a:rPr lang="en-US" dirty="0"/>
              <a:t>receiver identifies and corrects bit error(s) without resorting to retransmission</a:t>
            </a:r>
          </a:p>
          <a:p>
            <a:r>
              <a:rPr lang="en-US" b="1" dirty="0">
                <a:solidFill>
                  <a:schemeClr val="accent5"/>
                </a:solidFill>
              </a:rPr>
              <a:t>half-duplex and full-duplex</a:t>
            </a:r>
          </a:p>
          <a:p>
            <a:pPr lvl="1"/>
            <a:r>
              <a:rPr lang="en-US" dirty="0"/>
              <a:t>with half duplex, nodes at both ends of link can transmit, but not at same time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95D9-91D8-4958-BB05-9803D63D1C8A}" type="slidenum">
              <a:rPr lang="en-US" altLang="zh-CN" smtClean="0"/>
              <a:pPr/>
              <a:t>10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66218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Where </a:t>
            </a:r>
            <a:r>
              <a:rPr lang="en-US"/>
              <a:t>is link </a:t>
            </a:r>
            <a:r>
              <a:rPr lang="en-US" dirty="0"/>
              <a:t>layer implemented?</a:t>
            </a:r>
          </a:p>
        </p:txBody>
      </p:sp>
      <p:sp>
        <p:nvSpPr>
          <p:cNvPr id="819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in each and every host</a:t>
            </a:r>
          </a:p>
          <a:p>
            <a:r>
              <a:rPr lang="en-US" altLang="zh-CN" sz="2000" dirty="0"/>
              <a:t>link layer implemented in </a:t>
            </a:r>
            <a:r>
              <a:rPr lang="ja-JP" altLang="en-US" sz="2000" dirty="0"/>
              <a:t>“</a:t>
            </a:r>
            <a:r>
              <a:rPr lang="en-US" altLang="ja-JP" sz="2000" dirty="0"/>
              <a:t>adaptor</a:t>
            </a:r>
            <a:r>
              <a:rPr lang="ja-JP" altLang="en-US" sz="2000" dirty="0"/>
              <a:t>”</a:t>
            </a:r>
            <a:r>
              <a:rPr lang="en-US" altLang="ja-JP" sz="2000" dirty="0"/>
              <a:t> (aka </a:t>
            </a:r>
            <a:r>
              <a:rPr lang="en-US" altLang="ja-JP" sz="2000" dirty="0">
                <a:solidFill>
                  <a:srgbClr val="CC0000"/>
                </a:solidFill>
              </a:rPr>
              <a:t>network interface card</a:t>
            </a:r>
            <a:r>
              <a:rPr lang="en-US" altLang="ja-JP" sz="2000" dirty="0"/>
              <a:t> NIC) or on a chip</a:t>
            </a:r>
          </a:p>
          <a:p>
            <a:pPr lvl="1"/>
            <a:r>
              <a:rPr lang="en-US" altLang="zh-CN" sz="2000" dirty="0"/>
              <a:t>Ethernet card, 802.11 card; Ethernet chipset</a:t>
            </a:r>
          </a:p>
          <a:p>
            <a:pPr lvl="1"/>
            <a:r>
              <a:rPr lang="en-US" altLang="zh-CN" sz="2000" dirty="0"/>
              <a:t>implements link, physical layer</a:t>
            </a:r>
          </a:p>
          <a:p>
            <a:r>
              <a:rPr lang="en-US" altLang="zh-CN" sz="2000" dirty="0"/>
              <a:t>attaches into host’</a:t>
            </a:r>
            <a:r>
              <a:rPr lang="en-US" altLang="ja-JP" sz="2000" dirty="0"/>
              <a:t>s system buses</a:t>
            </a:r>
          </a:p>
          <a:p>
            <a:r>
              <a:rPr lang="en-US" altLang="zh-CN" sz="2000" dirty="0"/>
              <a:t>combination of hardware, software, firmware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11</a:t>
            </a:fld>
            <a:endParaRPr lang="en-US" altLang="zh-CN" dirty="0"/>
          </a:p>
        </p:txBody>
      </p:sp>
      <p:sp>
        <p:nvSpPr>
          <p:cNvPr id="306268" name="Freeform 92"/>
          <p:cNvSpPr>
            <a:spLocks/>
          </p:cNvSpPr>
          <p:nvPr/>
        </p:nvSpPr>
        <p:spPr bwMode="auto">
          <a:xfrm>
            <a:off x="7180264" y="2616200"/>
            <a:ext cx="2308225" cy="3028950"/>
          </a:xfrm>
          <a:custGeom>
            <a:avLst/>
            <a:gdLst>
              <a:gd name="T0" fmla="*/ 0 w 1454"/>
              <a:gd name="T1" fmla="*/ 2147483647 h 1908"/>
              <a:gd name="T2" fmla="*/ 50403125 w 1454"/>
              <a:gd name="T3" fmla="*/ 2147483647 h 1908"/>
              <a:gd name="T4" fmla="*/ 708164700 w 1454"/>
              <a:gd name="T5" fmla="*/ 0 h 1908"/>
              <a:gd name="T6" fmla="*/ 2147483647 w 1454"/>
              <a:gd name="T7" fmla="*/ 758567825 h 1908"/>
              <a:gd name="T8" fmla="*/ 2147483647 w 1454"/>
              <a:gd name="T9" fmla="*/ 2147483647 h 1908"/>
              <a:gd name="T10" fmla="*/ 624998750 w 1454"/>
              <a:gd name="T11" fmla="*/ 2147483647 h 1908"/>
              <a:gd name="T12" fmla="*/ 0 w 1454"/>
              <a:gd name="T13" fmla="*/ 2147483647 h 19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54" h="1908">
                <a:moveTo>
                  <a:pt x="0" y="1728"/>
                </a:moveTo>
                <a:cubicBezTo>
                  <a:pt x="15" y="1684"/>
                  <a:pt x="4" y="1697"/>
                  <a:pt x="20" y="1681"/>
                </a:cubicBezTo>
                <a:lnTo>
                  <a:pt x="281" y="0"/>
                </a:lnTo>
                <a:lnTo>
                  <a:pt x="1246" y="301"/>
                </a:lnTo>
                <a:lnTo>
                  <a:pt x="1454" y="1493"/>
                </a:lnTo>
                <a:lnTo>
                  <a:pt x="248" y="1908"/>
                </a:lnTo>
                <a:lnTo>
                  <a:pt x="0" y="1728"/>
                </a:lnTo>
                <a:close/>
              </a:path>
            </a:pathLst>
          </a:custGeom>
          <a:gradFill rotWithShape="1">
            <a:gsLst>
              <a:gs pos="0">
                <a:srgbClr val="000099"/>
              </a:gs>
              <a:gs pos="50000">
                <a:schemeClr val="bg1"/>
              </a:gs>
              <a:gs pos="100000">
                <a:srgbClr val="000099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sp>
        <p:nvSpPr>
          <p:cNvPr id="8200" name="Rectangle 42"/>
          <p:cNvSpPr>
            <a:spLocks noChangeArrowheads="1"/>
          </p:cNvSpPr>
          <p:nvPr/>
        </p:nvSpPr>
        <p:spPr bwMode="auto">
          <a:xfrm>
            <a:off x="7653339" y="2614614"/>
            <a:ext cx="1836737" cy="2401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 Narrow" panose="020B0606020202030204" pitchFamily="34" charset="0"/>
              <a:ea typeface="ＭＳ Ｐゴシック" charset="0"/>
            </a:endParaRPr>
          </a:p>
        </p:txBody>
      </p:sp>
      <p:sp>
        <p:nvSpPr>
          <p:cNvPr id="8201" name="Rectangle 44"/>
          <p:cNvSpPr>
            <a:spLocks noChangeArrowheads="1"/>
          </p:cNvSpPr>
          <p:nvPr/>
        </p:nvSpPr>
        <p:spPr bwMode="auto">
          <a:xfrm>
            <a:off x="8102600" y="4552951"/>
            <a:ext cx="666750" cy="2825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 Narrow" panose="020B0606020202030204" pitchFamily="34" charset="0"/>
              <a:ea typeface="ＭＳ Ｐゴシック" charset="0"/>
            </a:endParaRPr>
          </a:p>
        </p:txBody>
      </p:sp>
      <p:sp>
        <p:nvSpPr>
          <p:cNvPr id="8202" name="Rectangle 45"/>
          <p:cNvSpPr>
            <a:spLocks noChangeArrowheads="1"/>
          </p:cNvSpPr>
          <p:nvPr/>
        </p:nvSpPr>
        <p:spPr bwMode="auto">
          <a:xfrm>
            <a:off x="8102601" y="3965576"/>
            <a:ext cx="657225" cy="5191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200" dirty="0">
                <a:latin typeface="Arial Narrow" panose="020B0606020202030204" pitchFamily="34" charset="0"/>
                <a:ea typeface="ＭＳ Ｐゴシック" charset="0"/>
              </a:rPr>
              <a:t>controller</a:t>
            </a:r>
          </a:p>
        </p:txBody>
      </p:sp>
      <p:sp>
        <p:nvSpPr>
          <p:cNvPr id="8203" name="Text Box 46"/>
          <p:cNvSpPr txBox="1">
            <a:spLocks noChangeArrowheads="1"/>
          </p:cNvSpPr>
          <p:nvPr/>
        </p:nvSpPr>
        <p:spPr bwMode="auto">
          <a:xfrm>
            <a:off x="7981450" y="4562476"/>
            <a:ext cx="89159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200" i="0" dirty="0">
                <a:latin typeface="Arial Narrow" panose="020B0606020202030204" pitchFamily="34" charset="0"/>
              </a:rPr>
              <a:t>physical</a:t>
            </a:r>
          </a:p>
          <a:p>
            <a:pPr algn="ctr" eaLnBrk="1" hangingPunct="1">
              <a:defRPr/>
            </a:pPr>
            <a:r>
              <a:rPr lang="en-US" sz="1200" i="0" dirty="0">
                <a:latin typeface="Arial Narrow" panose="020B0606020202030204" pitchFamily="34" charset="0"/>
              </a:rPr>
              <a:t>transmission</a:t>
            </a:r>
          </a:p>
        </p:txBody>
      </p:sp>
      <p:sp>
        <p:nvSpPr>
          <p:cNvPr id="54283" name="Freeform 47"/>
          <p:cNvSpPr>
            <a:spLocks/>
          </p:cNvSpPr>
          <p:nvPr/>
        </p:nvSpPr>
        <p:spPr bwMode="auto">
          <a:xfrm>
            <a:off x="8154989" y="3484564"/>
            <a:ext cx="200025" cy="460375"/>
          </a:xfrm>
          <a:custGeom>
            <a:avLst/>
            <a:gdLst>
              <a:gd name="T0" fmla="*/ 0 w 361"/>
              <a:gd name="T1" fmla="*/ 0 h 478"/>
              <a:gd name="T2" fmla="*/ 0 w 361"/>
              <a:gd name="T3" fmla="*/ 2147483647 h 478"/>
              <a:gd name="T4" fmla="*/ 2147483647 w 361"/>
              <a:gd name="T5" fmla="*/ 2147483647 h 478"/>
              <a:gd name="T6" fmla="*/ 2147483647 w 361"/>
              <a:gd name="T7" fmla="*/ 2147483647 h 4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61" h="478">
                <a:moveTo>
                  <a:pt x="0" y="0"/>
                </a:moveTo>
                <a:lnTo>
                  <a:pt x="0" y="230"/>
                </a:lnTo>
                <a:lnTo>
                  <a:pt x="361" y="230"/>
                </a:lnTo>
                <a:lnTo>
                  <a:pt x="359" y="478"/>
                </a:ln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sp>
        <p:nvSpPr>
          <p:cNvPr id="8205" name="Line 48"/>
          <p:cNvSpPr>
            <a:spLocks noChangeShapeType="1"/>
          </p:cNvSpPr>
          <p:nvPr/>
        </p:nvSpPr>
        <p:spPr bwMode="auto">
          <a:xfrm>
            <a:off x="8020050" y="3657600"/>
            <a:ext cx="1358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 Narrow" panose="020B0606020202030204" pitchFamily="34" charset="0"/>
              <a:ea typeface="ＭＳ Ｐゴシック" charset="0"/>
            </a:endParaRPr>
          </a:p>
        </p:txBody>
      </p:sp>
      <p:sp>
        <p:nvSpPr>
          <p:cNvPr id="8206" name="Line 49"/>
          <p:cNvSpPr>
            <a:spLocks noChangeShapeType="1"/>
          </p:cNvSpPr>
          <p:nvPr/>
        </p:nvSpPr>
        <p:spPr bwMode="auto">
          <a:xfrm flipV="1">
            <a:off x="8415338" y="3665539"/>
            <a:ext cx="0" cy="300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 Narrow" panose="020B0606020202030204" pitchFamily="34" charset="0"/>
              <a:ea typeface="ＭＳ Ｐゴシック" charset="0"/>
            </a:endParaRPr>
          </a:p>
        </p:txBody>
      </p:sp>
      <p:sp>
        <p:nvSpPr>
          <p:cNvPr id="8207" name="Rectangle 50"/>
          <p:cNvSpPr>
            <a:spLocks noChangeArrowheads="1"/>
          </p:cNvSpPr>
          <p:nvPr/>
        </p:nvSpPr>
        <p:spPr bwMode="auto">
          <a:xfrm>
            <a:off x="7908926" y="2967038"/>
            <a:ext cx="657225" cy="51911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200" dirty="0" err="1">
                <a:latin typeface="Arial Narrow" panose="020B0606020202030204" pitchFamily="34" charset="0"/>
                <a:ea typeface="ＭＳ Ｐゴシック" charset="0"/>
              </a:rPr>
              <a:t>cpu</a:t>
            </a:r>
            <a:endParaRPr lang="en-US" sz="1200" dirty="0">
              <a:latin typeface="Arial Narrow" panose="020B0606020202030204" pitchFamily="34" charset="0"/>
              <a:ea typeface="ＭＳ Ｐゴシック" charset="0"/>
            </a:endParaRPr>
          </a:p>
        </p:txBody>
      </p:sp>
      <p:sp>
        <p:nvSpPr>
          <p:cNvPr id="8208" name="Rectangle 51"/>
          <p:cNvSpPr>
            <a:spLocks noChangeArrowheads="1"/>
          </p:cNvSpPr>
          <p:nvPr/>
        </p:nvSpPr>
        <p:spPr bwMode="auto">
          <a:xfrm>
            <a:off x="8728076" y="2968626"/>
            <a:ext cx="657225" cy="5191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sz="1200" dirty="0">
                <a:latin typeface="Arial Narrow" panose="020B0606020202030204" pitchFamily="34" charset="0"/>
                <a:ea typeface="ＭＳ Ｐゴシック" charset="0"/>
              </a:rPr>
              <a:t>memory</a:t>
            </a:r>
          </a:p>
        </p:txBody>
      </p:sp>
      <p:sp>
        <p:nvSpPr>
          <p:cNvPr id="8209" name="Line 52"/>
          <p:cNvSpPr>
            <a:spLocks noChangeShapeType="1"/>
          </p:cNvSpPr>
          <p:nvPr/>
        </p:nvSpPr>
        <p:spPr bwMode="auto">
          <a:xfrm flipH="1" flipV="1">
            <a:off x="8212139" y="3487738"/>
            <a:ext cx="1587" cy="16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 Narrow" panose="020B0606020202030204" pitchFamily="34" charset="0"/>
              <a:ea typeface="ＭＳ Ｐゴシック" charset="0"/>
            </a:endParaRPr>
          </a:p>
        </p:txBody>
      </p:sp>
      <p:sp>
        <p:nvSpPr>
          <p:cNvPr id="8210" name="Line 53"/>
          <p:cNvSpPr>
            <a:spLocks noChangeShapeType="1"/>
          </p:cNvSpPr>
          <p:nvPr/>
        </p:nvSpPr>
        <p:spPr bwMode="auto">
          <a:xfrm flipH="1" flipV="1">
            <a:off x="9085264" y="3489325"/>
            <a:ext cx="1587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 Narrow" panose="020B0606020202030204" pitchFamily="34" charset="0"/>
              <a:ea typeface="ＭＳ Ｐゴシック" charset="0"/>
            </a:endParaRPr>
          </a:p>
        </p:txBody>
      </p:sp>
      <p:sp>
        <p:nvSpPr>
          <p:cNvPr id="8211" name="Text Box 54"/>
          <p:cNvSpPr txBox="1">
            <a:spLocks noChangeArrowheads="1"/>
          </p:cNvSpPr>
          <p:nvPr/>
        </p:nvSpPr>
        <p:spPr bwMode="auto">
          <a:xfrm>
            <a:off x="9532939" y="3786189"/>
            <a:ext cx="76174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 Narrow" panose="020B0606020202030204" pitchFamily="34" charset="0"/>
              </a:rPr>
              <a:t>host </a:t>
            </a:r>
          </a:p>
          <a:p>
            <a:pPr eaLnBrk="1" hangingPunct="1">
              <a:defRPr/>
            </a:pPr>
            <a:r>
              <a:rPr lang="en-US" sz="1200" dirty="0">
                <a:latin typeface="Arial Narrow" panose="020B0606020202030204" pitchFamily="34" charset="0"/>
              </a:rPr>
              <a:t>bus </a:t>
            </a:r>
          </a:p>
          <a:p>
            <a:pPr eaLnBrk="1" hangingPunct="1">
              <a:defRPr/>
            </a:pPr>
            <a:r>
              <a:rPr lang="en-US" sz="1200" dirty="0">
                <a:latin typeface="Arial Narrow" panose="020B0606020202030204" pitchFamily="34" charset="0"/>
              </a:rPr>
              <a:t>(e.g., PCI)</a:t>
            </a:r>
          </a:p>
        </p:txBody>
      </p:sp>
      <p:sp>
        <p:nvSpPr>
          <p:cNvPr id="8212" name="Line 55"/>
          <p:cNvSpPr>
            <a:spLocks noChangeShapeType="1"/>
          </p:cNvSpPr>
          <p:nvPr/>
        </p:nvSpPr>
        <p:spPr bwMode="auto">
          <a:xfrm flipH="1">
            <a:off x="8415338" y="4273551"/>
            <a:ext cx="12700" cy="339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 Narrow" panose="020B0606020202030204" pitchFamily="34" charset="0"/>
              <a:ea typeface="ＭＳ Ｐゴシック" charset="0"/>
            </a:endParaRPr>
          </a:p>
        </p:txBody>
      </p:sp>
      <p:sp>
        <p:nvSpPr>
          <p:cNvPr id="8213" name="Line 56"/>
          <p:cNvSpPr>
            <a:spLocks noChangeShapeType="1"/>
          </p:cNvSpPr>
          <p:nvPr/>
        </p:nvSpPr>
        <p:spPr bwMode="auto">
          <a:xfrm>
            <a:off x="8413750" y="4806951"/>
            <a:ext cx="0" cy="3667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 Narrow" panose="020B0606020202030204" pitchFamily="34" charset="0"/>
              <a:ea typeface="ＭＳ Ｐゴシック" charset="0"/>
            </a:endParaRPr>
          </a:p>
        </p:txBody>
      </p:sp>
      <p:sp>
        <p:nvSpPr>
          <p:cNvPr id="8214" name="Line 57"/>
          <p:cNvSpPr>
            <a:spLocks noChangeShapeType="1"/>
          </p:cNvSpPr>
          <p:nvPr/>
        </p:nvSpPr>
        <p:spPr bwMode="auto">
          <a:xfrm flipH="1" flipV="1">
            <a:off x="9210675" y="3662364"/>
            <a:ext cx="382588" cy="268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 Narrow" panose="020B0606020202030204" pitchFamily="34" charset="0"/>
              <a:ea typeface="ＭＳ Ｐゴシック" charset="0"/>
            </a:endParaRPr>
          </a:p>
        </p:txBody>
      </p:sp>
      <p:sp>
        <p:nvSpPr>
          <p:cNvPr id="8215" name="Text Box 58"/>
          <p:cNvSpPr txBox="1">
            <a:spLocks noChangeArrowheads="1"/>
          </p:cNvSpPr>
          <p:nvPr/>
        </p:nvSpPr>
        <p:spPr bwMode="auto">
          <a:xfrm>
            <a:off x="8820150" y="5356226"/>
            <a:ext cx="109196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 Narrow" panose="020B0606020202030204" pitchFamily="34" charset="0"/>
              </a:rPr>
              <a:t>network adapter</a:t>
            </a:r>
          </a:p>
          <a:p>
            <a:pPr eaLnBrk="1" hangingPunct="1">
              <a:defRPr/>
            </a:pPr>
            <a:r>
              <a:rPr lang="en-US" sz="1200" dirty="0">
                <a:latin typeface="Arial Narrow" panose="020B0606020202030204" pitchFamily="34" charset="0"/>
              </a:rPr>
              <a:t>card</a:t>
            </a:r>
          </a:p>
        </p:txBody>
      </p:sp>
      <p:sp>
        <p:nvSpPr>
          <p:cNvPr id="8216" name="Line 59"/>
          <p:cNvSpPr>
            <a:spLocks noChangeShapeType="1"/>
          </p:cNvSpPr>
          <p:nvPr/>
        </p:nvSpPr>
        <p:spPr bwMode="auto">
          <a:xfrm flipH="1" flipV="1">
            <a:off x="9028113" y="4679950"/>
            <a:ext cx="271462" cy="750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Arial Narrow" panose="020B0606020202030204" pitchFamily="34" charset="0"/>
              <a:ea typeface="ＭＳ Ｐゴシック" charset="0"/>
            </a:endParaRPr>
          </a:p>
        </p:txBody>
      </p:sp>
      <p:sp>
        <p:nvSpPr>
          <p:cNvPr id="8217" name="Rectangle 43"/>
          <p:cNvSpPr>
            <a:spLocks noChangeArrowheads="1"/>
          </p:cNvSpPr>
          <p:nvPr/>
        </p:nvSpPr>
        <p:spPr bwMode="auto">
          <a:xfrm>
            <a:off x="7875588" y="3854451"/>
            <a:ext cx="1122362" cy="108267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 Narrow" panose="020B0606020202030204" pitchFamily="34" charset="0"/>
              <a:ea typeface="ＭＳ Ｐゴシック" charset="0"/>
            </a:endParaRPr>
          </a:p>
        </p:txBody>
      </p:sp>
      <p:grpSp>
        <p:nvGrpSpPr>
          <p:cNvPr id="306260" name="Group 84"/>
          <p:cNvGrpSpPr>
            <a:grpSpLocks/>
          </p:cNvGrpSpPr>
          <p:nvPr/>
        </p:nvGrpSpPr>
        <p:grpSpPr bwMode="auto">
          <a:xfrm>
            <a:off x="6621463" y="2743200"/>
            <a:ext cx="1460500" cy="2065338"/>
            <a:chOff x="2695" y="1728"/>
            <a:chExt cx="920" cy="1301"/>
          </a:xfrm>
        </p:grpSpPr>
        <p:sp>
          <p:nvSpPr>
            <p:cNvPr id="54303" name="Freeform 62"/>
            <p:cNvSpPr>
              <a:spLocks/>
            </p:cNvSpPr>
            <p:nvPr/>
          </p:nvSpPr>
          <p:spPr bwMode="auto">
            <a:xfrm>
              <a:off x="3225" y="2509"/>
              <a:ext cx="390" cy="520"/>
            </a:xfrm>
            <a:custGeom>
              <a:avLst/>
              <a:gdLst>
                <a:gd name="T0" fmla="*/ 390 w 390"/>
                <a:gd name="T1" fmla="*/ 0 h 520"/>
                <a:gd name="T2" fmla="*/ 0 w 390"/>
                <a:gd name="T3" fmla="*/ 221 h 520"/>
                <a:gd name="T4" fmla="*/ 3 w 390"/>
                <a:gd name="T5" fmla="*/ 433 h 520"/>
                <a:gd name="T6" fmla="*/ 388 w 390"/>
                <a:gd name="T7" fmla="*/ 520 h 520"/>
                <a:gd name="T8" fmla="*/ 390 w 390"/>
                <a:gd name="T9" fmla="*/ 0 h 5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90" h="520">
                  <a:moveTo>
                    <a:pt x="390" y="0"/>
                  </a:moveTo>
                  <a:lnTo>
                    <a:pt x="0" y="221"/>
                  </a:lnTo>
                  <a:lnTo>
                    <a:pt x="3" y="433"/>
                  </a:lnTo>
                  <a:lnTo>
                    <a:pt x="388" y="520"/>
                  </a:lnTo>
                  <a:lnTo>
                    <a:pt x="39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Arial Narrow" panose="020B0606020202030204" pitchFamily="34" charset="0"/>
              </a:endParaRPr>
            </a:p>
          </p:txBody>
        </p:sp>
        <p:sp>
          <p:nvSpPr>
            <p:cNvPr id="54304" name="Freeform 63"/>
            <p:cNvSpPr>
              <a:spLocks/>
            </p:cNvSpPr>
            <p:nvPr/>
          </p:nvSpPr>
          <p:spPr bwMode="auto">
            <a:xfrm>
              <a:off x="3222" y="1767"/>
              <a:ext cx="275" cy="443"/>
            </a:xfrm>
            <a:custGeom>
              <a:avLst/>
              <a:gdLst>
                <a:gd name="T0" fmla="*/ 264 w 275"/>
                <a:gd name="T1" fmla="*/ 108 h 443"/>
                <a:gd name="T2" fmla="*/ 0 w 275"/>
                <a:gd name="T3" fmla="*/ 0 h 443"/>
                <a:gd name="T4" fmla="*/ 2 w 275"/>
                <a:gd name="T5" fmla="*/ 443 h 443"/>
                <a:gd name="T6" fmla="*/ 275 w 275"/>
                <a:gd name="T7" fmla="*/ 412 h 443"/>
                <a:gd name="T8" fmla="*/ 264 w 275"/>
                <a:gd name="T9" fmla="*/ 108 h 4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75" h="443">
                  <a:moveTo>
                    <a:pt x="264" y="108"/>
                  </a:moveTo>
                  <a:lnTo>
                    <a:pt x="0" y="0"/>
                  </a:lnTo>
                  <a:lnTo>
                    <a:pt x="2" y="443"/>
                  </a:lnTo>
                  <a:lnTo>
                    <a:pt x="275" y="412"/>
                  </a:lnTo>
                  <a:lnTo>
                    <a:pt x="264" y="108"/>
                  </a:lnTo>
                  <a:close/>
                </a:path>
              </a:pathLst>
            </a:custGeom>
            <a:gradFill rotWithShape="1">
              <a:gsLst>
                <a:gs pos="0">
                  <a:srgbClr val="FF0000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Arial Narrow" panose="020B0606020202030204" pitchFamily="34" charset="0"/>
              </a:endParaRPr>
            </a:p>
          </p:txBody>
        </p:sp>
        <p:sp>
          <p:nvSpPr>
            <p:cNvPr id="8226" name="Rectangle 64"/>
            <p:cNvSpPr>
              <a:spLocks noChangeArrowheads="1"/>
            </p:cNvSpPr>
            <p:nvPr/>
          </p:nvSpPr>
          <p:spPr bwMode="auto">
            <a:xfrm>
              <a:off x="2737" y="1775"/>
              <a:ext cx="489" cy="52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27" name="Text Box 65"/>
            <p:cNvSpPr txBox="1">
              <a:spLocks noChangeArrowheads="1"/>
            </p:cNvSpPr>
            <p:nvPr/>
          </p:nvSpPr>
          <p:spPr bwMode="auto">
            <a:xfrm>
              <a:off x="2730" y="1728"/>
              <a:ext cx="496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200" i="0" dirty="0">
                  <a:latin typeface="Arial Narrow" panose="020B0606020202030204" pitchFamily="34" charset="0"/>
                </a:rPr>
                <a:t>application</a:t>
              </a:r>
            </a:p>
            <a:p>
              <a:pPr algn="ctr" eaLnBrk="1" hangingPunct="1">
                <a:defRPr/>
              </a:pPr>
              <a:r>
                <a:rPr lang="en-US" sz="1200" i="0" dirty="0">
                  <a:latin typeface="Arial Narrow" panose="020B0606020202030204" pitchFamily="34" charset="0"/>
                </a:rPr>
                <a:t>transport</a:t>
              </a:r>
            </a:p>
            <a:p>
              <a:pPr algn="ctr" eaLnBrk="1" hangingPunct="1">
                <a:defRPr/>
              </a:pPr>
              <a:r>
                <a:rPr lang="en-US" sz="1200" i="0" dirty="0">
                  <a:latin typeface="Arial Narrow" panose="020B0606020202030204" pitchFamily="34" charset="0"/>
                </a:rPr>
                <a:t>network</a:t>
              </a:r>
            </a:p>
            <a:p>
              <a:pPr algn="ctr" eaLnBrk="1" hangingPunct="1">
                <a:defRPr/>
              </a:pPr>
              <a:r>
                <a:rPr lang="en-US" sz="1200" i="0" dirty="0">
                  <a:latin typeface="Arial Narrow" panose="020B0606020202030204" pitchFamily="34" charset="0"/>
                </a:rPr>
                <a:t>link</a:t>
              </a:r>
            </a:p>
          </p:txBody>
        </p:sp>
        <p:sp>
          <p:nvSpPr>
            <p:cNvPr id="8228" name="Line 66"/>
            <p:cNvSpPr>
              <a:spLocks noChangeShapeType="1"/>
            </p:cNvSpPr>
            <p:nvPr/>
          </p:nvSpPr>
          <p:spPr bwMode="auto">
            <a:xfrm>
              <a:off x="2737" y="18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29" name="Line 67"/>
            <p:cNvSpPr>
              <a:spLocks noChangeShapeType="1"/>
            </p:cNvSpPr>
            <p:nvPr/>
          </p:nvSpPr>
          <p:spPr bwMode="auto">
            <a:xfrm>
              <a:off x="2737" y="1991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30" name="Line 68"/>
            <p:cNvSpPr>
              <a:spLocks noChangeShapeType="1"/>
            </p:cNvSpPr>
            <p:nvPr/>
          </p:nvSpPr>
          <p:spPr bwMode="auto">
            <a:xfrm>
              <a:off x="2735" y="20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31" name="Line 69"/>
            <p:cNvSpPr>
              <a:spLocks noChangeShapeType="1"/>
            </p:cNvSpPr>
            <p:nvPr/>
          </p:nvSpPr>
          <p:spPr bwMode="auto">
            <a:xfrm>
              <a:off x="2738" y="2206"/>
              <a:ext cx="484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32" name="Rectangle 70"/>
            <p:cNvSpPr>
              <a:spLocks noChangeArrowheads="1"/>
            </p:cNvSpPr>
            <p:nvPr/>
          </p:nvSpPr>
          <p:spPr bwMode="auto">
            <a:xfrm>
              <a:off x="2695" y="2212"/>
              <a:ext cx="552" cy="1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33" name="Line 71"/>
            <p:cNvSpPr>
              <a:spLocks noChangeShapeType="1"/>
            </p:cNvSpPr>
            <p:nvPr/>
          </p:nvSpPr>
          <p:spPr bwMode="auto">
            <a:xfrm>
              <a:off x="2738" y="2224"/>
              <a:ext cx="0" cy="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34" name="Line 72"/>
            <p:cNvSpPr>
              <a:spLocks noChangeShapeType="1"/>
            </p:cNvSpPr>
            <p:nvPr/>
          </p:nvSpPr>
          <p:spPr bwMode="auto">
            <a:xfrm>
              <a:off x="3225" y="2218"/>
              <a:ext cx="0" cy="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35" name="Rectangle 73"/>
            <p:cNvSpPr>
              <a:spLocks noChangeArrowheads="1"/>
            </p:cNvSpPr>
            <p:nvPr/>
          </p:nvSpPr>
          <p:spPr bwMode="auto">
            <a:xfrm>
              <a:off x="2737" y="2415"/>
              <a:ext cx="489" cy="5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36" name="Text Box 74"/>
            <p:cNvSpPr txBox="1">
              <a:spLocks noChangeArrowheads="1"/>
            </p:cNvSpPr>
            <p:nvPr/>
          </p:nvSpPr>
          <p:spPr bwMode="auto">
            <a:xfrm>
              <a:off x="2781" y="2340"/>
              <a:ext cx="402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endParaRPr lang="en-US" sz="1200" i="0" dirty="0">
                <a:latin typeface="Arial Narrow" panose="020B0606020202030204" pitchFamily="34" charset="0"/>
              </a:endParaRPr>
            </a:p>
            <a:p>
              <a:pPr algn="ctr" eaLnBrk="1" hangingPunct="1">
                <a:defRPr/>
              </a:pPr>
              <a:endParaRPr lang="en-US" sz="1200" i="0" dirty="0">
                <a:latin typeface="Arial Narrow" panose="020B0606020202030204" pitchFamily="34" charset="0"/>
              </a:endParaRPr>
            </a:p>
            <a:p>
              <a:pPr algn="ctr" eaLnBrk="1" hangingPunct="1">
                <a:defRPr/>
              </a:pPr>
              <a:endParaRPr lang="en-US" sz="1200" i="0" dirty="0">
                <a:latin typeface="Arial Narrow" panose="020B0606020202030204" pitchFamily="34" charset="0"/>
              </a:endParaRPr>
            </a:p>
            <a:p>
              <a:pPr algn="ctr" eaLnBrk="1" hangingPunct="1">
                <a:defRPr/>
              </a:pPr>
              <a:r>
                <a:rPr lang="en-US" sz="1200" i="0" dirty="0">
                  <a:latin typeface="Arial Narrow" panose="020B0606020202030204" pitchFamily="34" charset="0"/>
                </a:rPr>
                <a:t>link</a:t>
              </a:r>
            </a:p>
            <a:p>
              <a:pPr algn="ctr" eaLnBrk="1" hangingPunct="1">
                <a:defRPr/>
              </a:pPr>
              <a:r>
                <a:rPr lang="en-US" sz="1200" i="0" dirty="0">
                  <a:latin typeface="Arial Narrow" panose="020B0606020202030204" pitchFamily="34" charset="0"/>
                </a:rPr>
                <a:t>physical</a:t>
              </a:r>
            </a:p>
          </p:txBody>
        </p:sp>
        <p:sp>
          <p:nvSpPr>
            <p:cNvPr id="8237" name="Line 75"/>
            <p:cNvSpPr>
              <a:spLocks noChangeShapeType="1"/>
            </p:cNvSpPr>
            <p:nvPr/>
          </p:nvSpPr>
          <p:spPr bwMode="auto">
            <a:xfrm>
              <a:off x="2737" y="252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38" name="Line 76"/>
            <p:cNvSpPr>
              <a:spLocks noChangeShapeType="1"/>
            </p:cNvSpPr>
            <p:nvPr/>
          </p:nvSpPr>
          <p:spPr bwMode="auto">
            <a:xfrm>
              <a:off x="2737" y="2632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39" name="Line 77"/>
            <p:cNvSpPr>
              <a:spLocks noChangeShapeType="1"/>
            </p:cNvSpPr>
            <p:nvPr/>
          </p:nvSpPr>
          <p:spPr bwMode="auto">
            <a:xfrm>
              <a:off x="2735" y="2721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40" name="Line 78"/>
            <p:cNvSpPr>
              <a:spLocks noChangeShapeType="1"/>
            </p:cNvSpPr>
            <p:nvPr/>
          </p:nvSpPr>
          <p:spPr bwMode="auto">
            <a:xfrm>
              <a:off x="2733" y="283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41" name="Rectangle 79"/>
            <p:cNvSpPr>
              <a:spLocks noChangeArrowheads="1"/>
            </p:cNvSpPr>
            <p:nvPr/>
          </p:nvSpPr>
          <p:spPr bwMode="auto">
            <a:xfrm>
              <a:off x="2719" y="2390"/>
              <a:ext cx="518" cy="2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42" name="Line 80"/>
            <p:cNvSpPr>
              <a:spLocks noChangeShapeType="1"/>
            </p:cNvSpPr>
            <p:nvPr/>
          </p:nvSpPr>
          <p:spPr bwMode="auto">
            <a:xfrm>
              <a:off x="2737" y="2614"/>
              <a:ext cx="0" cy="6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43" name="Line 81"/>
            <p:cNvSpPr>
              <a:spLocks noChangeShapeType="1"/>
            </p:cNvSpPr>
            <p:nvPr/>
          </p:nvSpPr>
          <p:spPr bwMode="auto">
            <a:xfrm>
              <a:off x="3226" y="2614"/>
              <a:ext cx="0" cy="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44" name="Rectangle 82"/>
            <p:cNvSpPr>
              <a:spLocks noChangeArrowheads="1"/>
            </p:cNvSpPr>
            <p:nvPr/>
          </p:nvSpPr>
          <p:spPr bwMode="auto">
            <a:xfrm>
              <a:off x="2736" y="1778"/>
              <a:ext cx="490" cy="431"/>
            </a:xfrm>
            <a:prstGeom prst="rect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  <p:sp>
          <p:nvSpPr>
            <p:cNvPr id="8245" name="Rectangle 83"/>
            <p:cNvSpPr>
              <a:spLocks noChangeArrowheads="1"/>
            </p:cNvSpPr>
            <p:nvPr/>
          </p:nvSpPr>
          <p:spPr bwMode="auto">
            <a:xfrm>
              <a:off x="2733" y="2721"/>
              <a:ext cx="489" cy="219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 Narrow" panose="020B0606020202030204" pitchFamily="34" charset="0"/>
                <a:ea typeface="ＭＳ Ｐゴシック" charset="0"/>
              </a:endParaRPr>
            </a:p>
          </p:txBody>
        </p:sp>
      </p:grpSp>
      <p:pic>
        <p:nvPicPr>
          <p:cNvPr id="8219" name="Picture 8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301" y="1122363"/>
            <a:ext cx="1350963" cy="135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220" name="Picture 8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317626"/>
            <a:ext cx="114300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54300" name="Group 89"/>
          <p:cNvGrpSpPr>
            <a:grpSpLocks/>
          </p:cNvGrpSpPr>
          <p:nvPr/>
        </p:nvGrpSpPr>
        <p:grpSpPr bwMode="auto">
          <a:xfrm>
            <a:off x="6586538" y="5251451"/>
            <a:ext cx="1109662" cy="1095375"/>
            <a:chOff x="-44" y="1473"/>
            <a:chExt cx="981" cy="1105"/>
          </a:xfrm>
        </p:grpSpPr>
        <p:pic>
          <p:nvPicPr>
            <p:cNvPr id="54301" name="Picture 90" descr="desktop_computer_stylized_medium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302" name="Freeform 9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09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30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Adaptors Communicating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11200" y="4095750"/>
            <a:ext cx="5080000" cy="215265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altLang="zh-CN" sz="2900" dirty="0">
                <a:solidFill>
                  <a:schemeClr val="accent6"/>
                </a:solidFill>
                <a:ea typeface="宋体" panose="02010600030101010101" pitchFamily="2" charset="-122"/>
              </a:rPr>
              <a:t>sending side: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encapsulates datagram in frame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adds error checking bits, </a:t>
            </a:r>
            <a:r>
              <a:rPr lang="en-US" altLang="zh-CN" sz="2400" dirty="0" err="1">
                <a:ea typeface="宋体" panose="02010600030101010101" pitchFamily="2" charset="-122"/>
              </a:rPr>
              <a:t>rdt</a:t>
            </a:r>
            <a:r>
              <a:rPr lang="en-US" altLang="zh-CN" sz="2400" dirty="0">
                <a:ea typeface="宋体" panose="02010600030101010101" pitchFamily="2" charset="-122"/>
              </a:rPr>
              <a:t>, flow control, etc.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Coding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5994400" y="4095750"/>
            <a:ext cx="5080000" cy="215265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altLang="zh-CN" sz="2900" dirty="0">
                <a:solidFill>
                  <a:schemeClr val="accent5"/>
                </a:solidFill>
                <a:ea typeface="宋体" panose="02010600030101010101" pitchFamily="2" charset="-122"/>
              </a:rPr>
              <a:t>receiving side</a:t>
            </a:r>
            <a:r>
              <a:rPr lang="zh-CN" altLang="en-US" sz="2900" dirty="0">
                <a:solidFill>
                  <a:schemeClr val="accent5"/>
                </a:solidFill>
                <a:ea typeface="宋体" panose="02010600030101010101" pitchFamily="2" charset="-122"/>
              </a:rPr>
              <a:t>：</a:t>
            </a:r>
            <a:endParaRPr lang="en-US" altLang="zh-CN" sz="2900" dirty="0">
              <a:solidFill>
                <a:schemeClr val="accent5"/>
              </a:solidFill>
              <a:ea typeface="宋体" panose="02010600030101010101" pitchFamily="2" charset="-122"/>
            </a:endParaRPr>
          </a:p>
          <a:p>
            <a:r>
              <a:rPr lang="en-US" altLang="zh-CN" sz="2300" dirty="0">
                <a:ea typeface="宋体" panose="02010600030101010101" pitchFamily="2" charset="-122"/>
              </a:rPr>
              <a:t>looks for errors, </a:t>
            </a:r>
            <a:r>
              <a:rPr lang="en-US" altLang="zh-CN" sz="2300" dirty="0" err="1">
                <a:ea typeface="宋体" panose="02010600030101010101" pitchFamily="2" charset="-122"/>
              </a:rPr>
              <a:t>rdt</a:t>
            </a:r>
            <a:r>
              <a:rPr lang="en-US" altLang="zh-CN" sz="2300" dirty="0">
                <a:ea typeface="宋体" panose="02010600030101010101" pitchFamily="2" charset="-122"/>
              </a:rPr>
              <a:t>, flow control, </a:t>
            </a:r>
            <a:r>
              <a:rPr lang="en-US" altLang="zh-CN" sz="2300" dirty="0" err="1">
                <a:ea typeface="宋体" panose="02010600030101010101" pitchFamily="2" charset="-122"/>
              </a:rPr>
              <a:t>etc</a:t>
            </a:r>
            <a:endParaRPr lang="en-US" altLang="zh-CN" sz="2300" dirty="0">
              <a:ea typeface="宋体" panose="02010600030101010101" pitchFamily="2" charset="-122"/>
            </a:endParaRPr>
          </a:p>
          <a:p>
            <a:r>
              <a:rPr lang="en-US" altLang="zh-CN" sz="2300" dirty="0">
                <a:ea typeface="宋体" panose="02010600030101010101" pitchFamily="2" charset="-122"/>
              </a:rPr>
              <a:t>extracts datagram, passes to upper layer at receiving side</a:t>
            </a:r>
          </a:p>
          <a:p>
            <a:r>
              <a:rPr lang="en-US" altLang="zh-CN" sz="2300" dirty="0">
                <a:ea typeface="宋体" panose="02010600030101010101" pitchFamily="2" charset="-122"/>
              </a:rPr>
              <a:t>decoding</a:t>
            </a:r>
          </a:p>
          <a:p>
            <a:endParaRPr lang="en-US" altLang="zh-CN" sz="1800" dirty="0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12</a:t>
            </a:fld>
            <a:endParaRPr lang="en-US" altLang="zh-CN" dirty="0"/>
          </a:p>
        </p:txBody>
      </p:sp>
      <p:sp>
        <p:nvSpPr>
          <p:cNvPr id="32773" name="Rectangle 27"/>
          <p:cNvSpPr>
            <a:spLocks noChangeArrowheads="1"/>
          </p:cNvSpPr>
          <p:nvPr/>
        </p:nvSpPr>
        <p:spPr bwMode="auto">
          <a:xfrm>
            <a:off x="5637214" y="3394076"/>
            <a:ext cx="1444625" cy="2127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2774" name="Rectangle 28"/>
          <p:cNvSpPr>
            <a:spLocks noChangeArrowheads="1"/>
          </p:cNvSpPr>
          <p:nvPr/>
        </p:nvSpPr>
        <p:spPr bwMode="auto">
          <a:xfrm>
            <a:off x="3481389" y="1373188"/>
            <a:ext cx="1944687" cy="177006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90000"/>
                <a:lumOff val="10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2775" name="Line 29"/>
          <p:cNvSpPr>
            <a:spLocks noChangeShapeType="1"/>
          </p:cNvSpPr>
          <p:nvPr/>
        </p:nvSpPr>
        <p:spPr bwMode="auto">
          <a:xfrm>
            <a:off x="3576638" y="1892300"/>
            <a:ext cx="0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sp>
        <p:nvSpPr>
          <p:cNvPr id="32776" name="Rectangle 30"/>
          <p:cNvSpPr>
            <a:spLocks noChangeArrowheads="1"/>
          </p:cNvSpPr>
          <p:nvPr/>
        </p:nvSpPr>
        <p:spPr bwMode="auto">
          <a:xfrm>
            <a:off x="3717925" y="2212976"/>
            <a:ext cx="1187450" cy="8667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2777" name="Rectangle 31"/>
          <p:cNvSpPr>
            <a:spLocks noChangeArrowheads="1"/>
          </p:cNvSpPr>
          <p:nvPr/>
        </p:nvSpPr>
        <p:spPr bwMode="auto">
          <a:xfrm>
            <a:off x="3959225" y="2773364"/>
            <a:ext cx="704850" cy="2254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2778" name="Rectangle 32"/>
          <p:cNvSpPr>
            <a:spLocks noChangeArrowheads="1"/>
          </p:cNvSpPr>
          <p:nvPr/>
        </p:nvSpPr>
        <p:spPr bwMode="auto">
          <a:xfrm>
            <a:off x="3959226" y="2301876"/>
            <a:ext cx="695325" cy="415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>
                <a:latin typeface="Arial Narrow" panose="020B0606020202030204" pitchFamily="34" charset="0"/>
                <a:ea typeface="宋体" panose="02010600030101010101" pitchFamily="2" charset="-122"/>
              </a:rPr>
              <a:t>controller</a:t>
            </a:r>
          </a:p>
        </p:txBody>
      </p:sp>
      <p:sp>
        <p:nvSpPr>
          <p:cNvPr id="32779" name="Line 33"/>
          <p:cNvSpPr>
            <a:spLocks noChangeShapeType="1"/>
          </p:cNvSpPr>
          <p:nvPr/>
        </p:nvSpPr>
        <p:spPr bwMode="auto">
          <a:xfrm>
            <a:off x="3870326" y="2055813"/>
            <a:ext cx="1438275" cy="0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sp>
        <p:nvSpPr>
          <p:cNvPr id="32780" name="Line 34"/>
          <p:cNvSpPr>
            <a:spLocks noChangeShapeType="1"/>
          </p:cNvSpPr>
          <p:nvPr/>
        </p:nvSpPr>
        <p:spPr bwMode="auto">
          <a:xfrm flipV="1">
            <a:off x="4287838" y="2062163"/>
            <a:ext cx="0" cy="239712"/>
          </a:xfrm>
          <a:prstGeom prst="line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sp>
        <p:nvSpPr>
          <p:cNvPr id="32781" name="Rectangle 35"/>
          <p:cNvSpPr>
            <a:spLocks noChangeArrowheads="1"/>
          </p:cNvSpPr>
          <p:nvPr/>
        </p:nvSpPr>
        <p:spPr bwMode="auto">
          <a:xfrm>
            <a:off x="3752851" y="1501776"/>
            <a:ext cx="695325" cy="4159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40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2782" name="Rectangle 36"/>
          <p:cNvSpPr>
            <a:spLocks noChangeArrowheads="1"/>
          </p:cNvSpPr>
          <p:nvPr/>
        </p:nvSpPr>
        <p:spPr bwMode="auto">
          <a:xfrm>
            <a:off x="4619626" y="1503364"/>
            <a:ext cx="695325" cy="4159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40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2783" name="Line 37"/>
          <p:cNvSpPr>
            <a:spLocks noChangeShapeType="1"/>
          </p:cNvSpPr>
          <p:nvPr/>
        </p:nvSpPr>
        <p:spPr bwMode="auto">
          <a:xfrm flipH="1" flipV="1">
            <a:off x="4075114" y="1917701"/>
            <a:ext cx="1587" cy="138113"/>
          </a:xfrm>
          <a:prstGeom prst="line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sp>
        <p:nvSpPr>
          <p:cNvPr id="32784" name="Line 38"/>
          <p:cNvSpPr>
            <a:spLocks noChangeShapeType="1"/>
          </p:cNvSpPr>
          <p:nvPr/>
        </p:nvSpPr>
        <p:spPr bwMode="auto">
          <a:xfrm flipH="1" flipV="1">
            <a:off x="4999038" y="1920876"/>
            <a:ext cx="0" cy="136525"/>
          </a:xfrm>
          <a:prstGeom prst="line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sp>
        <p:nvSpPr>
          <p:cNvPr id="32785" name="Rectangle 39"/>
          <p:cNvSpPr>
            <a:spLocks noChangeArrowheads="1"/>
          </p:cNvSpPr>
          <p:nvPr/>
        </p:nvSpPr>
        <p:spPr bwMode="auto">
          <a:xfrm>
            <a:off x="7356475" y="1430338"/>
            <a:ext cx="1944688" cy="173196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90000"/>
                <a:lumOff val="10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2786" name="Rectangle 40"/>
          <p:cNvSpPr>
            <a:spLocks noChangeArrowheads="1"/>
          </p:cNvSpPr>
          <p:nvPr/>
        </p:nvSpPr>
        <p:spPr bwMode="auto">
          <a:xfrm>
            <a:off x="7593013" y="2232026"/>
            <a:ext cx="1187450" cy="8667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prstDash val="sysDash"/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2787" name="Rectangle 41"/>
          <p:cNvSpPr>
            <a:spLocks noChangeArrowheads="1"/>
          </p:cNvSpPr>
          <p:nvPr/>
        </p:nvSpPr>
        <p:spPr bwMode="auto">
          <a:xfrm>
            <a:off x="7834313" y="2792414"/>
            <a:ext cx="703262" cy="2254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2788" name="Rectangle 42"/>
          <p:cNvSpPr>
            <a:spLocks noChangeArrowheads="1"/>
          </p:cNvSpPr>
          <p:nvPr/>
        </p:nvSpPr>
        <p:spPr bwMode="auto">
          <a:xfrm>
            <a:off x="7834314" y="2320926"/>
            <a:ext cx="695325" cy="4159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>
                <a:latin typeface="Arial Narrow" panose="020B0606020202030204" pitchFamily="34" charset="0"/>
                <a:ea typeface="宋体" panose="02010600030101010101" pitchFamily="2" charset="-122"/>
              </a:rPr>
              <a:t>controller</a:t>
            </a:r>
          </a:p>
        </p:txBody>
      </p:sp>
      <p:sp>
        <p:nvSpPr>
          <p:cNvPr id="32789" name="Line 43"/>
          <p:cNvSpPr>
            <a:spLocks noChangeShapeType="1"/>
          </p:cNvSpPr>
          <p:nvPr/>
        </p:nvSpPr>
        <p:spPr bwMode="auto">
          <a:xfrm>
            <a:off x="7745414" y="2074863"/>
            <a:ext cx="1438275" cy="0"/>
          </a:xfrm>
          <a:prstGeom prst="line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sp>
        <p:nvSpPr>
          <p:cNvPr id="32790" name="Line 44"/>
          <p:cNvSpPr>
            <a:spLocks noChangeShapeType="1"/>
          </p:cNvSpPr>
          <p:nvPr/>
        </p:nvSpPr>
        <p:spPr bwMode="auto">
          <a:xfrm flipV="1">
            <a:off x="8162925" y="2081213"/>
            <a:ext cx="0" cy="239712"/>
          </a:xfrm>
          <a:prstGeom prst="line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sp>
        <p:nvSpPr>
          <p:cNvPr id="32791" name="Rectangle 45"/>
          <p:cNvSpPr>
            <a:spLocks noChangeArrowheads="1"/>
          </p:cNvSpPr>
          <p:nvPr/>
        </p:nvSpPr>
        <p:spPr bwMode="auto">
          <a:xfrm>
            <a:off x="7627939" y="1520826"/>
            <a:ext cx="695325" cy="4159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40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2792" name="Rectangle 46"/>
          <p:cNvSpPr>
            <a:spLocks noChangeArrowheads="1"/>
          </p:cNvSpPr>
          <p:nvPr/>
        </p:nvSpPr>
        <p:spPr bwMode="auto">
          <a:xfrm>
            <a:off x="8494714" y="1522414"/>
            <a:ext cx="695325" cy="41592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CN" altLang="zh-CN" sz="140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2793" name="Line 47"/>
          <p:cNvSpPr>
            <a:spLocks noChangeShapeType="1"/>
          </p:cNvSpPr>
          <p:nvPr/>
        </p:nvSpPr>
        <p:spPr bwMode="auto">
          <a:xfrm flipH="1" flipV="1">
            <a:off x="7950200" y="1936751"/>
            <a:ext cx="1588" cy="138113"/>
          </a:xfrm>
          <a:prstGeom prst="line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sp>
        <p:nvSpPr>
          <p:cNvPr id="32794" name="Line 48"/>
          <p:cNvSpPr>
            <a:spLocks noChangeShapeType="1"/>
          </p:cNvSpPr>
          <p:nvPr/>
        </p:nvSpPr>
        <p:spPr bwMode="auto">
          <a:xfrm flipH="1" flipV="1">
            <a:off x="8874125" y="1939926"/>
            <a:ext cx="0" cy="136525"/>
          </a:xfrm>
          <a:prstGeom prst="line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sp>
        <p:nvSpPr>
          <p:cNvPr id="32795" name="Text Box 49"/>
          <p:cNvSpPr txBox="1">
            <a:spLocks noChangeArrowheads="1"/>
          </p:cNvSpPr>
          <p:nvPr/>
        </p:nvSpPr>
        <p:spPr bwMode="auto">
          <a:xfrm>
            <a:off x="3752851" y="3326899"/>
            <a:ext cx="12282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chemeClr val="accent6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sending host</a:t>
            </a:r>
          </a:p>
        </p:txBody>
      </p:sp>
      <p:sp>
        <p:nvSpPr>
          <p:cNvPr id="32796" name="Text Box 50"/>
          <p:cNvSpPr txBox="1">
            <a:spLocks noChangeArrowheads="1"/>
          </p:cNvSpPr>
          <p:nvPr/>
        </p:nvSpPr>
        <p:spPr bwMode="auto">
          <a:xfrm>
            <a:off x="7713160" y="3355877"/>
            <a:ext cx="13211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chemeClr val="accent5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receiving host</a:t>
            </a:r>
          </a:p>
        </p:txBody>
      </p:sp>
      <p:sp>
        <p:nvSpPr>
          <p:cNvPr id="32797" name="Rectangle 51"/>
          <p:cNvSpPr>
            <a:spLocks noChangeArrowheads="1"/>
          </p:cNvSpPr>
          <p:nvPr/>
        </p:nvSpPr>
        <p:spPr bwMode="auto">
          <a:xfrm>
            <a:off x="3036888" y="1966913"/>
            <a:ext cx="717550" cy="1698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2798" name="Text Box 52"/>
          <p:cNvSpPr txBox="1">
            <a:spLocks noChangeArrowheads="1"/>
          </p:cNvSpPr>
          <p:nvPr/>
        </p:nvSpPr>
        <p:spPr bwMode="auto">
          <a:xfrm>
            <a:off x="3000376" y="1922464"/>
            <a:ext cx="7200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>
                <a:latin typeface="Arial Narrow" panose="020B0606020202030204" pitchFamily="34" charset="0"/>
                <a:ea typeface="宋体" panose="02010600030101010101" pitchFamily="2" charset="-122"/>
              </a:rPr>
              <a:t>datagram</a:t>
            </a:r>
          </a:p>
        </p:txBody>
      </p:sp>
      <p:sp>
        <p:nvSpPr>
          <p:cNvPr id="32799" name="Line 53"/>
          <p:cNvSpPr>
            <a:spLocks noChangeShapeType="1"/>
          </p:cNvSpPr>
          <p:nvPr/>
        </p:nvSpPr>
        <p:spPr bwMode="auto">
          <a:xfrm>
            <a:off x="7485063" y="1870076"/>
            <a:ext cx="0" cy="392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sp>
        <p:nvSpPr>
          <p:cNvPr id="32800" name="Rectangle 54"/>
          <p:cNvSpPr>
            <a:spLocks noChangeArrowheads="1"/>
          </p:cNvSpPr>
          <p:nvPr/>
        </p:nvSpPr>
        <p:spPr bwMode="auto">
          <a:xfrm>
            <a:off x="6946901" y="1985963"/>
            <a:ext cx="715963" cy="16986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2801" name="Text Box 55"/>
          <p:cNvSpPr txBox="1">
            <a:spLocks noChangeArrowheads="1"/>
          </p:cNvSpPr>
          <p:nvPr/>
        </p:nvSpPr>
        <p:spPr bwMode="auto">
          <a:xfrm>
            <a:off x="6910389" y="1941514"/>
            <a:ext cx="7200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>
                <a:latin typeface="Arial Narrow" panose="020B0606020202030204" pitchFamily="34" charset="0"/>
                <a:ea typeface="宋体" panose="02010600030101010101" pitchFamily="2" charset="-122"/>
              </a:rPr>
              <a:t>datagram</a:t>
            </a:r>
          </a:p>
        </p:txBody>
      </p:sp>
      <p:sp>
        <p:nvSpPr>
          <p:cNvPr id="32802" name="Freeform 56"/>
          <p:cNvSpPr>
            <a:spLocks/>
          </p:cNvSpPr>
          <p:nvPr/>
        </p:nvSpPr>
        <p:spPr bwMode="auto">
          <a:xfrm>
            <a:off x="4292601" y="2903539"/>
            <a:ext cx="3883025" cy="447675"/>
          </a:xfrm>
          <a:custGeom>
            <a:avLst/>
            <a:gdLst>
              <a:gd name="T0" fmla="*/ 0 w 2597"/>
              <a:gd name="T1" fmla="*/ 0 h 384"/>
              <a:gd name="T2" fmla="*/ 0 w 2597"/>
              <a:gd name="T3" fmla="*/ 2147483646 h 384"/>
              <a:gd name="T4" fmla="*/ 2147483646 w 2597"/>
              <a:gd name="T5" fmla="*/ 2147483646 h 384"/>
              <a:gd name="T6" fmla="*/ 2147483646 w 2597"/>
              <a:gd name="T7" fmla="*/ 2147483646 h 384"/>
              <a:gd name="T8" fmla="*/ 0 60000 65536"/>
              <a:gd name="T9" fmla="*/ 0 60000 65536"/>
              <a:gd name="T10" fmla="*/ 0 60000 65536"/>
              <a:gd name="T11" fmla="*/ 0 60000 65536"/>
              <a:gd name="T12" fmla="*/ 0 w 2597"/>
              <a:gd name="T13" fmla="*/ 0 h 384"/>
              <a:gd name="T14" fmla="*/ 2597 w 2597"/>
              <a:gd name="T15" fmla="*/ 384 h 38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597" h="384">
                <a:moveTo>
                  <a:pt x="0" y="0"/>
                </a:moveTo>
                <a:lnTo>
                  <a:pt x="0" y="384"/>
                </a:lnTo>
                <a:lnTo>
                  <a:pt x="2597" y="384"/>
                </a:lnTo>
                <a:lnTo>
                  <a:pt x="2597" y="18"/>
                </a:lnTo>
              </a:path>
            </a:pathLst>
          </a:custGeom>
          <a:noFill/>
          <a:ln w="28575">
            <a:solidFill>
              <a:schemeClr val="tx2">
                <a:lumMod val="60000"/>
                <a:lumOff val="40000"/>
              </a:schemeClr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sp>
        <p:nvSpPr>
          <p:cNvPr id="32803" name="Rectangle 57"/>
          <p:cNvSpPr>
            <a:spLocks noChangeArrowheads="1"/>
          </p:cNvSpPr>
          <p:nvPr/>
        </p:nvSpPr>
        <p:spPr bwMode="auto">
          <a:xfrm>
            <a:off x="6205538" y="3419476"/>
            <a:ext cx="717550" cy="1698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Arial Narrow" panose="020B0606020202030204" pitchFamily="34" charset="0"/>
              <a:ea typeface="宋体" panose="02010600030101010101" pitchFamily="2" charset="-122"/>
            </a:endParaRPr>
          </a:p>
        </p:txBody>
      </p:sp>
      <p:sp>
        <p:nvSpPr>
          <p:cNvPr id="32804" name="Text Box 58"/>
          <p:cNvSpPr txBox="1">
            <a:spLocks noChangeArrowheads="1"/>
          </p:cNvSpPr>
          <p:nvPr/>
        </p:nvSpPr>
        <p:spPr bwMode="auto">
          <a:xfrm>
            <a:off x="6178551" y="3375026"/>
            <a:ext cx="72006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200">
                <a:latin typeface="Arial Narrow" panose="020B0606020202030204" pitchFamily="34" charset="0"/>
                <a:ea typeface="宋体" panose="02010600030101010101" pitchFamily="2" charset="-122"/>
              </a:rPr>
              <a:t>datagram</a:t>
            </a:r>
          </a:p>
        </p:txBody>
      </p:sp>
      <p:sp>
        <p:nvSpPr>
          <p:cNvPr id="32805" name="Line 59"/>
          <p:cNvSpPr>
            <a:spLocks noChangeShapeType="1"/>
          </p:cNvSpPr>
          <p:nvPr/>
        </p:nvSpPr>
        <p:spPr bwMode="auto">
          <a:xfrm>
            <a:off x="7178676" y="3511550"/>
            <a:ext cx="276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  <p:sp>
        <p:nvSpPr>
          <p:cNvPr id="32806" name="Text Box 60"/>
          <p:cNvSpPr txBox="1">
            <a:spLocks noChangeArrowheads="1"/>
          </p:cNvSpPr>
          <p:nvPr/>
        </p:nvSpPr>
        <p:spPr bwMode="auto">
          <a:xfrm>
            <a:off x="5688066" y="3662183"/>
            <a:ext cx="6126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Arial Narrow" panose="020B0606020202030204" pitchFamily="34" charset="0"/>
                <a:ea typeface="宋体" panose="02010600030101010101" pitchFamily="2" charset="-122"/>
              </a:rPr>
              <a:t>frame</a:t>
            </a:r>
          </a:p>
        </p:txBody>
      </p:sp>
      <p:sp>
        <p:nvSpPr>
          <p:cNvPr id="32807" name="Line 61"/>
          <p:cNvSpPr>
            <a:spLocks noChangeShapeType="1"/>
          </p:cNvSpPr>
          <p:nvPr/>
        </p:nvSpPr>
        <p:spPr bwMode="auto">
          <a:xfrm flipV="1">
            <a:off x="5994400" y="3606799"/>
            <a:ext cx="87312" cy="1457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9333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>
                <a:ea typeface="宋体" charset="-122"/>
              </a:rPr>
              <a:t>Link Layer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6.1 Introduction to the link layer</a:t>
            </a:r>
          </a:p>
          <a:p>
            <a:pPr marL="715963" indent="-715963">
              <a:buNone/>
            </a:pPr>
            <a:r>
              <a:rPr lang="en-US" altLang="zh-CN" dirty="0">
                <a:solidFill>
                  <a:schemeClr val="accent2"/>
                </a:solidFill>
                <a:ea typeface="宋体" panose="02010600030101010101" pitchFamily="2" charset="-122"/>
              </a:rPr>
              <a:t>6.2 Error detection and correction 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6.3 Multiple access links and protocols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6.4 Switched local area networks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6.5 Link virtualization: A network as a link layer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6.6 Data center networking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13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46607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Overview of Error Detection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14</a:t>
            </a:fld>
            <a:endParaRPr lang="en-US" altLang="zh-CN" dirty="0"/>
          </a:p>
        </p:txBody>
      </p:sp>
      <p:pic>
        <p:nvPicPr>
          <p:cNvPr id="36867" name="Picture 3" descr="521 Error Dete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8723" y="2336909"/>
            <a:ext cx="5097780" cy="279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Text Box 4"/>
          <p:cNvSpPr txBox="1">
            <a:spLocks noChangeArrowheads="1"/>
          </p:cNvSpPr>
          <p:nvPr/>
        </p:nvSpPr>
        <p:spPr bwMode="auto">
          <a:xfrm>
            <a:off x="2057400" y="1312863"/>
            <a:ext cx="8331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C00000"/>
                </a:solidFill>
                <a:latin typeface="+mj-lt"/>
                <a:ea typeface="宋体" pitchFamily="2" charset="-122"/>
              </a:rPr>
              <a:t>EDC= Error Detection and Correction bits (redundancy)</a:t>
            </a:r>
          </a:p>
          <a:p>
            <a:pPr>
              <a:defRPr/>
            </a:pPr>
            <a:r>
              <a:rPr lang="en-US" altLang="zh-CN" sz="2000" dirty="0">
                <a:latin typeface="+mj-lt"/>
                <a:ea typeface="宋体" pitchFamily="2" charset="-122"/>
              </a:rPr>
              <a:t>D    = Data protected by error checking, may include header fields</a:t>
            </a:r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6908801" y="3916364"/>
            <a:ext cx="176213" cy="193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36870" name="Text Box 5"/>
          <p:cNvSpPr txBox="1">
            <a:spLocks noChangeArrowheads="1"/>
          </p:cNvSpPr>
          <p:nvPr/>
        </p:nvSpPr>
        <p:spPr bwMode="auto">
          <a:xfrm>
            <a:off x="6297614" y="3873500"/>
            <a:ext cx="942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>
                <a:latin typeface="Arial" panose="020B0604020202020204" pitchFamily="34" charset="0"/>
                <a:ea typeface="宋体" panose="02010600030101010101" pitchFamily="2" charset="-122"/>
              </a:rPr>
              <a:t>otherwise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24000" y="5433122"/>
            <a:ext cx="9144000" cy="101566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+mn-lt"/>
                <a:ea typeface="+mn-ea"/>
              </a:rPr>
              <a:t>Error detection not 100% reliable!</a:t>
            </a:r>
          </a:p>
          <a:p>
            <a:pPr>
              <a:buFontTx/>
              <a:buChar char="•"/>
              <a:defRPr/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</a:rPr>
              <a:t> protocol may miss some errors, but rarely</a:t>
            </a:r>
          </a:p>
          <a:p>
            <a:pPr>
              <a:buFontTx/>
              <a:buChar char="•"/>
              <a:defRPr/>
            </a:pPr>
            <a:r>
              <a:rPr lang="en-US" altLang="zh-CN" sz="2000" dirty="0">
                <a:solidFill>
                  <a:schemeClr val="bg1"/>
                </a:solidFill>
                <a:latin typeface="+mn-lt"/>
                <a:ea typeface="+mn-ea"/>
              </a:rPr>
              <a:t> larger EDC field yields better detection and correction</a:t>
            </a:r>
            <a:endParaRPr lang="zh-CN" altLang="en-US" dirty="0">
              <a:solidFill>
                <a:schemeClr val="bg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022313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Parity Checking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15</a:t>
            </a:fld>
            <a:endParaRPr lang="en-US" altLang="zh-CN" dirty="0"/>
          </a:p>
        </p:txBody>
      </p:sp>
      <p:pic>
        <p:nvPicPr>
          <p:cNvPr id="40963" name="Picture 3" descr="522 Single Bit Par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8200" y="3915410"/>
            <a:ext cx="4843462" cy="1685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8" name="Text Box 4"/>
          <p:cNvSpPr txBox="1">
            <a:spLocks noChangeArrowheads="1"/>
          </p:cNvSpPr>
          <p:nvPr/>
        </p:nvSpPr>
        <p:spPr bwMode="auto">
          <a:xfrm>
            <a:off x="1704000" y="1613888"/>
            <a:ext cx="503936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u="sng" dirty="0">
                <a:solidFill>
                  <a:schemeClr val="accent2"/>
                </a:solidFill>
                <a:latin typeface="+mj-lt"/>
                <a:ea typeface="宋体" pitchFamily="2" charset="-122"/>
              </a:rPr>
              <a:t>Single Bit Parity:</a:t>
            </a:r>
            <a:endParaRPr lang="en-US" altLang="zh-CN" sz="2800" b="1" dirty="0">
              <a:solidFill>
                <a:schemeClr val="accent2"/>
              </a:solidFill>
              <a:latin typeface="+mj-lt"/>
              <a:ea typeface="宋体" pitchFamily="2" charset="-122"/>
            </a:endParaRPr>
          </a:p>
          <a:p>
            <a:pPr>
              <a:defRPr/>
            </a:pPr>
            <a:r>
              <a:rPr lang="en-US" altLang="zh-CN" sz="1800" b="1" dirty="0">
                <a:latin typeface="+mj-lt"/>
                <a:ea typeface="宋体" pitchFamily="2" charset="-122"/>
              </a:rPr>
              <a:t>Detect single bit errors</a:t>
            </a:r>
            <a:endParaRPr lang="en-US" altLang="zh-CN" sz="3600" b="1" dirty="0">
              <a:latin typeface="+mj-lt"/>
              <a:ea typeface="宋体" pitchFamily="2" charset="-122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E9F3E140-02F7-4078-B440-2D8CB2EBB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8200" y="3028890"/>
            <a:ext cx="50393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u="sng" dirty="0">
                <a:solidFill>
                  <a:schemeClr val="accent5"/>
                </a:solidFill>
                <a:latin typeface="+mj-lt"/>
                <a:ea typeface="宋体" pitchFamily="2" charset="-122"/>
              </a:rPr>
              <a:t>Example:</a:t>
            </a:r>
            <a:endParaRPr lang="en-US" altLang="zh-CN" sz="3600" b="1" dirty="0">
              <a:solidFill>
                <a:schemeClr val="accent5"/>
              </a:solidFill>
              <a:latin typeface="+mj-lt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6871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Parity Checking (</a:t>
            </a:r>
            <a:r>
              <a:rPr lang="en-US" altLang="zh-CN" dirty="0" err="1">
                <a:ea typeface="宋体" panose="02010600030101010101" pitchFamily="2" charset="-122"/>
              </a:rPr>
              <a:t>cont</a:t>
            </a:r>
            <a:r>
              <a:rPr lang="en-US" altLang="zh-CN" dirty="0">
                <a:ea typeface="宋体" panose="02010600030101010101" pitchFamily="2" charset="-122"/>
              </a:rPr>
              <a:t>’)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16</a:t>
            </a:fld>
            <a:endParaRPr lang="en-US" altLang="zh-CN" dirty="0"/>
          </a:p>
        </p:txBody>
      </p:sp>
      <p:pic>
        <p:nvPicPr>
          <p:cNvPr id="40965" name="Picture 5" descr="523 Double Bit Par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907" y="2290763"/>
            <a:ext cx="375126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Text Box 6"/>
          <p:cNvSpPr txBox="1">
            <a:spLocks noChangeArrowheads="1"/>
          </p:cNvSpPr>
          <p:nvPr/>
        </p:nvSpPr>
        <p:spPr bwMode="auto">
          <a:xfrm>
            <a:off x="1704000" y="1454151"/>
            <a:ext cx="458112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u="sng" dirty="0">
                <a:solidFill>
                  <a:schemeClr val="accent2"/>
                </a:solidFill>
                <a:latin typeface="+mj-lt"/>
                <a:ea typeface="宋体" pitchFamily="2" charset="-122"/>
              </a:rPr>
              <a:t>Two Dimensional Bit Parity</a:t>
            </a:r>
            <a:r>
              <a:rPr lang="en-US" altLang="zh-CN" sz="2800" b="1" u="sng" dirty="0">
                <a:solidFill>
                  <a:schemeClr val="accent2"/>
                </a:solidFill>
                <a:latin typeface="+mj-lt"/>
                <a:ea typeface="宋体" pitchFamily="2" charset="-122"/>
              </a:rPr>
              <a:t>:</a:t>
            </a:r>
            <a:endParaRPr lang="en-US" altLang="zh-CN" sz="2800" b="1" dirty="0">
              <a:solidFill>
                <a:schemeClr val="accent2"/>
              </a:solidFill>
              <a:latin typeface="+mj-lt"/>
              <a:ea typeface="宋体" pitchFamily="2" charset="-122"/>
            </a:endParaRPr>
          </a:p>
          <a:p>
            <a:pPr>
              <a:defRPr/>
            </a:pPr>
            <a:r>
              <a:rPr lang="en-US" altLang="zh-CN" sz="1800" b="1" dirty="0">
                <a:latin typeface="+mj-lt"/>
                <a:ea typeface="宋体" pitchFamily="2" charset="-122"/>
              </a:rPr>
              <a:t>Detect and correct single bit errors</a:t>
            </a:r>
            <a:endParaRPr lang="en-US" altLang="zh-CN" sz="3600" b="1" dirty="0">
              <a:latin typeface="+mj-lt"/>
              <a:ea typeface="宋体" pitchFamily="2" charset="-122"/>
            </a:endParaRPr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4399757" y="5292726"/>
            <a:ext cx="146050" cy="1682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4325144" y="5199064"/>
            <a:ext cx="261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</a:rPr>
              <a:t>0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6060282" y="5287964"/>
            <a:ext cx="146050" cy="16827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5985669" y="5194301"/>
            <a:ext cx="2619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Courier New" panose="02070309020205020404" pitchFamily="49" charset="0"/>
                <a:ea typeface="宋体" panose="02010600030101010101" pitchFamily="2" charset="-122"/>
              </a:rPr>
              <a:t>0</a:t>
            </a:r>
            <a:endParaRPr lang="en-US" altLang="zh-CN" sz="24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3989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Cyclic Redundancy Check (CRC)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159C99-4C0D-4345-B9C9-7137BDA2E8D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/>
              <a:t>The </a:t>
            </a:r>
            <a:r>
              <a:rPr lang="en-US" altLang="zh-CN" dirty="0">
                <a:solidFill>
                  <a:schemeClr val="accent2"/>
                </a:solidFill>
              </a:rPr>
              <a:t>cyclic redundancy check (CRC) </a:t>
            </a:r>
            <a:r>
              <a:rPr lang="en-US" altLang="zh-CN" dirty="0"/>
              <a:t>is a technique used to detect errors in digital data. </a:t>
            </a:r>
            <a:r>
              <a:rPr lang="en-US" altLang="zh-CN" dirty="0">
                <a:solidFill>
                  <a:schemeClr val="accent2"/>
                </a:solidFill>
              </a:rPr>
              <a:t>More powerful error-detection coding</a:t>
            </a:r>
          </a:p>
          <a:p>
            <a:r>
              <a:rPr lang="en-US" altLang="zh-CN" dirty="0"/>
              <a:t>This technique was invented by </a:t>
            </a:r>
            <a:r>
              <a:rPr lang="en-US" altLang="zh-CN" b="1" dirty="0">
                <a:solidFill>
                  <a:schemeClr val="accent5"/>
                </a:solidFill>
              </a:rPr>
              <a:t>W. Wesley Peterson</a:t>
            </a:r>
            <a:r>
              <a:rPr lang="en-US" altLang="zh-CN" dirty="0"/>
              <a:t> in 1961</a:t>
            </a:r>
          </a:p>
          <a:p>
            <a:r>
              <a:rPr lang="en-US" altLang="zh-CN" dirty="0"/>
              <a:t>Cyclic redundancy checks are quite </a:t>
            </a:r>
            <a:r>
              <a:rPr lang="en-US" altLang="zh-CN" dirty="0">
                <a:solidFill>
                  <a:schemeClr val="accent6"/>
                </a:solidFill>
              </a:rPr>
              <a:t>simple to implement in hardware </a:t>
            </a:r>
            <a:r>
              <a:rPr lang="en-US" altLang="zh-CN" dirty="0"/>
              <a:t>and can be easily analyzed mathematically. </a:t>
            </a:r>
          </a:p>
          <a:p>
            <a:r>
              <a:rPr lang="en-US" altLang="zh-CN" dirty="0">
                <a:solidFill>
                  <a:schemeClr val="accent2"/>
                </a:solidFill>
              </a:rPr>
              <a:t>Widely used in practice</a:t>
            </a:r>
            <a:r>
              <a:rPr lang="en-US" altLang="zh-CN" dirty="0"/>
              <a:t> (Ethernet, 802.11 </a:t>
            </a:r>
            <a:r>
              <a:rPr lang="en-US" altLang="zh-CN" dirty="0" err="1"/>
              <a:t>WiFi</a:t>
            </a:r>
            <a:r>
              <a:rPr lang="en-US" altLang="zh-CN" dirty="0"/>
              <a:t>, ATM, etc.)</a:t>
            </a:r>
            <a:endParaRPr lang="zh-CN" altLang="en-US" dirty="0"/>
          </a:p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95D9-91D8-4958-BB05-9803D63D1C8A}" type="slidenum">
              <a:rPr lang="en-US" altLang="zh-CN" smtClean="0"/>
              <a:pPr/>
              <a:t>17</a:t>
            </a:fld>
            <a:endParaRPr lang="en-US" altLang="zh-CN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C6D0903D-168C-4332-8E6D-A62DFFBE8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566" y="2140586"/>
            <a:ext cx="4350624" cy="328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36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E16639-A3F8-4197-8027-ECD186F7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Representing bit stream as a polynomial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D0B0AF6-7FE8-4714-A168-6F3A9F6B2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18</a:t>
            </a:fld>
            <a:endParaRPr lang="en-US" altLang="zh-CN" dirty="0"/>
          </a:p>
        </p:txBody>
      </p:sp>
      <p:sp>
        <p:nvSpPr>
          <p:cNvPr id="5" name="内容占位符 7">
            <a:extLst>
              <a:ext uri="{FF2B5EF4-FFF2-40B4-BE49-F238E27FC236}">
                <a16:creationId xmlns:a16="http://schemas.microsoft.com/office/drawing/2014/main" id="{3A1CEBFE-4BFB-4445-9006-D5E8A3C3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4129" y="2193981"/>
            <a:ext cx="5272087" cy="2006600"/>
          </a:xfrm>
        </p:spPr>
        <p:txBody>
          <a:bodyPr/>
          <a:lstStyle/>
          <a:p>
            <a:r>
              <a:rPr lang="en-US" altLang="zh-CN" sz="2000" dirty="0">
                <a:ea typeface="宋体" panose="02010600030101010101" pitchFamily="2" charset="-122"/>
              </a:rPr>
              <a:t>Bit stream: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B=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-25000" dirty="0">
                <a:solidFill>
                  <a:srgbClr val="C00000"/>
                </a:solidFill>
                <a:ea typeface="宋体" panose="02010600030101010101" pitchFamily="2" charset="-122"/>
              </a:rPr>
              <a:t>n-1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-25000" dirty="0">
                <a:solidFill>
                  <a:srgbClr val="C00000"/>
                </a:solidFill>
                <a:ea typeface="宋体" panose="02010600030101010101" pitchFamily="2" charset="-122"/>
              </a:rPr>
              <a:t>n-2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…b</a:t>
            </a:r>
            <a:r>
              <a:rPr lang="en-US" altLang="zh-CN" sz="2000" baseline="-25000" dirty="0">
                <a:solidFill>
                  <a:srgbClr val="C0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-25000" dirty="0">
                <a:solidFill>
                  <a:srgbClr val="C0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b</a:t>
            </a:r>
            <a:r>
              <a:rPr lang="en-US" altLang="zh-CN" sz="2000" baseline="-25000" dirty="0">
                <a:solidFill>
                  <a:srgbClr val="C00000"/>
                </a:solidFill>
                <a:ea typeface="宋体" panose="02010600030101010101" pitchFamily="2" charset="-122"/>
              </a:rPr>
              <a:t>0</a:t>
            </a:r>
            <a:endParaRPr lang="en-US" altLang="zh-CN" sz="2000" baseline="30000" dirty="0">
              <a:solidFill>
                <a:srgbClr val="C00000"/>
              </a:solidFill>
              <a:ea typeface="宋体" panose="02010600030101010101" pitchFamily="2" charset="-122"/>
            </a:endParaRPr>
          </a:p>
          <a:p>
            <a:r>
              <a:rPr lang="en-US" altLang="zh-CN" sz="2000" dirty="0">
                <a:ea typeface="宋体" panose="02010600030101010101" pitchFamily="2" charset="-122"/>
              </a:rPr>
              <a:t>Polynomial: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B(x)=b</a:t>
            </a:r>
            <a:r>
              <a:rPr lang="en-US" altLang="zh-CN" sz="2000" baseline="-25000" dirty="0">
                <a:solidFill>
                  <a:srgbClr val="C00000"/>
                </a:solidFill>
                <a:ea typeface="宋体" panose="02010600030101010101" pitchFamily="2" charset="-122"/>
              </a:rPr>
              <a:t>n-1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baseline="30000" dirty="0">
                <a:solidFill>
                  <a:srgbClr val="C00000"/>
                </a:solidFill>
                <a:ea typeface="宋体" panose="02010600030101010101" pitchFamily="2" charset="-122"/>
              </a:rPr>
              <a:t>n-1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 + b</a:t>
            </a:r>
            <a:r>
              <a:rPr lang="en-US" altLang="zh-CN" sz="2000" baseline="-25000" dirty="0">
                <a:solidFill>
                  <a:srgbClr val="C00000"/>
                </a:solidFill>
                <a:ea typeface="宋体" panose="02010600030101010101" pitchFamily="2" charset="-122"/>
              </a:rPr>
              <a:t>n-2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baseline="30000" dirty="0">
                <a:solidFill>
                  <a:srgbClr val="C00000"/>
                </a:solidFill>
                <a:ea typeface="宋体" panose="02010600030101010101" pitchFamily="2" charset="-122"/>
              </a:rPr>
              <a:t>n-2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 + … + b</a:t>
            </a:r>
            <a:r>
              <a:rPr lang="en-US" altLang="zh-CN" sz="2000" baseline="-25000" dirty="0">
                <a:solidFill>
                  <a:srgbClr val="C0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baseline="30000" dirty="0">
                <a:solidFill>
                  <a:srgbClr val="C00000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 + b</a:t>
            </a:r>
            <a:r>
              <a:rPr lang="en-US" altLang="zh-CN" sz="2000" baseline="-25000" dirty="0">
                <a:solidFill>
                  <a:srgbClr val="C0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000" baseline="30000" dirty="0">
                <a:solidFill>
                  <a:srgbClr val="C00000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 + b</a:t>
            </a:r>
            <a:r>
              <a:rPr lang="en-US" altLang="zh-CN" sz="2000" baseline="-25000" dirty="0">
                <a:solidFill>
                  <a:srgbClr val="C00000"/>
                </a:solidFill>
                <a:ea typeface="宋体" panose="02010600030101010101" pitchFamily="2" charset="-122"/>
              </a:rPr>
              <a:t>0</a:t>
            </a:r>
            <a:endParaRPr lang="zh-CN" altLang="en-US" sz="2000" dirty="0">
              <a:solidFill>
                <a:srgbClr val="C00000"/>
              </a:solidFill>
              <a:ea typeface="宋体" panose="0201060003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55A0CA0-50FB-4A6B-8E93-67086263AEB7}"/>
              </a:ext>
            </a:extLst>
          </p:cNvPr>
          <p:cNvSpPr txBox="1"/>
          <p:nvPr/>
        </p:nvSpPr>
        <p:spPr>
          <a:xfrm>
            <a:off x="5075299" y="4609875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5"/>
                </a:solidFill>
                <a:latin typeface="+mj-lt"/>
              </a:rPr>
              <a:t>Example</a:t>
            </a:r>
            <a:endParaRPr lang="zh-CN" altLang="en-US" b="1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7C9AB44-EBBA-4F15-9527-6AA71A79445A}"/>
              </a:ext>
            </a:extLst>
          </p:cNvPr>
          <p:cNvSpPr txBox="1"/>
          <p:nvPr/>
        </p:nvSpPr>
        <p:spPr>
          <a:xfrm>
            <a:off x="4862902" y="1412142"/>
            <a:ext cx="1861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chemeClr val="accent5"/>
                </a:solidFill>
                <a:latin typeface="+mj-lt"/>
              </a:rPr>
              <a:t>Preliminary</a:t>
            </a:r>
            <a:endParaRPr lang="zh-CN" altLang="en-US" b="1" dirty="0">
              <a:solidFill>
                <a:schemeClr val="accent5"/>
              </a:solidFill>
              <a:latin typeface="+mj-lt"/>
            </a:endParaRPr>
          </a:p>
        </p:txBody>
      </p:sp>
      <p:pic>
        <p:nvPicPr>
          <p:cNvPr id="8" name="Picture 39" descr="http://ecomputernotes.com/images/Binary-pattern-and-its-polynomial-representation.jpg">
            <a:extLst>
              <a:ext uri="{FF2B5EF4-FFF2-40B4-BE49-F238E27FC236}">
                <a16:creationId xmlns:a16="http://schemas.microsoft.com/office/drawing/2014/main" id="{51AAC2A0-9036-4658-8485-78515EA41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128" y="5250226"/>
            <a:ext cx="428625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913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Computing Remainder</a:t>
            </a:r>
            <a:endParaRPr lang="zh-CN" altLang="en-US" dirty="0"/>
          </a:p>
        </p:txBody>
      </p:sp>
      <p:sp>
        <p:nvSpPr>
          <p:cNvPr id="14" name="灯片编号占位符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19</a:t>
            </a:fld>
            <a:endParaRPr lang="en-US" altLang="zh-CN" dirty="0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6045201" y="1595579"/>
          <a:ext cx="1547813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072" name="Equation" r:id="rId3" imgW="609336" imgH="355446" progId="Equation.DSMT4">
                  <p:embed/>
                </p:oleObj>
              </mc:Choice>
              <mc:Fallback>
                <p:oleObj name="Equation" r:id="rId3" imgW="609336" imgH="355446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5201" y="1595579"/>
                        <a:ext cx="1547813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5"/>
          <p:cNvGraphicFramePr>
            <a:graphicFrameLocks noChangeAspect="1"/>
          </p:cNvGraphicFramePr>
          <p:nvPr/>
        </p:nvGraphicFramePr>
        <p:xfrm>
          <a:off x="5872164" y="3324227"/>
          <a:ext cx="2803525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073" name="Equation" r:id="rId5" imgW="1104900" imgH="381000" progId="Equation.DSMT4">
                  <p:embed/>
                </p:oleObj>
              </mc:Choice>
              <mc:Fallback>
                <p:oleObj name="Equation" r:id="rId5" imgW="1104900" imgH="381000" progId="Equation.DSMT4">
                  <p:embed/>
                  <p:pic>
                    <p:nvPicPr>
                      <p:cNvPr id="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2164" y="3324227"/>
                        <a:ext cx="2803525" cy="969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4135438" y="5243514"/>
          <a:ext cx="577215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074" name="Equation" r:id="rId7" imgW="2273300" imgH="368300" progId="Equation.DSMT4">
                  <p:embed/>
                </p:oleObj>
              </mc:Choice>
              <mc:Fallback>
                <p:oleObj name="Equation" r:id="rId7" imgW="2273300" imgH="368300" progId="Equation.DSMT4">
                  <p:embed/>
                  <p:pic>
                    <p:nvPicPr>
                      <p:cNvPr id="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5438" y="5243514"/>
                        <a:ext cx="5772150" cy="93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直接连接符 19"/>
          <p:cNvCxnSpPr>
            <a:cxnSpLocks noChangeShapeType="1"/>
          </p:cNvCxnSpPr>
          <p:nvPr/>
        </p:nvCxnSpPr>
        <p:spPr bwMode="auto">
          <a:xfrm>
            <a:off x="1855789" y="2698752"/>
            <a:ext cx="8410575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连接符 20"/>
          <p:cNvCxnSpPr>
            <a:cxnSpLocks noChangeShapeType="1"/>
          </p:cNvCxnSpPr>
          <p:nvPr/>
        </p:nvCxnSpPr>
        <p:spPr bwMode="auto">
          <a:xfrm>
            <a:off x="1855789" y="4919663"/>
            <a:ext cx="8378825" cy="0"/>
          </a:xfrm>
          <a:prstGeom prst="line">
            <a:avLst/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文本框 10"/>
          <p:cNvSpPr txBox="1"/>
          <p:nvPr/>
        </p:nvSpPr>
        <p:spPr>
          <a:xfrm>
            <a:off x="1962151" y="1841501"/>
            <a:ext cx="3201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5"/>
                </a:solidFill>
                <a:latin typeface="+mj-lt"/>
              </a:rPr>
              <a:t>Computing remainder</a:t>
            </a:r>
            <a:endParaRPr lang="zh-CN" altLang="en-US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62151" y="3663951"/>
            <a:ext cx="3201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5"/>
                </a:solidFill>
                <a:latin typeface="+mj-lt"/>
              </a:rPr>
              <a:t>Computing remainder</a:t>
            </a:r>
            <a:endParaRPr lang="zh-CN" altLang="en-US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038350" y="5481788"/>
            <a:ext cx="1372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5"/>
                </a:solidFill>
                <a:latin typeface="+mj-lt"/>
              </a:rPr>
              <a:t>Example</a:t>
            </a:r>
            <a:endParaRPr lang="zh-CN" altLang="en-US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15" name="TextBox 32">
            <a:extLst>
              <a:ext uri="{FF2B5EF4-FFF2-40B4-BE49-F238E27FC236}">
                <a16:creationId xmlns:a16="http://schemas.microsoft.com/office/drawing/2014/main" id="{1C6B4011-D4B4-48FD-A6D2-F5F7C5906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8350" y="6505575"/>
            <a:ext cx="26212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dirty="0">
                <a:solidFill>
                  <a:schemeClr val="accent2"/>
                </a:solidFill>
                <a:latin typeface="+mn-lt"/>
                <a:ea typeface="宋体" panose="02010600030101010101" pitchFamily="2" charset="-122"/>
              </a:rPr>
              <a:t>It is based on binary division!</a:t>
            </a:r>
            <a:endParaRPr lang="zh-CN" altLang="en-US" sz="1800" dirty="0">
              <a:solidFill>
                <a:schemeClr val="accent2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77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CRC overview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20</a:t>
            </a:fld>
            <a:endParaRPr lang="en-US" altLang="zh-CN" dirty="0"/>
          </a:p>
        </p:txBody>
      </p:sp>
      <p:graphicFrame>
        <p:nvGraphicFramePr>
          <p:cNvPr id="51203" name="Object 15"/>
          <p:cNvGraphicFramePr>
            <a:graphicFrameLocks noChangeAspect="1"/>
          </p:cNvGraphicFramePr>
          <p:nvPr/>
        </p:nvGraphicFramePr>
        <p:xfrm>
          <a:off x="3125606" y="5141052"/>
          <a:ext cx="1290638" cy="148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062" name="Equation" r:id="rId4" imgW="507960" imgH="583920" progId="Equation.DSMT4">
                  <p:embed/>
                </p:oleObj>
              </mc:Choice>
              <mc:Fallback>
                <p:oleObj name="Equation" r:id="rId4" imgW="507960" imgH="583920" progId="Equation.DSMT4">
                  <p:embed/>
                  <p:pic>
                    <p:nvPicPr>
                      <p:cNvPr id="51203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5606" y="5141052"/>
                        <a:ext cx="1290638" cy="148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7047" name="Picture 23" descr="http://ecomputernotes.com/images/CRC-generator-at-sender-side.jpg">
            <a:extLst>
              <a:ext uri="{FF2B5EF4-FFF2-40B4-BE49-F238E27FC236}">
                <a16:creationId xmlns:a16="http://schemas.microsoft.com/office/drawing/2014/main" id="{30A7E6D2-990C-4CCD-A7AA-A158B8AA8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000" y="1768274"/>
            <a:ext cx="4133850" cy="233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7049" name="Picture 25" descr="http://ecomputernotes.com/images/CRC-checker-at-receiver-side.jpg">
            <a:extLst>
              <a:ext uri="{FF2B5EF4-FFF2-40B4-BE49-F238E27FC236}">
                <a16:creationId xmlns:a16="http://schemas.microsoft.com/office/drawing/2014/main" id="{9FE42EE4-A067-4C91-91EB-7A4E87EA51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230" y="1768274"/>
            <a:ext cx="4312920" cy="2317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419A6F6-440E-45A2-BBDF-7385670A464B}"/>
              </a:ext>
            </a:extLst>
          </p:cNvPr>
          <p:cNvSpPr txBox="1"/>
          <p:nvPr/>
        </p:nvSpPr>
        <p:spPr>
          <a:xfrm>
            <a:off x="7875977" y="4389576"/>
            <a:ext cx="1425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j-lt"/>
              </a:rPr>
              <a:t>Receiver</a:t>
            </a:r>
            <a:endParaRPr lang="zh-CN" altLang="en-US" dirty="0">
              <a:latin typeface="+mj-lt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7DEA6DB-1BEF-4B23-B381-1DE07823255C}"/>
              </a:ext>
            </a:extLst>
          </p:cNvPr>
          <p:cNvSpPr txBox="1"/>
          <p:nvPr/>
        </p:nvSpPr>
        <p:spPr>
          <a:xfrm>
            <a:off x="3038404" y="4389576"/>
            <a:ext cx="12250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latin typeface="+mj-lt"/>
              </a:rPr>
              <a:t>Sender</a:t>
            </a:r>
            <a:endParaRPr lang="zh-CN" altLang="en-US" dirty="0">
              <a:latin typeface="+mj-lt"/>
            </a:endParaRPr>
          </a:p>
        </p:txBody>
      </p:sp>
      <p:graphicFrame>
        <p:nvGraphicFramePr>
          <p:cNvPr id="25" name="Object 15">
            <a:extLst>
              <a:ext uri="{FF2B5EF4-FFF2-40B4-BE49-F238E27FC236}">
                <a16:creationId xmlns:a16="http://schemas.microsoft.com/office/drawing/2014/main" id="{D3560494-54BE-4386-8242-1737DC9C17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12089" y="5140326"/>
          <a:ext cx="1419225" cy="148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063" name="Equation" r:id="rId8" imgW="558720" imgH="583920" progId="Equation.DSMT4">
                  <p:embed/>
                </p:oleObj>
              </mc:Choice>
              <mc:Fallback>
                <p:oleObj name="Equation" r:id="rId8" imgW="558720" imgH="583920" progId="Equation.DSMT4">
                  <p:embed/>
                  <p:pic>
                    <p:nvPicPr>
                      <p:cNvPr id="25" name="Object 15">
                        <a:extLst>
                          <a:ext uri="{FF2B5EF4-FFF2-40B4-BE49-F238E27FC236}">
                            <a16:creationId xmlns:a16="http://schemas.microsoft.com/office/drawing/2014/main" id="{D3560494-54BE-4386-8242-1737DC9C17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089" y="5140326"/>
                        <a:ext cx="1419225" cy="148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38626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How to compute R(x)?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21</a:t>
            </a:fld>
            <a:endParaRPr lang="en-US" altLang="zh-CN" dirty="0"/>
          </a:p>
        </p:txBody>
      </p:sp>
      <p:sp>
        <p:nvSpPr>
          <p:cNvPr id="36871" name="Text Box 5"/>
          <p:cNvSpPr txBox="1">
            <a:spLocks noChangeArrowheads="1"/>
          </p:cNvSpPr>
          <p:nvPr/>
        </p:nvSpPr>
        <p:spPr bwMode="auto">
          <a:xfrm>
            <a:off x="3332164" y="4500563"/>
            <a:ext cx="3767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latin typeface="+mn-lt"/>
                <a:ea typeface="宋体" pitchFamily="2" charset="-122"/>
              </a:rPr>
              <a:t>R = remainder[           ]</a:t>
            </a:r>
          </a:p>
        </p:txBody>
      </p:sp>
      <p:sp>
        <p:nvSpPr>
          <p:cNvPr id="36872" name="Text Box 6"/>
          <p:cNvSpPr txBox="1">
            <a:spLocks noChangeArrowheads="1"/>
          </p:cNvSpPr>
          <p:nvPr/>
        </p:nvSpPr>
        <p:spPr bwMode="auto">
          <a:xfrm>
            <a:off x="4793615" y="4384675"/>
            <a:ext cx="13366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dirty="0">
                <a:latin typeface="+mn-lt"/>
                <a:ea typeface="宋体" pitchFamily="2" charset="-122"/>
              </a:rPr>
              <a:t>D</a:t>
            </a:r>
            <a:r>
              <a:rPr lang="en-US" altLang="zh-CN" baseline="26000" dirty="0">
                <a:latin typeface="+mn-lt"/>
                <a:ea typeface="宋体" pitchFamily="2" charset="-122"/>
              </a:rPr>
              <a:t>x</a:t>
            </a:r>
            <a:r>
              <a:rPr lang="en-US" altLang="zh-CN" dirty="0">
                <a:latin typeface="+mn-lt"/>
                <a:ea typeface="宋体" pitchFamily="2" charset="-122"/>
              </a:rPr>
              <a:t>2</a:t>
            </a:r>
            <a:r>
              <a:rPr lang="en-US" altLang="zh-CN" baseline="30000" dirty="0">
                <a:latin typeface="+mn-lt"/>
                <a:ea typeface="宋体" pitchFamily="2" charset="-122"/>
              </a:rPr>
              <a:t>r</a:t>
            </a:r>
          </a:p>
          <a:p>
            <a:pPr algn="ctr">
              <a:defRPr/>
            </a:pPr>
            <a:r>
              <a:rPr lang="en-US" altLang="zh-CN" dirty="0">
                <a:latin typeface="+mn-lt"/>
                <a:ea typeface="宋体" pitchFamily="2" charset="-122"/>
              </a:rPr>
              <a:t>G</a:t>
            </a:r>
          </a:p>
        </p:txBody>
      </p:sp>
      <p:sp>
        <p:nvSpPr>
          <p:cNvPr id="36873" name="Line 7"/>
          <p:cNvSpPr>
            <a:spLocks noChangeShapeType="1"/>
          </p:cNvSpPr>
          <p:nvPr/>
        </p:nvSpPr>
        <p:spPr bwMode="auto">
          <a:xfrm>
            <a:off x="5182553" y="4800600"/>
            <a:ext cx="631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36874" name="Rectangle 8"/>
          <p:cNvSpPr>
            <a:spLocks noChangeArrowheads="1"/>
          </p:cNvSpPr>
          <p:nvPr/>
        </p:nvSpPr>
        <p:spPr bwMode="auto">
          <a:xfrm>
            <a:off x="3168968" y="4160838"/>
            <a:ext cx="3784600" cy="1190625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宋体" pitchFamily="2" charset="-122"/>
            </a:endParaRPr>
          </a:p>
        </p:txBody>
      </p:sp>
      <p:pic>
        <p:nvPicPr>
          <p:cNvPr id="9" name="Picture 4" descr="524 CRC co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151" y="1951832"/>
            <a:ext cx="5738813" cy="158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9112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CRC Example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41987" name="内容占位符 2"/>
          <p:cNvSpPr>
            <a:spLocks noGrp="1"/>
          </p:cNvSpPr>
          <p:nvPr>
            <p:ph idx="1"/>
          </p:nvPr>
        </p:nvSpPr>
        <p:spPr>
          <a:xfrm>
            <a:off x="1970088" y="1579563"/>
            <a:ext cx="4413250" cy="4648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D: 101110</a:t>
            </a:r>
          </a:p>
          <a:p>
            <a:pPr marL="0" indent="0">
              <a:buNone/>
            </a:pPr>
            <a:r>
              <a:rPr lang="en-US" altLang="zh-CN" sz="4000" dirty="0">
                <a:ea typeface="宋体" panose="02010600030101010101" pitchFamily="2" charset="-122"/>
              </a:rPr>
              <a:t>G: 1001</a:t>
            </a:r>
          </a:p>
          <a:p>
            <a:pPr marL="0" indent="0">
              <a:buNone/>
            </a:pPr>
            <a:endParaRPr lang="en-US" altLang="zh-CN" dirty="0"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R(x): 011</a:t>
            </a:r>
          </a:p>
          <a:p>
            <a:pPr marL="0" indent="0">
              <a:buNone/>
            </a:pPr>
            <a:endParaRPr lang="en-US" altLang="zh-CN" dirty="0">
              <a:ea typeface="宋体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dirty="0">
                <a:ea typeface="宋体" panose="02010600030101010101" pitchFamily="2" charset="-122"/>
              </a:rPr>
              <a:t>Data plus redundancy to send</a:t>
            </a:r>
          </a:p>
          <a:p>
            <a:pPr marL="0" indent="0">
              <a:buNone/>
            </a:pPr>
            <a:r>
              <a:rPr lang="en-US" altLang="zh-CN" sz="4000" dirty="0">
                <a:solidFill>
                  <a:srgbClr val="C00000"/>
                </a:solidFill>
                <a:ea typeface="宋体" panose="02010600030101010101" pitchFamily="2" charset="-122"/>
              </a:rPr>
              <a:t>101110</a:t>
            </a:r>
            <a:r>
              <a:rPr lang="en-US" altLang="zh-CN" sz="4000" dirty="0">
                <a:solidFill>
                  <a:srgbClr val="0070C0"/>
                </a:solidFill>
                <a:ea typeface="宋体" panose="02010600030101010101" pitchFamily="2" charset="-122"/>
              </a:rPr>
              <a:t>011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22</a:t>
            </a:fld>
            <a:endParaRPr lang="en-US" altLang="zh-CN" dirty="0"/>
          </a:p>
        </p:txBody>
      </p:sp>
      <p:pic>
        <p:nvPicPr>
          <p:cNvPr id="41988" name="Picture 2" descr="525 CRC Exam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76" y="1611313"/>
            <a:ext cx="358616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421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5CE71F0E-E364-454C-B9E4-F9B1BBFEF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Popular CRC Protocols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79111C-D0B2-4067-B0CC-9BACEF544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23</a:t>
            </a:fld>
            <a:endParaRPr lang="en-US" altLang="zh-CN" dirty="0"/>
          </a:p>
        </p:txBody>
      </p:sp>
      <p:pic>
        <p:nvPicPr>
          <p:cNvPr id="275458" name="Picture 2" descr="http://ecomputernotes.com/images/Polynomials-standard.jpg">
            <a:extLst>
              <a:ext uri="{FF2B5EF4-FFF2-40B4-BE49-F238E27FC236}">
                <a16:creationId xmlns:a16="http://schemas.microsoft.com/office/drawing/2014/main" id="{802F0EDD-22D4-48DA-8660-C05EB5CEAE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90" y="1922917"/>
            <a:ext cx="10866710" cy="402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977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>
            <a:extLst>
              <a:ext uri="{FF2B5EF4-FFF2-40B4-BE49-F238E27FC236}">
                <a16:creationId xmlns:a16="http://schemas.microsoft.com/office/drawing/2014/main" id="{EA1794D2-767A-4C22-9C1F-BD9248F85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Error Detection Performance of CRC</a:t>
            </a:r>
            <a:endParaRPr lang="zh-CN" altLang="en-US" dirty="0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D4CDA066-4306-4EE5-AAD0-0FB10890F5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1384" y="1512707"/>
            <a:ext cx="9126682" cy="4735512"/>
          </a:xfrm>
        </p:spPr>
        <p:txBody>
          <a:bodyPr/>
          <a:lstStyle/>
          <a:p>
            <a:r>
              <a:rPr lang="en-US" altLang="zh-CN" dirty="0"/>
              <a:t>A CRC-n code can detect </a:t>
            </a:r>
            <a:r>
              <a:rPr lang="en-US" altLang="zh-CN" dirty="0">
                <a:solidFill>
                  <a:schemeClr val="accent2"/>
                </a:solidFill>
              </a:rPr>
              <a:t>any error pattern that affects an odd number of bits</a:t>
            </a:r>
            <a:r>
              <a:rPr lang="en-US" altLang="zh-CN" dirty="0"/>
              <a:t>.</a:t>
            </a:r>
          </a:p>
          <a:p>
            <a:r>
              <a:rPr lang="en-US" altLang="zh-CN" dirty="0"/>
              <a:t>It can detect </a:t>
            </a:r>
            <a:r>
              <a:rPr lang="en-US" altLang="zh-CN" dirty="0">
                <a:solidFill>
                  <a:schemeClr val="accent2"/>
                </a:solidFill>
              </a:rPr>
              <a:t>all burst errors of length ( n ) </a:t>
            </a:r>
            <a:r>
              <a:rPr lang="en-US" altLang="zh-CN" dirty="0"/>
              <a:t>or less.</a:t>
            </a:r>
          </a:p>
          <a:p>
            <a:r>
              <a:rPr lang="en-US" altLang="zh-CN" dirty="0"/>
              <a:t>It can detect </a:t>
            </a:r>
            <a:r>
              <a:rPr lang="en-US" altLang="zh-CN" dirty="0">
                <a:solidFill>
                  <a:schemeClr val="accent5"/>
                </a:solidFill>
              </a:rPr>
              <a:t>most larger errors</a:t>
            </a:r>
            <a:r>
              <a:rPr lang="en-US" altLang="zh-CN" dirty="0"/>
              <a:t>, although the probability of undetected errors increases as the error pattern length exceeds ( n ).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FC1F898-E1FD-4985-A3C3-CCBA4F4AC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B5976719-4C93-4032-AE44-9AF0CDE2F195}" type="slidenum">
              <a:rPr lang="en-US" altLang="zh-CN" smtClean="0"/>
              <a:pPr/>
              <a:t>24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60449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>
          <a:xfrm>
            <a:off x="2505076" y="3209854"/>
            <a:ext cx="7572375" cy="3025847"/>
          </a:xfrm>
        </p:spPr>
        <p:txBody>
          <a:bodyPr/>
          <a:lstStyle/>
          <a:p>
            <a:r>
              <a:rPr lang="en-US" altLang="zh-CN" dirty="0"/>
              <a:t>How do you characterize the performance of a code for error detection and correction?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25</a:t>
            </a:fld>
            <a:endParaRPr lang="en-US" altLang="zh-CN" dirty="0"/>
          </a:p>
        </p:txBody>
      </p:sp>
      <p:sp>
        <p:nvSpPr>
          <p:cNvPr id="3" name="文本框 2"/>
          <p:cNvSpPr txBox="1"/>
          <p:nvPr/>
        </p:nvSpPr>
        <p:spPr>
          <a:xfrm>
            <a:off x="3992726" y="1693962"/>
            <a:ext cx="1247457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2-bit data: </a:t>
            </a:r>
          </a:p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n-lt"/>
                <a:ea typeface="+mn-ea"/>
              </a:rPr>
              <a:t>01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4" name="左大括号 3"/>
          <p:cNvSpPr/>
          <p:nvPr/>
        </p:nvSpPr>
        <p:spPr bwMode="auto">
          <a:xfrm>
            <a:off x="5556250" y="1276380"/>
            <a:ext cx="304800" cy="1543050"/>
          </a:xfrm>
          <a:prstGeom prst="leftBrace">
            <a:avLst>
              <a:gd name="adj1" fmla="val 38945"/>
              <a:gd name="adj2" fmla="val 50000"/>
            </a:avLst>
          </a:prstGeom>
          <a:noFill/>
          <a:ln w="28575" cap="flat" cmpd="sng" algn="ctr">
            <a:solidFill>
              <a:schemeClr val="accent3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58839" y="1092200"/>
            <a:ext cx="256993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3"/>
                </a:solidFill>
                <a:latin typeface="+mn-lt"/>
                <a:ea typeface="+mn-ea"/>
              </a:rPr>
              <a:t>Even parity coding</a:t>
            </a:r>
          </a:p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n-lt"/>
                <a:ea typeface="+mn-ea"/>
              </a:rPr>
              <a:t>011</a:t>
            </a:r>
            <a:r>
              <a:rPr lang="en-US" altLang="zh-CN" sz="2000" b="1" dirty="0">
                <a:solidFill>
                  <a:schemeClr val="accent3"/>
                </a:solidFill>
                <a:latin typeface="+mn-lt"/>
                <a:ea typeface="+mn-ea"/>
              </a:rPr>
              <a:t> </a:t>
            </a:r>
            <a:endParaRPr lang="zh-CN" altLang="en-US" sz="2000" b="1" dirty="0">
              <a:solidFill>
                <a:schemeClr val="accent3"/>
              </a:solidFill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06502" y="2165335"/>
            <a:ext cx="2074607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1">
                    <a:lumMod val="25000"/>
                    <a:lumOff val="75000"/>
                  </a:schemeClr>
                </a:solidFill>
                <a:latin typeface="+mn-lt"/>
                <a:ea typeface="+mn-ea"/>
              </a:rPr>
              <a:t>3-repetition coding</a:t>
            </a:r>
          </a:p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+mn-lt"/>
                <a:ea typeface="+mn-ea"/>
              </a:rPr>
              <a:t>000111</a:t>
            </a:r>
            <a:endParaRPr lang="zh-CN" altLang="en-US" sz="20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383862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圆角矩形 39"/>
          <p:cNvSpPr>
            <a:spLocks noChangeArrowheads="1"/>
          </p:cNvSpPr>
          <p:nvPr/>
        </p:nvSpPr>
        <p:spPr bwMode="auto">
          <a:xfrm>
            <a:off x="7339853" y="3561060"/>
            <a:ext cx="2190750" cy="2655590"/>
          </a:xfrm>
          <a:prstGeom prst="roundRect">
            <a:avLst>
              <a:gd name="adj" fmla="val 623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  <a:prstDash val="sysDash"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+mn-lt"/>
              <a:ea typeface="+mn-ea"/>
            </a:endParaRPr>
          </a:p>
        </p:txBody>
      </p:sp>
      <p:sp>
        <p:nvSpPr>
          <p:cNvPr id="3891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Hamming Distance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26</a:t>
            </a:fld>
            <a:endParaRPr lang="en-US" altLang="zh-CN" dirty="0"/>
          </a:p>
        </p:txBody>
      </p:sp>
      <p:sp>
        <p:nvSpPr>
          <p:cNvPr id="36872" name="内容占位符 2"/>
          <p:cNvSpPr>
            <a:spLocks noGrp="1"/>
          </p:cNvSpPr>
          <p:nvPr>
            <p:ph idx="4294967295"/>
          </p:nvPr>
        </p:nvSpPr>
        <p:spPr>
          <a:xfrm>
            <a:off x="1571711" y="1811689"/>
            <a:ext cx="8964000" cy="870812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dirty="0">
                <a:solidFill>
                  <a:srgbClr val="C00000"/>
                </a:solidFill>
                <a:ea typeface="宋体" panose="02010600030101010101" pitchFamily="2" charset="-122"/>
              </a:rPr>
              <a:t>Definition</a:t>
            </a:r>
            <a:r>
              <a:rPr lang="en-US" altLang="zh-CN" sz="2400" dirty="0">
                <a:ea typeface="宋体" panose="02010600030101010101" pitchFamily="2" charset="-122"/>
              </a:rPr>
              <a:t>: hamming distance (HD) is the number of positions at which the corresponding symbols are different</a:t>
            </a:r>
          </a:p>
        </p:txBody>
      </p:sp>
      <p:sp>
        <p:nvSpPr>
          <p:cNvPr id="30" name="椭圆 29"/>
          <p:cNvSpPr/>
          <p:nvPr/>
        </p:nvSpPr>
        <p:spPr bwMode="auto">
          <a:xfrm>
            <a:off x="8535467" y="3689546"/>
            <a:ext cx="765543" cy="510363"/>
          </a:xfrm>
          <a:prstGeom prst="ellipse">
            <a:avLst/>
          </a:prstGeom>
          <a:solidFill>
            <a:schemeClr val="accent4">
              <a:lumMod val="75000"/>
              <a:lumOff val="2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b="1" dirty="0">
                <a:solidFill>
                  <a:schemeClr val="tx1"/>
                </a:solidFill>
              </a:rPr>
              <a:t>000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31" name="椭圆 30"/>
          <p:cNvSpPr/>
          <p:nvPr/>
        </p:nvSpPr>
        <p:spPr bwMode="auto">
          <a:xfrm>
            <a:off x="7656644" y="4337367"/>
            <a:ext cx="765543" cy="510363"/>
          </a:xfrm>
          <a:prstGeom prst="ellipse">
            <a:avLst/>
          </a:prstGeom>
          <a:gradFill flip="none" rotWithShape="1">
            <a:gsLst>
              <a:gs pos="0">
                <a:srgbClr val="FF3300">
                  <a:shade val="30000"/>
                  <a:satMod val="115000"/>
                </a:srgbClr>
              </a:gs>
              <a:gs pos="50000">
                <a:srgbClr val="FF3300">
                  <a:shade val="67500"/>
                  <a:satMod val="115000"/>
                </a:srgbClr>
              </a:gs>
              <a:gs pos="100000">
                <a:srgbClr val="FF33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b="1" dirty="0">
                <a:solidFill>
                  <a:schemeClr val="tx1"/>
                </a:solidFill>
              </a:rPr>
              <a:t>011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32" name="椭圆 31"/>
          <p:cNvSpPr/>
          <p:nvPr/>
        </p:nvSpPr>
        <p:spPr bwMode="auto">
          <a:xfrm>
            <a:off x="8574209" y="4328395"/>
            <a:ext cx="765543" cy="510363"/>
          </a:xfrm>
          <a:prstGeom prst="ellipse">
            <a:avLst/>
          </a:prstGeom>
          <a:gradFill flip="none" rotWithShape="1">
            <a:gsLst>
              <a:gs pos="0">
                <a:srgbClr val="FF3300">
                  <a:shade val="30000"/>
                  <a:satMod val="115000"/>
                </a:srgbClr>
              </a:gs>
              <a:gs pos="50000">
                <a:srgbClr val="FF3300">
                  <a:shade val="67500"/>
                  <a:satMod val="115000"/>
                </a:srgbClr>
              </a:gs>
              <a:gs pos="100000">
                <a:srgbClr val="FF33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b="1" dirty="0">
                <a:solidFill>
                  <a:schemeClr val="tx1"/>
                </a:solidFill>
              </a:rPr>
              <a:t>001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33" name="椭圆 32"/>
          <p:cNvSpPr/>
          <p:nvPr/>
        </p:nvSpPr>
        <p:spPr bwMode="auto">
          <a:xfrm>
            <a:off x="7577833" y="3689547"/>
            <a:ext cx="765543" cy="510363"/>
          </a:xfrm>
          <a:prstGeom prst="ellipse">
            <a:avLst/>
          </a:prstGeom>
          <a:solidFill>
            <a:schemeClr val="accent4">
              <a:lumMod val="75000"/>
              <a:lumOff val="2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b="1" dirty="0">
                <a:solidFill>
                  <a:schemeClr val="tx1"/>
                </a:solidFill>
              </a:rPr>
              <a:t>111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38949" name="TextBox 73"/>
          <p:cNvSpPr txBox="1">
            <a:spLocks noChangeArrowheads="1"/>
          </p:cNvSpPr>
          <p:nvPr/>
        </p:nvSpPr>
        <p:spPr bwMode="auto">
          <a:xfrm>
            <a:off x="7163669" y="6345135"/>
            <a:ext cx="20762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i="1" dirty="0">
                <a:latin typeface="+mn-lt"/>
                <a:ea typeface="+mn-ea"/>
              </a:rPr>
              <a:t>Hamming distance </a:t>
            </a:r>
            <a:r>
              <a:rPr lang="en-US" altLang="zh-CN" sz="1800" dirty="0">
                <a:latin typeface="+mn-lt"/>
                <a:ea typeface="+mn-ea"/>
              </a:rPr>
              <a:t>= 3</a:t>
            </a:r>
            <a:endParaRPr lang="zh-CN" altLang="en-US" sz="1800" dirty="0">
              <a:latin typeface="+mn-lt"/>
              <a:ea typeface="+mn-ea"/>
            </a:endParaRPr>
          </a:p>
        </p:txBody>
      </p:sp>
      <p:sp>
        <p:nvSpPr>
          <p:cNvPr id="25" name="圆角矩形 38"/>
          <p:cNvSpPr>
            <a:spLocks noChangeArrowheads="1"/>
          </p:cNvSpPr>
          <p:nvPr/>
        </p:nvSpPr>
        <p:spPr bwMode="auto">
          <a:xfrm>
            <a:off x="3174130" y="3609865"/>
            <a:ext cx="2190750" cy="2644123"/>
          </a:xfrm>
          <a:prstGeom prst="roundRect">
            <a:avLst>
              <a:gd name="adj" fmla="val 333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  <a:prstDash val="sysDash"/>
          </a:ln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1800">
              <a:latin typeface="+mn-lt"/>
              <a:ea typeface="+mn-ea"/>
            </a:endParaRPr>
          </a:p>
        </p:txBody>
      </p:sp>
      <p:sp>
        <p:nvSpPr>
          <p:cNvPr id="27" name="椭圆 26"/>
          <p:cNvSpPr/>
          <p:nvPr/>
        </p:nvSpPr>
        <p:spPr bwMode="auto">
          <a:xfrm>
            <a:off x="3604866" y="4153361"/>
            <a:ext cx="510363" cy="510363"/>
          </a:xfrm>
          <a:prstGeom prst="ellipse">
            <a:avLst/>
          </a:prstGeom>
          <a:solidFill>
            <a:schemeClr val="accent4">
              <a:lumMod val="75000"/>
              <a:lumOff val="2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b="1" dirty="0">
                <a:solidFill>
                  <a:schemeClr val="tx1"/>
                </a:solidFill>
              </a:rPr>
              <a:t>00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28" name="椭圆 27"/>
          <p:cNvSpPr/>
          <p:nvPr/>
        </p:nvSpPr>
        <p:spPr bwMode="auto">
          <a:xfrm>
            <a:off x="4466303" y="5156313"/>
            <a:ext cx="510363" cy="510363"/>
          </a:xfrm>
          <a:prstGeom prst="ellipse">
            <a:avLst/>
          </a:prstGeom>
          <a:gradFill flip="none" rotWithShape="1">
            <a:gsLst>
              <a:gs pos="0">
                <a:srgbClr val="FF3300">
                  <a:shade val="30000"/>
                  <a:satMod val="115000"/>
                </a:srgbClr>
              </a:gs>
              <a:gs pos="50000">
                <a:srgbClr val="FF3300">
                  <a:shade val="67500"/>
                  <a:satMod val="115000"/>
                </a:srgbClr>
              </a:gs>
              <a:gs pos="100000">
                <a:srgbClr val="FF33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b="1" dirty="0">
                <a:solidFill>
                  <a:schemeClr val="tx1"/>
                </a:solidFill>
              </a:rPr>
              <a:t>01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29" name="椭圆 28"/>
          <p:cNvSpPr/>
          <p:nvPr/>
        </p:nvSpPr>
        <p:spPr bwMode="auto">
          <a:xfrm>
            <a:off x="3618554" y="5156313"/>
            <a:ext cx="510363" cy="510363"/>
          </a:xfrm>
          <a:prstGeom prst="ellipse">
            <a:avLst/>
          </a:prstGeom>
          <a:gradFill flip="none" rotWithShape="1">
            <a:gsLst>
              <a:gs pos="0">
                <a:srgbClr val="FF3300">
                  <a:shade val="30000"/>
                  <a:satMod val="115000"/>
                </a:srgbClr>
              </a:gs>
              <a:gs pos="50000">
                <a:srgbClr val="FF3300">
                  <a:shade val="67500"/>
                  <a:satMod val="115000"/>
                </a:srgbClr>
              </a:gs>
              <a:gs pos="100000">
                <a:srgbClr val="FF33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b="1">
                <a:solidFill>
                  <a:schemeClr val="tx1"/>
                </a:solidFill>
              </a:rPr>
              <a:t>10</a:t>
            </a:r>
            <a:endParaRPr lang="zh-CN" altLang="en-US" sz="1100" b="1">
              <a:solidFill>
                <a:schemeClr val="tx1"/>
              </a:solidFill>
            </a:endParaRPr>
          </a:p>
        </p:txBody>
      </p:sp>
      <p:sp>
        <p:nvSpPr>
          <p:cNvPr id="37" name="椭圆 36"/>
          <p:cNvSpPr/>
          <p:nvPr/>
        </p:nvSpPr>
        <p:spPr bwMode="auto">
          <a:xfrm>
            <a:off x="4466304" y="4151939"/>
            <a:ext cx="510363" cy="510363"/>
          </a:xfrm>
          <a:prstGeom prst="ellipse">
            <a:avLst/>
          </a:prstGeom>
          <a:solidFill>
            <a:schemeClr val="accent4">
              <a:lumMod val="75000"/>
              <a:lumOff val="25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b="1" dirty="0">
                <a:solidFill>
                  <a:schemeClr val="tx1"/>
                </a:solidFill>
              </a:rPr>
              <a:t>11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39" name="圆角矩形标注 38"/>
          <p:cNvSpPr/>
          <p:nvPr/>
        </p:nvSpPr>
        <p:spPr bwMode="auto">
          <a:xfrm>
            <a:off x="5345113" y="3398838"/>
            <a:ext cx="1225900" cy="579396"/>
          </a:xfrm>
          <a:prstGeom prst="wedgeRoundRectCallout">
            <a:avLst>
              <a:gd name="adj1" fmla="val -86643"/>
              <a:gd name="adj2" fmla="val 70480"/>
              <a:gd name="adj3" fmla="val 16667"/>
            </a:avLst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US" altLang="zh-CN" sz="1400" b="1" dirty="0">
                <a:solidFill>
                  <a:schemeClr val="tx1"/>
                </a:solidFill>
              </a:rPr>
              <a:t>Valid </a:t>
            </a:r>
            <a:r>
              <a:rPr lang="en-US" altLang="zh-CN" sz="1400" b="1" dirty="0" err="1">
                <a:solidFill>
                  <a:schemeClr val="tx1"/>
                </a:solidFill>
              </a:rPr>
              <a:t>codeword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1" name="圆角矩形标注 40"/>
          <p:cNvSpPr/>
          <p:nvPr/>
        </p:nvSpPr>
        <p:spPr bwMode="auto">
          <a:xfrm>
            <a:off x="1572186" y="4827410"/>
            <a:ext cx="1225900" cy="579396"/>
          </a:xfrm>
          <a:prstGeom prst="wedgeRoundRectCallout">
            <a:avLst>
              <a:gd name="adj1" fmla="val 113755"/>
              <a:gd name="adj2" fmla="val 57636"/>
              <a:gd name="adj3" fmla="val 16667"/>
            </a:avLst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US" altLang="zh-CN" sz="1400" b="1" dirty="0">
                <a:solidFill>
                  <a:schemeClr val="accent2"/>
                </a:solidFill>
              </a:rPr>
              <a:t>Invalid </a:t>
            </a:r>
            <a:r>
              <a:rPr lang="en-US" altLang="zh-CN" sz="1400" b="1" dirty="0" err="1">
                <a:solidFill>
                  <a:schemeClr val="accent2"/>
                </a:solidFill>
              </a:rPr>
              <a:t>codeword</a:t>
            </a:r>
            <a:endParaRPr lang="zh-CN" altLang="en-US" sz="1400" b="1" dirty="0">
              <a:solidFill>
                <a:schemeClr val="accent2"/>
              </a:solidFill>
            </a:endParaRPr>
          </a:p>
        </p:txBody>
      </p:sp>
      <p:sp>
        <p:nvSpPr>
          <p:cNvPr id="26" name="椭圆 25"/>
          <p:cNvSpPr/>
          <p:nvPr/>
        </p:nvSpPr>
        <p:spPr bwMode="auto">
          <a:xfrm>
            <a:off x="7656644" y="4980701"/>
            <a:ext cx="765543" cy="510363"/>
          </a:xfrm>
          <a:prstGeom prst="ellipse">
            <a:avLst/>
          </a:prstGeom>
          <a:gradFill flip="none" rotWithShape="1">
            <a:gsLst>
              <a:gs pos="0">
                <a:srgbClr val="FF3300">
                  <a:shade val="30000"/>
                  <a:satMod val="115000"/>
                </a:srgbClr>
              </a:gs>
              <a:gs pos="50000">
                <a:srgbClr val="FF3300">
                  <a:shade val="67500"/>
                  <a:satMod val="115000"/>
                </a:srgbClr>
              </a:gs>
              <a:gs pos="100000">
                <a:srgbClr val="FF33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b="1" dirty="0">
                <a:solidFill>
                  <a:schemeClr val="tx1"/>
                </a:solidFill>
              </a:rPr>
              <a:t>101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42" name="椭圆 41"/>
          <p:cNvSpPr/>
          <p:nvPr/>
        </p:nvSpPr>
        <p:spPr bwMode="auto">
          <a:xfrm>
            <a:off x="8574209" y="4971729"/>
            <a:ext cx="765543" cy="510363"/>
          </a:xfrm>
          <a:prstGeom prst="ellipse">
            <a:avLst/>
          </a:prstGeom>
          <a:gradFill flip="none" rotWithShape="1">
            <a:gsLst>
              <a:gs pos="0">
                <a:srgbClr val="FF3300">
                  <a:shade val="30000"/>
                  <a:satMod val="115000"/>
                </a:srgbClr>
              </a:gs>
              <a:gs pos="50000">
                <a:srgbClr val="FF3300">
                  <a:shade val="67500"/>
                  <a:satMod val="115000"/>
                </a:srgbClr>
              </a:gs>
              <a:gs pos="100000">
                <a:srgbClr val="FF33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b="1" dirty="0">
                <a:solidFill>
                  <a:schemeClr val="tx1"/>
                </a:solidFill>
              </a:rPr>
              <a:t>010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43" name="椭圆 42"/>
          <p:cNvSpPr/>
          <p:nvPr/>
        </p:nvSpPr>
        <p:spPr bwMode="auto">
          <a:xfrm>
            <a:off x="7656644" y="5571544"/>
            <a:ext cx="765543" cy="510363"/>
          </a:xfrm>
          <a:prstGeom prst="ellipse">
            <a:avLst/>
          </a:prstGeom>
          <a:gradFill flip="none" rotWithShape="1">
            <a:gsLst>
              <a:gs pos="0">
                <a:srgbClr val="FF3300">
                  <a:shade val="30000"/>
                  <a:satMod val="115000"/>
                </a:srgbClr>
              </a:gs>
              <a:gs pos="50000">
                <a:srgbClr val="FF3300">
                  <a:shade val="67500"/>
                  <a:satMod val="115000"/>
                </a:srgbClr>
              </a:gs>
              <a:gs pos="100000">
                <a:srgbClr val="FF33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b="1" dirty="0">
                <a:solidFill>
                  <a:schemeClr val="tx1"/>
                </a:solidFill>
              </a:rPr>
              <a:t>110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44" name="椭圆 43"/>
          <p:cNvSpPr/>
          <p:nvPr/>
        </p:nvSpPr>
        <p:spPr bwMode="auto">
          <a:xfrm>
            <a:off x="8574209" y="5562572"/>
            <a:ext cx="765543" cy="510363"/>
          </a:xfrm>
          <a:prstGeom prst="ellipse">
            <a:avLst/>
          </a:prstGeom>
          <a:gradFill flip="none" rotWithShape="1">
            <a:gsLst>
              <a:gs pos="0">
                <a:srgbClr val="FF3300">
                  <a:shade val="30000"/>
                  <a:satMod val="115000"/>
                </a:srgbClr>
              </a:gs>
              <a:gs pos="50000">
                <a:srgbClr val="FF3300">
                  <a:shade val="67500"/>
                  <a:satMod val="115000"/>
                </a:srgbClr>
              </a:gs>
              <a:gs pos="100000">
                <a:srgbClr val="FF330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headEnd type="none" w="med" len="med"/>
            <a:tailEnd type="none" w="med" len="med"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b="1" dirty="0">
                <a:solidFill>
                  <a:schemeClr val="tx1"/>
                </a:solidFill>
              </a:rPr>
              <a:t>100</a:t>
            </a:r>
            <a:endParaRPr lang="zh-CN" altLang="en-US" sz="1100" b="1" dirty="0">
              <a:solidFill>
                <a:schemeClr val="tx1"/>
              </a:solidFill>
            </a:endParaRPr>
          </a:p>
        </p:txBody>
      </p:sp>
      <p:sp>
        <p:nvSpPr>
          <p:cNvPr id="45" name="圆角矩形标注 44"/>
          <p:cNvSpPr/>
          <p:nvPr/>
        </p:nvSpPr>
        <p:spPr bwMode="auto">
          <a:xfrm>
            <a:off x="9530603" y="3030468"/>
            <a:ext cx="1225900" cy="579396"/>
          </a:xfrm>
          <a:prstGeom prst="wedgeRoundRectCallout">
            <a:avLst>
              <a:gd name="adj1" fmla="val -86643"/>
              <a:gd name="adj2" fmla="val 70480"/>
              <a:gd name="adj3" fmla="val 16667"/>
            </a:avLst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US" altLang="zh-CN" sz="1400" b="1" dirty="0">
                <a:solidFill>
                  <a:schemeClr val="tx1"/>
                </a:solidFill>
              </a:rPr>
              <a:t>Valid </a:t>
            </a:r>
            <a:r>
              <a:rPr lang="en-US" altLang="zh-CN" sz="1400" b="1" dirty="0" err="1">
                <a:solidFill>
                  <a:schemeClr val="tx1"/>
                </a:solidFill>
              </a:rPr>
              <a:t>codeword</a:t>
            </a:r>
            <a:endParaRPr lang="zh-CN" altLang="en-US" sz="1400" b="1" dirty="0">
              <a:solidFill>
                <a:schemeClr val="tx1"/>
              </a:solidFill>
            </a:endParaRPr>
          </a:p>
        </p:txBody>
      </p:sp>
      <p:sp>
        <p:nvSpPr>
          <p:cNvPr id="46" name="TextBox 73"/>
          <p:cNvSpPr txBox="1">
            <a:spLocks noChangeArrowheads="1"/>
          </p:cNvSpPr>
          <p:nvPr/>
        </p:nvSpPr>
        <p:spPr bwMode="auto">
          <a:xfrm>
            <a:off x="3033714" y="6385079"/>
            <a:ext cx="20762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i="1" dirty="0">
                <a:latin typeface="+mn-lt"/>
                <a:ea typeface="+mn-ea"/>
              </a:rPr>
              <a:t>Hamming distance </a:t>
            </a:r>
            <a:r>
              <a:rPr lang="en-US" altLang="zh-CN" sz="1800" dirty="0">
                <a:latin typeface="+mn-lt"/>
                <a:ea typeface="+mn-ea"/>
              </a:rPr>
              <a:t>= 2</a:t>
            </a:r>
            <a:endParaRPr lang="zh-CN" altLang="en-US" sz="1800" dirty="0">
              <a:latin typeface="+mn-lt"/>
              <a:ea typeface="+mn-ea"/>
            </a:endParaRPr>
          </a:p>
        </p:txBody>
      </p:sp>
      <p:sp>
        <p:nvSpPr>
          <p:cNvPr id="34" name="圆角矩形标注 33"/>
          <p:cNvSpPr/>
          <p:nvPr/>
        </p:nvSpPr>
        <p:spPr bwMode="auto">
          <a:xfrm>
            <a:off x="5618486" y="5192393"/>
            <a:ext cx="1225900" cy="579396"/>
          </a:xfrm>
          <a:prstGeom prst="wedgeRoundRectCallout">
            <a:avLst>
              <a:gd name="adj1" fmla="val 113755"/>
              <a:gd name="adj2" fmla="val 57636"/>
              <a:gd name="adj3" fmla="val 16667"/>
            </a:avLst>
          </a:prstGeom>
          <a:ln>
            <a:noFill/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>
              <a:defRPr/>
            </a:pPr>
            <a:r>
              <a:rPr lang="en-US" altLang="zh-CN" sz="1400" b="1" dirty="0">
                <a:solidFill>
                  <a:schemeClr val="accent2"/>
                </a:solidFill>
              </a:rPr>
              <a:t>Invalid </a:t>
            </a:r>
            <a:r>
              <a:rPr lang="en-US" altLang="zh-CN" sz="1400" b="1" dirty="0" err="1">
                <a:solidFill>
                  <a:schemeClr val="accent2"/>
                </a:solidFill>
              </a:rPr>
              <a:t>codeword</a:t>
            </a:r>
            <a:endParaRPr lang="zh-CN" altLang="en-US" sz="1400" b="1" dirty="0">
              <a:solidFill>
                <a:schemeClr val="accent2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72771" y="2969791"/>
            <a:ext cx="102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5"/>
                </a:solidFill>
                <a:latin typeface="+mn-lt"/>
                <a:ea typeface="+mn-ea"/>
              </a:rPr>
              <a:t>Code 1</a:t>
            </a:r>
            <a:endParaRPr lang="zh-CN" altLang="en-US" b="1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358261" y="3018916"/>
            <a:ext cx="1027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5"/>
                </a:solidFill>
                <a:latin typeface="+mn-lt"/>
                <a:ea typeface="+mn-ea"/>
              </a:rPr>
              <a:t>Code 2</a:t>
            </a:r>
            <a:endParaRPr lang="zh-CN" altLang="en-US" b="1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483824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Minimum Hamming distance required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27</a:t>
            </a:fld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B079619-72F0-43AB-8034-71E48889B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300" y="1866900"/>
            <a:ext cx="81534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2514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6F069C-C03D-41E5-A3C0-0183E95EB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Characterizing Performance of a Code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183EB0E6-562E-4E5C-8276-E5DC10C1A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28</a:t>
            </a:fld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2591667-3D2F-442D-9E72-0F87EA51F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210" y="3214688"/>
            <a:ext cx="7236101" cy="288607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71A5CAB-8B87-4388-B7AC-9E1E75ED4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2185988"/>
            <a:ext cx="55435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8002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>
                <a:ea typeface="宋体" charset="-122"/>
              </a:rPr>
              <a:t>Link Layer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6.1 Introduction to the link layer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6.2 Error detection and correction </a:t>
            </a:r>
          </a:p>
          <a:p>
            <a:pPr marL="715963" indent="-715963">
              <a:buNone/>
            </a:pPr>
            <a:r>
              <a:rPr lang="en-US" altLang="zh-CN" dirty="0">
                <a:solidFill>
                  <a:schemeClr val="accent2"/>
                </a:solidFill>
                <a:ea typeface="宋体" panose="02010600030101010101" pitchFamily="2" charset="-122"/>
              </a:rPr>
              <a:t>6.3 Multiple access links and protocols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6.4 Switched local area networks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6.5 Link virtualization: A network as a link layer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6.6 Data center networking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29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334069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Multiple Access Links and Protocols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95D9-91D8-4958-BB05-9803D63D1C8A}" type="slidenum">
              <a:rPr lang="en-US" altLang="zh-CN" smtClean="0"/>
              <a:pPr/>
              <a:t>30</a:t>
            </a:fld>
            <a:endParaRPr lang="en-US" altLang="zh-CN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36420" y="1286357"/>
            <a:ext cx="8496300" cy="3087207"/>
          </a:xfrm>
        </p:spPr>
        <p:txBody>
          <a:bodyPr>
            <a:normAutofit fontScale="92500" lnSpcReduction="10000"/>
          </a:bodyPr>
          <a:lstStyle/>
          <a:p>
            <a:pPr>
              <a:buFont typeface="ZapfDingbats" pitchFamily="82" charset="2"/>
              <a:buNone/>
            </a:pPr>
            <a:r>
              <a:rPr lang="en-US" altLang="zh-CN" dirty="0">
                <a:ea typeface="宋体" panose="02010600030101010101" pitchFamily="2" charset="-122"/>
              </a:rPr>
              <a:t>Two types of “links”:</a:t>
            </a:r>
          </a:p>
          <a:p>
            <a:r>
              <a:rPr lang="en-US" altLang="zh-CN" sz="2400" dirty="0">
                <a:solidFill>
                  <a:schemeClr val="accent5"/>
                </a:solidFill>
                <a:ea typeface="宋体" panose="02010600030101010101" pitchFamily="2" charset="-122"/>
              </a:rPr>
              <a:t>Type 1: point-to-point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PPP for dial-up access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point-to-point link between Ethernet switch and host</a:t>
            </a:r>
          </a:p>
          <a:p>
            <a:r>
              <a:rPr lang="en-US" altLang="zh-CN" sz="2400" dirty="0">
                <a:solidFill>
                  <a:schemeClr val="accent6"/>
                </a:solidFill>
                <a:ea typeface="宋体" panose="02010600030101010101" pitchFamily="2" charset="-122"/>
              </a:rPr>
              <a:t>Type 2: broadcast (shared wire or medium)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old-fashioned Ethernet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Upstream TV Cable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802.11 wireless LAN</a:t>
            </a:r>
          </a:p>
          <a:p>
            <a:endParaRPr lang="en-US" altLang="zh-CN" sz="2400" dirty="0">
              <a:ea typeface="宋体" panose="02010600030101010101" pitchFamily="2" charset="-122"/>
            </a:endParaRPr>
          </a:p>
          <a:p>
            <a:endParaRPr lang="en-US" altLang="zh-CN" sz="2400" dirty="0">
              <a:ea typeface="宋体" panose="02010600030101010101" pitchFamily="2" charset="-122"/>
            </a:endParaRPr>
          </a:p>
          <a:p>
            <a:endParaRPr lang="en-US" altLang="zh-CN" sz="2400" dirty="0">
              <a:ea typeface="宋体" panose="02010600030101010101" pitchFamily="2" charset="-122"/>
            </a:endParaRPr>
          </a:p>
          <a:p>
            <a:endParaRPr lang="en-US" altLang="zh-CN" sz="2400" dirty="0">
              <a:ea typeface="宋体" panose="02010600030101010101" pitchFamily="2" charset="-122"/>
            </a:endParaRPr>
          </a:p>
        </p:txBody>
      </p:sp>
      <p:sp>
        <p:nvSpPr>
          <p:cNvPr id="59399" name="Text Box 8"/>
          <p:cNvSpPr txBox="1">
            <a:spLocks noChangeArrowheads="1"/>
          </p:cNvSpPr>
          <p:nvPr/>
        </p:nvSpPr>
        <p:spPr bwMode="auto">
          <a:xfrm>
            <a:off x="8744802" y="5824855"/>
            <a:ext cx="166898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humans at a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cocktail party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+mn-ea"/>
              </a:rPr>
              <a:t>(shared air, acoustical)</a:t>
            </a:r>
          </a:p>
        </p:txBody>
      </p:sp>
      <p:pic>
        <p:nvPicPr>
          <p:cNvPr id="59418" name="Picture 432" descr="cockta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6143" y="4826318"/>
            <a:ext cx="2030412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D2D2350-246E-43E2-8D0A-EBF51E35C1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877" y="4548584"/>
            <a:ext cx="4769803" cy="197772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1F183CE-1DE0-470D-9904-BDF2EA8120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3432" y="4548584"/>
            <a:ext cx="2519443" cy="182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3708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Multiple access to a shared link</a:t>
            </a:r>
            <a:endParaRPr lang="zh-CN" altLang="en-US" dirty="0"/>
          </a:p>
        </p:txBody>
      </p:sp>
      <p:sp>
        <p:nvSpPr>
          <p:cNvPr id="37" name="灯片编号占位符 3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31</a:t>
            </a:fld>
            <a:endParaRPr lang="en-US" altLang="zh-CN" dirty="0"/>
          </a:p>
        </p:txBody>
      </p:sp>
      <p:sp>
        <p:nvSpPr>
          <p:cNvPr id="6" name="矩形 5"/>
          <p:cNvSpPr/>
          <p:nvPr/>
        </p:nvSpPr>
        <p:spPr>
          <a:xfrm>
            <a:off x="1828800" y="4318000"/>
            <a:ext cx="8382000" cy="4635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b="1" dirty="0">
                <a:latin typeface="+mn-lt"/>
              </a:rPr>
              <a:t>Shared link</a:t>
            </a:r>
            <a:endParaRPr lang="zh-CN" altLang="en-US" b="1" dirty="0">
              <a:latin typeface="+mn-lt"/>
            </a:endParaRPr>
          </a:p>
        </p:txBody>
      </p:sp>
      <p:grpSp>
        <p:nvGrpSpPr>
          <p:cNvPr id="7" name="Group 61"/>
          <p:cNvGrpSpPr>
            <a:grpSpLocks/>
          </p:cNvGrpSpPr>
          <p:nvPr/>
        </p:nvGrpSpPr>
        <p:grpSpPr bwMode="auto">
          <a:xfrm>
            <a:off x="2508250" y="2871789"/>
            <a:ext cx="781050" cy="681037"/>
            <a:chOff x="-44" y="1473"/>
            <a:chExt cx="981" cy="1105"/>
          </a:xfrm>
        </p:grpSpPr>
        <p:pic>
          <p:nvPicPr>
            <p:cNvPr id="8" name="Picture 62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Freeform 6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0" name="Group 61"/>
          <p:cNvGrpSpPr>
            <a:grpSpLocks/>
          </p:cNvGrpSpPr>
          <p:nvPr/>
        </p:nvGrpSpPr>
        <p:grpSpPr bwMode="auto">
          <a:xfrm>
            <a:off x="4470400" y="2877345"/>
            <a:ext cx="781050" cy="681037"/>
            <a:chOff x="-44" y="1473"/>
            <a:chExt cx="981" cy="1105"/>
          </a:xfrm>
        </p:grpSpPr>
        <p:pic>
          <p:nvPicPr>
            <p:cNvPr id="11" name="Picture 62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Freeform 6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3" name="Group 61"/>
          <p:cNvGrpSpPr>
            <a:grpSpLocks/>
          </p:cNvGrpSpPr>
          <p:nvPr/>
        </p:nvGrpSpPr>
        <p:grpSpPr bwMode="auto">
          <a:xfrm>
            <a:off x="6457950" y="2871788"/>
            <a:ext cx="781050" cy="681037"/>
            <a:chOff x="-44" y="1473"/>
            <a:chExt cx="981" cy="1105"/>
          </a:xfrm>
        </p:grpSpPr>
        <p:pic>
          <p:nvPicPr>
            <p:cNvPr id="14" name="Picture 62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Freeform 6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6" name="Group 61"/>
          <p:cNvGrpSpPr>
            <a:grpSpLocks/>
          </p:cNvGrpSpPr>
          <p:nvPr/>
        </p:nvGrpSpPr>
        <p:grpSpPr bwMode="auto">
          <a:xfrm>
            <a:off x="8458200" y="2871789"/>
            <a:ext cx="781050" cy="681037"/>
            <a:chOff x="-44" y="1473"/>
            <a:chExt cx="981" cy="1105"/>
          </a:xfrm>
        </p:grpSpPr>
        <p:pic>
          <p:nvPicPr>
            <p:cNvPr id="17" name="Picture 62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Freeform 6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 bwMode="auto">
          <a:xfrm>
            <a:off x="2953440" y="3454401"/>
            <a:ext cx="0" cy="86359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直接连接符 21"/>
          <p:cNvCxnSpPr/>
          <p:nvPr/>
        </p:nvCxnSpPr>
        <p:spPr bwMode="auto">
          <a:xfrm>
            <a:off x="4962030" y="3454400"/>
            <a:ext cx="0" cy="86359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直接连接符 22"/>
          <p:cNvCxnSpPr/>
          <p:nvPr/>
        </p:nvCxnSpPr>
        <p:spPr bwMode="auto">
          <a:xfrm>
            <a:off x="6980640" y="3454400"/>
            <a:ext cx="0" cy="86359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直接连接符 23"/>
          <p:cNvCxnSpPr/>
          <p:nvPr/>
        </p:nvCxnSpPr>
        <p:spPr bwMode="auto">
          <a:xfrm>
            <a:off x="8895165" y="3454400"/>
            <a:ext cx="0" cy="86359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5" name="圆角矩形标注 24"/>
          <p:cNvSpPr/>
          <p:nvPr/>
        </p:nvSpPr>
        <p:spPr>
          <a:xfrm>
            <a:off x="3149600" y="5187950"/>
            <a:ext cx="3708400" cy="533400"/>
          </a:xfrm>
          <a:prstGeom prst="wedgeRoundRectCallout">
            <a:avLst>
              <a:gd name="adj1" fmla="val 25246"/>
              <a:gd name="adj2" fmla="val -120640"/>
              <a:gd name="adj3" fmla="val 16667"/>
            </a:avLst>
          </a:prstGeom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b="1" dirty="0">
                <a:latin typeface="+mn-lt"/>
              </a:rPr>
              <a:t>Link capacity = R </a:t>
            </a:r>
            <a:r>
              <a:rPr lang="en-US" altLang="zh-CN" b="1" dirty="0" err="1">
                <a:latin typeface="+mn-lt"/>
              </a:rPr>
              <a:t>pbs</a:t>
            </a:r>
            <a:endParaRPr lang="zh-CN" altLang="en-US" b="1" dirty="0">
              <a:latin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561108" y="2402437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latin typeface="+mj-lt"/>
              </a:rPr>
              <a:t>Node 1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521937" y="2375420"/>
            <a:ext cx="963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latin typeface="+mj-lt"/>
              </a:rPr>
              <a:t>Node 2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501201" y="2369863"/>
            <a:ext cx="963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latin typeface="+mj-lt"/>
              </a:rPr>
              <a:t>Node 3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556999" y="2402437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latin typeface="+mj-lt"/>
              </a:rPr>
              <a:t>Node N</a:t>
            </a:r>
            <a:endParaRPr lang="zh-CN" altLang="en-US" sz="1800" dirty="0">
              <a:latin typeface="+mj-lt"/>
            </a:endParaRPr>
          </a:p>
        </p:txBody>
      </p:sp>
      <p:graphicFrame>
        <p:nvGraphicFramePr>
          <p:cNvPr id="30" name="表格 29"/>
          <p:cNvGraphicFramePr>
            <a:graphicFrameLocks noGrp="1"/>
          </p:cNvGraphicFramePr>
          <p:nvPr/>
        </p:nvGraphicFramePr>
        <p:xfrm>
          <a:off x="2190574" y="3463924"/>
          <a:ext cx="558800" cy="17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5205321" y="3475177"/>
          <a:ext cx="558800" cy="17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表格 31"/>
          <p:cNvGraphicFramePr>
            <a:graphicFrameLocks noGrp="1"/>
          </p:cNvGraphicFramePr>
          <p:nvPr/>
        </p:nvGraphicFramePr>
        <p:xfrm>
          <a:off x="9117415" y="3526949"/>
          <a:ext cx="558800" cy="17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4" name="直接箭头连接符 33"/>
          <p:cNvCxnSpPr/>
          <p:nvPr/>
        </p:nvCxnSpPr>
        <p:spPr bwMode="auto">
          <a:xfrm>
            <a:off x="2469974" y="3652978"/>
            <a:ext cx="0" cy="6650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5" name="直接箭头连接符 34"/>
          <p:cNvCxnSpPr/>
          <p:nvPr/>
        </p:nvCxnSpPr>
        <p:spPr bwMode="auto">
          <a:xfrm>
            <a:off x="5484721" y="3652978"/>
            <a:ext cx="0" cy="6650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6" name="直接箭头连接符 35"/>
          <p:cNvCxnSpPr/>
          <p:nvPr/>
        </p:nvCxnSpPr>
        <p:spPr bwMode="auto">
          <a:xfrm>
            <a:off x="9382436" y="3652978"/>
            <a:ext cx="0" cy="6650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54353303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Multiple Access Protocols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2024064" y="1395413"/>
            <a:ext cx="8396287" cy="46482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zh-CN" b="1" dirty="0">
                <a:solidFill>
                  <a:srgbClr val="0070C0"/>
                </a:solidFill>
                <a:ea typeface="宋体" panose="02010600030101010101" pitchFamily="2" charset="-122"/>
              </a:rPr>
              <a:t>Model</a:t>
            </a:r>
            <a:r>
              <a:rPr lang="en-US" altLang="zh-CN" sz="2400" dirty="0">
                <a:solidFill>
                  <a:srgbClr val="0070C0"/>
                </a:solidFill>
                <a:ea typeface="宋体" panose="02010600030101010101" pitchFamily="2" charset="-122"/>
              </a:rPr>
              <a:t>: 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(1) single shared broadcast channel </a:t>
            </a:r>
          </a:p>
          <a:p>
            <a:pPr lvl="1">
              <a:buFont typeface="Wingdings" panose="05000000000000000000" pitchFamily="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(2) two or more simultaneous transmissions by nodes: interference </a:t>
            </a:r>
          </a:p>
          <a:p>
            <a:pPr lvl="2"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ea typeface="宋体" panose="02010600030101010101" pitchFamily="2" charset="-122"/>
              </a:rPr>
              <a:t>collision</a:t>
            </a:r>
            <a:r>
              <a:rPr lang="en-US" altLang="zh-CN" sz="1600" dirty="0">
                <a:ea typeface="宋体" panose="02010600030101010101" pitchFamily="2" charset="-122"/>
              </a:rPr>
              <a:t> if node receives two or more signals at the same time</a:t>
            </a:r>
          </a:p>
          <a:p>
            <a:pPr>
              <a:buFont typeface="ZapfDingbats" pitchFamily="82" charset="2"/>
              <a:buNone/>
            </a:pPr>
            <a:r>
              <a:rPr lang="en-US" altLang="zh-CN" sz="3200" u="sng" dirty="0">
                <a:solidFill>
                  <a:schemeClr val="accent2"/>
                </a:solidFill>
                <a:ea typeface="宋体" panose="02010600030101010101" pitchFamily="2" charset="-122"/>
              </a:rPr>
              <a:t>multiple access protocol (MAC)</a:t>
            </a:r>
            <a:endParaRPr lang="en-US" altLang="zh-CN" sz="3200" dirty="0">
              <a:solidFill>
                <a:schemeClr val="accent2"/>
              </a:solidFill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An algorithm that determines how nodes share channel, i.e., </a:t>
            </a:r>
            <a:r>
              <a:rPr lang="en-US" altLang="zh-CN" sz="2400" dirty="0">
                <a:solidFill>
                  <a:schemeClr val="accent6"/>
                </a:solidFill>
                <a:ea typeface="宋体" panose="02010600030101010101" pitchFamily="2" charset="-122"/>
              </a:rPr>
              <a:t>determine when node can transmit</a:t>
            </a:r>
          </a:p>
          <a:p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Assumption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  <a:r>
              <a:rPr lang="en-US" altLang="zh-CN" sz="2400" dirty="0">
                <a:ea typeface="宋体" panose="02010600030101010101" pitchFamily="2" charset="-122"/>
              </a:rPr>
              <a:t> communication about channel sharing must use channel itself! </a:t>
            </a:r>
          </a:p>
          <a:p>
            <a:pPr lvl="1"/>
            <a:r>
              <a:rPr lang="en-US" altLang="zh-CN" sz="2000" u="sng" dirty="0">
                <a:ea typeface="宋体" panose="02010600030101010101" pitchFamily="2" charset="-122"/>
              </a:rPr>
              <a:t>no out-of-band channel </a:t>
            </a:r>
            <a:r>
              <a:rPr lang="en-US" altLang="zh-CN" sz="2000" dirty="0">
                <a:ea typeface="宋体" panose="02010600030101010101" pitchFamily="2" charset="-122"/>
              </a:rPr>
              <a:t>for coordination</a:t>
            </a:r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32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28690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What is an ideal MAC protocol?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33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537561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Ideal Multiple Access Protocol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1. when one node wants to transmit, it can send at </a:t>
            </a:r>
            <a:r>
              <a:rPr lang="en-US" altLang="zh-CN" dirty="0">
                <a:solidFill>
                  <a:schemeClr val="accent2"/>
                </a:solidFill>
              </a:rPr>
              <a:t>rate R</a:t>
            </a:r>
            <a:r>
              <a:rPr lang="en-US" altLang="zh-CN" dirty="0"/>
              <a:t>.</a:t>
            </a:r>
          </a:p>
          <a:p>
            <a:r>
              <a:rPr lang="en-US" altLang="zh-CN" dirty="0"/>
              <a:t>2. when M nodes want to transmit, each can send at average rate </a:t>
            </a:r>
            <a:r>
              <a:rPr lang="en-US" altLang="zh-CN" dirty="0">
                <a:solidFill>
                  <a:schemeClr val="accent2"/>
                </a:solidFill>
              </a:rPr>
              <a:t>R/M</a:t>
            </a:r>
          </a:p>
          <a:p>
            <a:r>
              <a:rPr lang="en-US" altLang="zh-CN" dirty="0"/>
              <a:t>3. fully decentralized:</a:t>
            </a:r>
          </a:p>
          <a:p>
            <a:pPr lvl="1"/>
            <a:r>
              <a:rPr lang="en-US" altLang="zh-CN" dirty="0"/>
              <a:t>no special node to coordinate transmissions</a:t>
            </a:r>
          </a:p>
          <a:p>
            <a:pPr lvl="1"/>
            <a:r>
              <a:rPr lang="en-US" altLang="zh-CN" dirty="0"/>
              <a:t>no synchronization of clocks, slots</a:t>
            </a:r>
          </a:p>
          <a:p>
            <a:r>
              <a:rPr lang="en-US" altLang="zh-CN" dirty="0">
                <a:solidFill>
                  <a:schemeClr val="accent2"/>
                </a:solidFill>
              </a:rPr>
              <a:t>4. simple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34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0744194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>
                <a:ea typeface="宋体" panose="02010600030101010101" pitchFamily="2" charset="-122"/>
              </a:rPr>
              <a:t>MAC Protocols: a taxonomy</a:t>
            </a: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1636087" y="1356659"/>
            <a:ext cx="6128694" cy="4873812"/>
          </a:xfrm>
        </p:spPr>
        <p:txBody>
          <a:bodyPr>
            <a:normAutofit lnSpcReduction="10000"/>
          </a:bodyPr>
          <a:lstStyle/>
          <a:p>
            <a:pPr algn="ctr">
              <a:buFont typeface="ZapfDingbats" pitchFamily="82" charset="2"/>
              <a:buNone/>
            </a:pPr>
            <a:r>
              <a:rPr lang="en-US" altLang="zh-CN" sz="3200" dirty="0">
                <a:ea typeface="宋体" panose="02010600030101010101" pitchFamily="2" charset="-122"/>
              </a:rPr>
              <a:t>Three broad classes:</a:t>
            </a:r>
          </a:p>
          <a:p>
            <a:r>
              <a:rPr lang="en-US" altLang="zh-CN" sz="2400" dirty="0">
                <a:solidFill>
                  <a:schemeClr val="accent6"/>
                </a:solidFill>
                <a:ea typeface="宋体" panose="02010600030101010101" pitchFamily="2" charset="-122"/>
              </a:rPr>
              <a:t>Channel Partitioning</a:t>
            </a:r>
            <a:endParaRPr lang="en-US" altLang="zh-CN" b="1" dirty="0">
              <a:solidFill>
                <a:schemeClr val="accent6"/>
              </a:solidFill>
              <a:ea typeface="宋体" panose="02010600030101010101" pitchFamily="2" charset="-122"/>
            </a:endParaRP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divide channel into smaller “pieces” (time slots, frequency, code)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allocate piece to node for </a:t>
            </a:r>
            <a:r>
              <a:rPr lang="en-US" altLang="zh-CN" sz="2000" b="1" dirty="0">
                <a:solidFill>
                  <a:srgbClr val="0070C0"/>
                </a:solidFill>
                <a:ea typeface="宋体" panose="02010600030101010101" pitchFamily="2" charset="-122"/>
              </a:rPr>
              <a:t>exclusive use</a:t>
            </a:r>
            <a:endParaRPr lang="en-US" altLang="zh-CN" b="1" dirty="0">
              <a:solidFill>
                <a:srgbClr val="0070C0"/>
              </a:solidFill>
              <a:ea typeface="宋体" panose="02010600030101010101" pitchFamily="2" charset="-122"/>
            </a:endParaRPr>
          </a:p>
          <a:p>
            <a:r>
              <a:rPr lang="en-US" altLang="zh-CN" sz="2400" dirty="0">
                <a:solidFill>
                  <a:schemeClr val="accent6"/>
                </a:solidFill>
                <a:ea typeface="宋体" panose="02010600030101010101" pitchFamily="2" charset="-122"/>
              </a:rPr>
              <a:t>Random Access</a:t>
            </a:r>
            <a:endParaRPr lang="en-US" altLang="zh-CN" b="1" dirty="0">
              <a:solidFill>
                <a:schemeClr val="accent6"/>
              </a:solidFill>
              <a:ea typeface="宋体" panose="02010600030101010101" pitchFamily="2" charset="-122"/>
            </a:endParaRP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channel not divided, allow collisions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“recover” from collisions</a:t>
            </a:r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solidFill>
                  <a:schemeClr val="accent6"/>
                </a:solidFill>
                <a:ea typeface="宋体" panose="02010600030101010101" pitchFamily="2" charset="-122"/>
              </a:rPr>
              <a:t>“Taking turns”</a:t>
            </a:r>
            <a:endParaRPr lang="en-US" altLang="zh-CN" b="1" dirty="0">
              <a:solidFill>
                <a:schemeClr val="accent6"/>
              </a:solidFill>
              <a:ea typeface="宋体" panose="02010600030101010101" pitchFamily="2" charset="-122"/>
            </a:endParaRP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nodes take turns</a:t>
            </a:r>
          </a:p>
          <a:p>
            <a:pPr lvl="1"/>
            <a:r>
              <a:rPr lang="en-US" altLang="zh-CN" sz="2000" b="1" dirty="0">
                <a:ea typeface="宋体" panose="02010600030101010101" pitchFamily="2" charset="-122"/>
              </a:rPr>
              <a:t>nodes with more to send can take longer turns</a:t>
            </a:r>
            <a:endParaRPr lang="en-US" altLang="zh-CN" b="1" dirty="0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35</a:t>
            </a:fld>
            <a:endParaRPr lang="en-US" altLang="zh-CN" dirty="0"/>
          </a:p>
        </p:txBody>
      </p:sp>
      <p:sp>
        <p:nvSpPr>
          <p:cNvPr id="65540" name="右大括号 5"/>
          <p:cNvSpPr>
            <a:spLocks/>
          </p:cNvSpPr>
          <p:nvPr/>
        </p:nvSpPr>
        <p:spPr bwMode="auto">
          <a:xfrm>
            <a:off x="8361363" y="2304108"/>
            <a:ext cx="414338" cy="1084263"/>
          </a:xfrm>
          <a:prstGeom prst="rightBrace">
            <a:avLst>
              <a:gd name="adj1" fmla="val 64784"/>
              <a:gd name="adj2" fmla="val 50000"/>
            </a:avLst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65541" name="右大括号 7"/>
          <p:cNvSpPr>
            <a:spLocks/>
          </p:cNvSpPr>
          <p:nvPr/>
        </p:nvSpPr>
        <p:spPr bwMode="auto">
          <a:xfrm>
            <a:off x="8361364" y="3854449"/>
            <a:ext cx="414337" cy="2354263"/>
          </a:xfrm>
          <a:prstGeom prst="rightBrace">
            <a:avLst>
              <a:gd name="adj1" fmla="val 64755"/>
              <a:gd name="adj2" fmla="val 50000"/>
            </a:avLst>
          </a:prstGeom>
          <a:noFill/>
          <a:ln w="381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47110" name="TextBox 8"/>
          <p:cNvSpPr txBox="1">
            <a:spLocks noChangeArrowheads="1"/>
          </p:cNvSpPr>
          <p:nvPr/>
        </p:nvSpPr>
        <p:spPr bwMode="auto">
          <a:xfrm>
            <a:off x="9004301" y="2536826"/>
            <a:ext cx="9028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+mj-lt"/>
                <a:ea typeface="宋体" pitchFamily="2" charset="-122"/>
              </a:rPr>
              <a:t>static</a:t>
            </a:r>
            <a:endParaRPr lang="zh-CN" altLang="en-US" dirty="0">
              <a:latin typeface="+mj-lt"/>
              <a:ea typeface="宋体" pitchFamily="2" charset="-122"/>
            </a:endParaRPr>
          </a:p>
        </p:txBody>
      </p:sp>
      <p:sp>
        <p:nvSpPr>
          <p:cNvPr id="47111" name="TextBox 9"/>
          <p:cNvSpPr txBox="1">
            <a:spLocks noChangeArrowheads="1"/>
          </p:cNvSpPr>
          <p:nvPr/>
        </p:nvSpPr>
        <p:spPr bwMode="auto">
          <a:xfrm>
            <a:off x="8902700" y="4800599"/>
            <a:ext cx="13287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>
                <a:latin typeface="+mj-lt"/>
                <a:ea typeface="宋体" pitchFamily="2" charset="-122"/>
              </a:rPr>
              <a:t>dynamic</a:t>
            </a:r>
            <a:endParaRPr lang="zh-CN" altLang="en-US">
              <a:latin typeface="+mj-lt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988440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>
                <a:ea typeface="宋体" panose="02010600030101010101" pitchFamily="2" charset="-122"/>
              </a:rPr>
              <a:t>Channel Partitioning MAC protocols: TDMA</a:t>
            </a: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36</a:t>
            </a:fld>
            <a:endParaRPr lang="en-US" altLang="zh-CN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767840" y="1422401"/>
            <a:ext cx="8595360" cy="2930525"/>
          </a:xfrm>
        </p:spPr>
        <p:txBody>
          <a:bodyPr>
            <a:normAutofit/>
          </a:bodyPr>
          <a:lstStyle/>
          <a:p>
            <a:pPr algn="ctr">
              <a:buFont typeface="ZapfDingbats" pitchFamily="82" charset="2"/>
              <a:buNone/>
            </a:pPr>
            <a:r>
              <a:rPr lang="en-US" altLang="zh-CN" b="1" dirty="0">
                <a:solidFill>
                  <a:schemeClr val="accent2"/>
                </a:solidFill>
                <a:ea typeface="宋体" panose="02010600030101010101" pitchFamily="2" charset="-122"/>
              </a:rPr>
              <a:t>TDMA: time division multiple access 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access to channel in "rounds" 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each station gets fixed length slot (length = </a:t>
            </a:r>
            <a:r>
              <a:rPr lang="en-US" altLang="zh-CN" sz="2400" dirty="0" err="1">
                <a:ea typeface="宋体" panose="02010600030101010101" pitchFamily="2" charset="-122"/>
              </a:rPr>
              <a:t>pkt</a:t>
            </a:r>
            <a:r>
              <a:rPr lang="en-US" altLang="zh-CN" sz="2400" dirty="0">
                <a:ea typeface="宋体" panose="02010600030101010101" pitchFamily="2" charset="-122"/>
              </a:rPr>
              <a:t> trans time) in each round 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unused slots go idle 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example: 6-station LAN, 1,3,4 have </a:t>
            </a:r>
            <a:r>
              <a:rPr lang="en-US" altLang="zh-CN" sz="2400" dirty="0" err="1">
                <a:ea typeface="宋体" panose="02010600030101010101" pitchFamily="2" charset="-122"/>
              </a:rPr>
              <a:t>pkt</a:t>
            </a:r>
            <a:r>
              <a:rPr lang="en-US" altLang="zh-CN" sz="2400" dirty="0">
                <a:ea typeface="宋体" panose="02010600030101010101" pitchFamily="2" charset="-122"/>
              </a:rPr>
              <a:t>, slots 2,5,6 idle </a:t>
            </a:r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67588" name="Line 7"/>
          <p:cNvSpPr>
            <a:spLocks noChangeShapeType="1"/>
          </p:cNvSpPr>
          <p:nvPr/>
        </p:nvSpPr>
        <p:spPr bwMode="auto">
          <a:xfrm>
            <a:off x="2576514" y="5440363"/>
            <a:ext cx="60848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589" name="Rectangle 8"/>
          <p:cNvSpPr>
            <a:spLocks noChangeArrowheads="1"/>
          </p:cNvSpPr>
          <p:nvPr/>
        </p:nvSpPr>
        <p:spPr bwMode="auto">
          <a:xfrm>
            <a:off x="2798764" y="5213350"/>
            <a:ext cx="479425" cy="230188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67590" name="Rectangle 10"/>
          <p:cNvSpPr>
            <a:spLocks noChangeArrowheads="1"/>
          </p:cNvSpPr>
          <p:nvPr/>
        </p:nvSpPr>
        <p:spPr bwMode="auto">
          <a:xfrm>
            <a:off x="3757614" y="5213350"/>
            <a:ext cx="479425" cy="23018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67591" name="Rectangle 11"/>
          <p:cNvSpPr>
            <a:spLocks noChangeArrowheads="1"/>
          </p:cNvSpPr>
          <p:nvPr/>
        </p:nvSpPr>
        <p:spPr bwMode="auto">
          <a:xfrm>
            <a:off x="4232276" y="5213350"/>
            <a:ext cx="479425" cy="2301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67592" name="Line 13"/>
          <p:cNvSpPr>
            <a:spLocks noChangeShapeType="1"/>
          </p:cNvSpPr>
          <p:nvPr/>
        </p:nvSpPr>
        <p:spPr bwMode="auto">
          <a:xfrm>
            <a:off x="2800350" y="5100639"/>
            <a:ext cx="0" cy="3381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593" name="Line 16"/>
          <p:cNvSpPr>
            <a:spLocks noChangeShapeType="1"/>
          </p:cNvSpPr>
          <p:nvPr/>
        </p:nvSpPr>
        <p:spPr bwMode="auto">
          <a:xfrm>
            <a:off x="5665788" y="5103814"/>
            <a:ext cx="0" cy="338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594" name="Text Box 23"/>
          <p:cNvSpPr txBox="1">
            <a:spLocks noChangeArrowheads="1"/>
          </p:cNvSpPr>
          <p:nvPr/>
        </p:nvSpPr>
        <p:spPr bwMode="auto">
          <a:xfrm>
            <a:off x="2898775" y="5184775"/>
            <a:ext cx="2776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67595" name="Text Box 24"/>
          <p:cNvSpPr txBox="1">
            <a:spLocks noChangeArrowheads="1"/>
          </p:cNvSpPr>
          <p:nvPr/>
        </p:nvSpPr>
        <p:spPr bwMode="auto">
          <a:xfrm>
            <a:off x="3844925" y="5170488"/>
            <a:ext cx="2776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67596" name="Text Box 25"/>
          <p:cNvSpPr txBox="1">
            <a:spLocks noChangeArrowheads="1"/>
          </p:cNvSpPr>
          <p:nvPr/>
        </p:nvSpPr>
        <p:spPr bwMode="auto">
          <a:xfrm>
            <a:off x="4310063" y="5176838"/>
            <a:ext cx="2776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67597" name="Rectangle 26"/>
          <p:cNvSpPr>
            <a:spLocks noChangeArrowheads="1"/>
          </p:cNvSpPr>
          <p:nvPr/>
        </p:nvSpPr>
        <p:spPr bwMode="auto">
          <a:xfrm>
            <a:off x="5656264" y="5208589"/>
            <a:ext cx="479425" cy="230187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67598" name="Rectangle 27"/>
          <p:cNvSpPr>
            <a:spLocks noChangeArrowheads="1"/>
          </p:cNvSpPr>
          <p:nvPr/>
        </p:nvSpPr>
        <p:spPr bwMode="auto">
          <a:xfrm>
            <a:off x="6615114" y="5208589"/>
            <a:ext cx="479425" cy="23018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67599" name="Rectangle 28"/>
          <p:cNvSpPr>
            <a:spLocks noChangeArrowheads="1"/>
          </p:cNvSpPr>
          <p:nvPr/>
        </p:nvSpPr>
        <p:spPr bwMode="auto">
          <a:xfrm>
            <a:off x="7089776" y="5208589"/>
            <a:ext cx="479425" cy="2301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67600" name="Line 29"/>
          <p:cNvSpPr>
            <a:spLocks noChangeShapeType="1"/>
          </p:cNvSpPr>
          <p:nvPr/>
        </p:nvSpPr>
        <p:spPr bwMode="auto">
          <a:xfrm>
            <a:off x="5657850" y="5095875"/>
            <a:ext cx="0" cy="33813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01" name="Text Box 30"/>
          <p:cNvSpPr txBox="1">
            <a:spLocks noChangeArrowheads="1"/>
          </p:cNvSpPr>
          <p:nvPr/>
        </p:nvSpPr>
        <p:spPr bwMode="auto">
          <a:xfrm>
            <a:off x="5756275" y="5180013"/>
            <a:ext cx="2776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67602" name="Text Box 31"/>
          <p:cNvSpPr txBox="1">
            <a:spLocks noChangeArrowheads="1"/>
          </p:cNvSpPr>
          <p:nvPr/>
        </p:nvSpPr>
        <p:spPr bwMode="auto">
          <a:xfrm>
            <a:off x="6702425" y="5165725"/>
            <a:ext cx="2776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67603" name="Text Box 32"/>
          <p:cNvSpPr txBox="1">
            <a:spLocks noChangeArrowheads="1"/>
          </p:cNvSpPr>
          <p:nvPr/>
        </p:nvSpPr>
        <p:spPr bwMode="auto">
          <a:xfrm>
            <a:off x="7167563" y="5172075"/>
            <a:ext cx="2776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67604" name="Line 34"/>
          <p:cNvSpPr>
            <a:spLocks noChangeShapeType="1"/>
          </p:cNvSpPr>
          <p:nvPr/>
        </p:nvSpPr>
        <p:spPr bwMode="auto">
          <a:xfrm>
            <a:off x="3281363" y="5205414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05" name="Line 35"/>
          <p:cNvSpPr>
            <a:spLocks noChangeShapeType="1"/>
          </p:cNvSpPr>
          <p:nvPr/>
        </p:nvSpPr>
        <p:spPr bwMode="auto">
          <a:xfrm>
            <a:off x="3757613" y="5210176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06" name="Line 36"/>
          <p:cNvSpPr>
            <a:spLocks noChangeShapeType="1"/>
          </p:cNvSpPr>
          <p:nvPr/>
        </p:nvSpPr>
        <p:spPr bwMode="auto">
          <a:xfrm>
            <a:off x="4233863" y="5210176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07" name="Line 37"/>
          <p:cNvSpPr>
            <a:spLocks noChangeShapeType="1"/>
          </p:cNvSpPr>
          <p:nvPr/>
        </p:nvSpPr>
        <p:spPr bwMode="auto">
          <a:xfrm>
            <a:off x="4710113" y="5210176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08" name="Line 38"/>
          <p:cNvSpPr>
            <a:spLocks noChangeShapeType="1"/>
          </p:cNvSpPr>
          <p:nvPr/>
        </p:nvSpPr>
        <p:spPr bwMode="auto">
          <a:xfrm>
            <a:off x="5191125" y="5200651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09" name="Line 39"/>
          <p:cNvSpPr>
            <a:spLocks noChangeShapeType="1"/>
          </p:cNvSpPr>
          <p:nvPr/>
        </p:nvSpPr>
        <p:spPr bwMode="auto">
          <a:xfrm>
            <a:off x="6138863" y="5205414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10" name="Line 40"/>
          <p:cNvSpPr>
            <a:spLocks noChangeShapeType="1"/>
          </p:cNvSpPr>
          <p:nvPr/>
        </p:nvSpPr>
        <p:spPr bwMode="auto">
          <a:xfrm>
            <a:off x="7086600" y="5200651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11" name="Line 41"/>
          <p:cNvSpPr>
            <a:spLocks noChangeShapeType="1"/>
          </p:cNvSpPr>
          <p:nvPr/>
        </p:nvSpPr>
        <p:spPr bwMode="auto">
          <a:xfrm>
            <a:off x="8034338" y="5195889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12" name="Line 42"/>
          <p:cNvSpPr>
            <a:spLocks noChangeShapeType="1"/>
          </p:cNvSpPr>
          <p:nvPr/>
        </p:nvSpPr>
        <p:spPr bwMode="auto">
          <a:xfrm>
            <a:off x="7567613" y="5205414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13" name="Line 43"/>
          <p:cNvSpPr>
            <a:spLocks noChangeShapeType="1"/>
          </p:cNvSpPr>
          <p:nvPr/>
        </p:nvSpPr>
        <p:spPr bwMode="auto">
          <a:xfrm>
            <a:off x="8515350" y="5110164"/>
            <a:ext cx="0" cy="3381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14" name="Line 44"/>
          <p:cNvSpPr>
            <a:spLocks noChangeShapeType="1"/>
          </p:cNvSpPr>
          <p:nvPr/>
        </p:nvSpPr>
        <p:spPr bwMode="auto">
          <a:xfrm>
            <a:off x="6615113" y="5205414"/>
            <a:ext cx="0" cy="238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15" name="Text Box 45"/>
          <p:cNvSpPr txBox="1">
            <a:spLocks noChangeArrowheads="1"/>
          </p:cNvSpPr>
          <p:nvPr/>
        </p:nvSpPr>
        <p:spPr bwMode="auto">
          <a:xfrm>
            <a:off x="3844925" y="4586289"/>
            <a:ext cx="6126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宋体" panose="02010600030101010101" pitchFamily="2" charset="-122"/>
              </a:rPr>
              <a:t>6-slot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宋体" panose="02010600030101010101" pitchFamily="2" charset="-122"/>
              </a:rPr>
              <a:t>frame</a:t>
            </a:r>
          </a:p>
        </p:txBody>
      </p:sp>
      <p:sp>
        <p:nvSpPr>
          <p:cNvPr id="67616" name="Line 46"/>
          <p:cNvSpPr>
            <a:spLocks noChangeShapeType="1"/>
          </p:cNvSpPr>
          <p:nvPr/>
        </p:nvSpPr>
        <p:spPr bwMode="auto">
          <a:xfrm>
            <a:off x="4656138" y="4918075"/>
            <a:ext cx="989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17" name="Line 47"/>
          <p:cNvSpPr>
            <a:spLocks noChangeShapeType="1"/>
          </p:cNvSpPr>
          <p:nvPr/>
        </p:nvSpPr>
        <p:spPr bwMode="auto">
          <a:xfrm flipH="1">
            <a:off x="2811463" y="4913313"/>
            <a:ext cx="989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18" name="Line 48"/>
          <p:cNvSpPr>
            <a:spLocks noChangeShapeType="1"/>
          </p:cNvSpPr>
          <p:nvPr/>
        </p:nvSpPr>
        <p:spPr bwMode="auto">
          <a:xfrm>
            <a:off x="2790825" y="4826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19" name="Line 49"/>
          <p:cNvSpPr>
            <a:spLocks noChangeShapeType="1"/>
          </p:cNvSpPr>
          <p:nvPr/>
        </p:nvSpPr>
        <p:spPr bwMode="auto">
          <a:xfrm>
            <a:off x="5649913" y="478313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557104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>
                <a:ea typeface="宋体" panose="02010600030101010101" pitchFamily="2" charset="-122"/>
              </a:rPr>
              <a:t>Channel Partitioning MAC protocols: FDMA</a:t>
            </a: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37</a:t>
            </a:fld>
            <a:endParaRPr lang="en-US" altLang="zh-CN" dirty="0"/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668464" y="1228726"/>
            <a:ext cx="8801417" cy="2711450"/>
          </a:xfrm>
        </p:spPr>
        <p:txBody>
          <a:bodyPr>
            <a:normAutofit/>
          </a:bodyPr>
          <a:lstStyle/>
          <a:p>
            <a:pPr algn="ctr">
              <a:buFont typeface="ZapfDingbats" pitchFamily="82" charset="2"/>
              <a:buNone/>
            </a:pPr>
            <a:r>
              <a:rPr lang="en-US" altLang="zh-CN" b="1" dirty="0">
                <a:solidFill>
                  <a:schemeClr val="accent2"/>
                </a:solidFill>
                <a:ea typeface="宋体" panose="02010600030101010101" pitchFamily="2" charset="-122"/>
              </a:rPr>
              <a:t>FDMA: frequency division multiple access 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channel spectrum divided into frequency bands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each station assigned fixed frequency band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unused transmission time in frequency bands go idle 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example: 6-station LAN, 1,3,4 have </a:t>
            </a:r>
            <a:r>
              <a:rPr lang="en-US" altLang="zh-CN" sz="2400" dirty="0" err="1">
                <a:ea typeface="宋体" panose="02010600030101010101" pitchFamily="2" charset="-122"/>
              </a:rPr>
              <a:t>pkt</a:t>
            </a:r>
            <a:r>
              <a:rPr lang="en-US" altLang="zh-CN" sz="2400" dirty="0">
                <a:ea typeface="宋体" panose="02010600030101010101" pitchFamily="2" charset="-122"/>
              </a:rPr>
              <a:t>, frequency bands 2,5,6 idle </a:t>
            </a:r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6151563" y="4138614"/>
            <a:ext cx="627062" cy="225107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69637" name="Line 5"/>
          <p:cNvSpPr>
            <a:spLocks noChangeShapeType="1"/>
          </p:cNvSpPr>
          <p:nvPr/>
        </p:nvSpPr>
        <p:spPr bwMode="auto">
          <a:xfrm flipV="1">
            <a:off x="6149975" y="5243514"/>
            <a:ext cx="62230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9638" name="Line 6"/>
          <p:cNvSpPr>
            <a:spLocks noChangeShapeType="1"/>
          </p:cNvSpPr>
          <p:nvPr/>
        </p:nvSpPr>
        <p:spPr bwMode="auto">
          <a:xfrm flipV="1">
            <a:off x="6145214" y="5635625"/>
            <a:ext cx="63182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9639" name="Line 7"/>
          <p:cNvSpPr>
            <a:spLocks noChangeShapeType="1"/>
          </p:cNvSpPr>
          <p:nvPr/>
        </p:nvSpPr>
        <p:spPr bwMode="auto">
          <a:xfrm flipV="1">
            <a:off x="6149976" y="6021389"/>
            <a:ext cx="627063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9640" name="Line 8"/>
          <p:cNvSpPr>
            <a:spLocks noChangeShapeType="1"/>
          </p:cNvSpPr>
          <p:nvPr/>
        </p:nvSpPr>
        <p:spPr bwMode="auto">
          <a:xfrm flipV="1">
            <a:off x="6145214" y="4857750"/>
            <a:ext cx="63182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9641" name="Line 9"/>
          <p:cNvSpPr>
            <a:spLocks noChangeShapeType="1"/>
          </p:cNvSpPr>
          <p:nvPr/>
        </p:nvSpPr>
        <p:spPr bwMode="auto">
          <a:xfrm flipV="1">
            <a:off x="6149976" y="4471988"/>
            <a:ext cx="631825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9642" name="Line 11"/>
          <p:cNvSpPr>
            <a:spLocks noChangeShapeType="1"/>
          </p:cNvSpPr>
          <p:nvPr/>
        </p:nvSpPr>
        <p:spPr bwMode="auto">
          <a:xfrm>
            <a:off x="6870700" y="4411663"/>
            <a:ext cx="2228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9643" name="Freeform 12"/>
          <p:cNvSpPr>
            <a:spLocks/>
          </p:cNvSpPr>
          <p:nvPr/>
        </p:nvSpPr>
        <p:spPr bwMode="auto">
          <a:xfrm>
            <a:off x="7018339" y="4292600"/>
            <a:ext cx="1728787" cy="114300"/>
          </a:xfrm>
          <a:custGeom>
            <a:avLst/>
            <a:gdLst>
              <a:gd name="T0" fmla="*/ 0 w 1089"/>
              <a:gd name="T1" fmla="*/ 2147483646 h 72"/>
              <a:gd name="T2" fmla="*/ 0 w 1089"/>
              <a:gd name="T3" fmla="*/ 2147483646 h 72"/>
              <a:gd name="T4" fmla="*/ 2147483646 w 1089"/>
              <a:gd name="T5" fmla="*/ 0 h 72"/>
              <a:gd name="T6" fmla="*/ 2147483646 w 1089"/>
              <a:gd name="T7" fmla="*/ 2147483646 h 72"/>
              <a:gd name="T8" fmla="*/ 0 60000 65536"/>
              <a:gd name="T9" fmla="*/ 0 60000 65536"/>
              <a:gd name="T10" fmla="*/ 0 60000 65536"/>
              <a:gd name="T11" fmla="*/ 0 60000 65536"/>
              <a:gd name="T12" fmla="*/ 0 w 1089"/>
              <a:gd name="T13" fmla="*/ 0 h 72"/>
              <a:gd name="T14" fmla="*/ 1089 w 1089"/>
              <a:gd name="T15" fmla="*/ 72 h 7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9" h="72">
                <a:moveTo>
                  <a:pt x="0" y="72"/>
                </a:moveTo>
                <a:lnTo>
                  <a:pt x="0" y="3"/>
                </a:lnTo>
                <a:lnTo>
                  <a:pt x="1089" y="0"/>
                </a:lnTo>
                <a:lnTo>
                  <a:pt x="1089" y="72"/>
                </a:lnTo>
              </a:path>
            </a:pathLst>
          </a:custGeom>
          <a:solidFill>
            <a:schemeClr val="accent2"/>
          </a:solidFill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9644" name="Line 13"/>
          <p:cNvSpPr>
            <a:spLocks noChangeShapeType="1"/>
          </p:cNvSpPr>
          <p:nvPr/>
        </p:nvSpPr>
        <p:spPr bwMode="auto">
          <a:xfrm>
            <a:off x="6918325" y="4814888"/>
            <a:ext cx="2228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9645" name="Line 15"/>
          <p:cNvSpPr>
            <a:spLocks noChangeShapeType="1"/>
          </p:cNvSpPr>
          <p:nvPr/>
        </p:nvSpPr>
        <p:spPr bwMode="auto">
          <a:xfrm>
            <a:off x="6918325" y="5213350"/>
            <a:ext cx="2228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9646" name="Freeform 16"/>
          <p:cNvSpPr>
            <a:spLocks/>
          </p:cNvSpPr>
          <p:nvPr/>
        </p:nvSpPr>
        <p:spPr bwMode="auto">
          <a:xfrm>
            <a:off x="7065964" y="5094288"/>
            <a:ext cx="1728787" cy="114300"/>
          </a:xfrm>
          <a:custGeom>
            <a:avLst/>
            <a:gdLst>
              <a:gd name="T0" fmla="*/ 0 w 1089"/>
              <a:gd name="T1" fmla="*/ 2147483646 h 72"/>
              <a:gd name="T2" fmla="*/ 0 w 1089"/>
              <a:gd name="T3" fmla="*/ 2147483646 h 72"/>
              <a:gd name="T4" fmla="*/ 2147483646 w 1089"/>
              <a:gd name="T5" fmla="*/ 0 h 72"/>
              <a:gd name="T6" fmla="*/ 2147483646 w 1089"/>
              <a:gd name="T7" fmla="*/ 2147483646 h 72"/>
              <a:gd name="T8" fmla="*/ 0 60000 65536"/>
              <a:gd name="T9" fmla="*/ 0 60000 65536"/>
              <a:gd name="T10" fmla="*/ 0 60000 65536"/>
              <a:gd name="T11" fmla="*/ 0 60000 65536"/>
              <a:gd name="T12" fmla="*/ 0 w 1089"/>
              <a:gd name="T13" fmla="*/ 0 h 72"/>
              <a:gd name="T14" fmla="*/ 1089 w 1089"/>
              <a:gd name="T15" fmla="*/ 72 h 7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9" h="72">
                <a:moveTo>
                  <a:pt x="0" y="72"/>
                </a:moveTo>
                <a:lnTo>
                  <a:pt x="0" y="3"/>
                </a:lnTo>
                <a:lnTo>
                  <a:pt x="1089" y="0"/>
                </a:lnTo>
                <a:lnTo>
                  <a:pt x="1089" y="72"/>
                </a:lnTo>
              </a:path>
            </a:pathLst>
          </a:custGeom>
          <a:solidFill>
            <a:srgbClr val="FF0000"/>
          </a:solidFill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69647" name="Group 17"/>
          <p:cNvGrpSpPr>
            <a:grpSpLocks/>
          </p:cNvGrpSpPr>
          <p:nvPr/>
        </p:nvGrpSpPr>
        <p:grpSpPr bwMode="auto">
          <a:xfrm>
            <a:off x="6935788" y="5499101"/>
            <a:ext cx="2228850" cy="119063"/>
            <a:chOff x="1884" y="2826"/>
            <a:chExt cx="1404" cy="75"/>
          </a:xfrm>
        </p:grpSpPr>
        <p:sp>
          <p:nvSpPr>
            <p:cNvPr id="69664" name="Line 18"/>
            <p:cNvSpPr>
              <a:spLocks noChangeShapeType="1"/>
            </p:cNvSpPr>
            <p:nvPr/>
          </p:nvSpPr>
          <p:spPr bwMode="auto">
            <a:xfrm>
              <a:off x="1884" y="2901"/>
              <a:ext cx="14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69665" name="Freeform 19"/>
            <p:cNvSpPr>
              <a:spLocks/>
            </p:cNvSpPr>
            <p:nvPr/>
          </p:nvSpPr>
          <p:spPr bwMode="auto">
            <a:xfrm>
              <a:off x="1977" y="2826"/>
              <a:ext cx="1089" cy="72"/>
            </a:xfrm>
            <a:custGeom>
              <a:avLst/>
              <a:gdLst>
                <a:gd name="T0" fmla="*/ 0 w 1089"/>
                <a:gd name="T1" fmla="*/ 72 h 72"/>
                <a:gd name="T2" fmla="*/ 0 w 1089"/>
                <a:gd name="T3" fmla="*/ 3 h 72"/>
                <a:gd name="T4" fmla="*/ 1089 w 1089"/>
                <a:gd name="T5" fmla="*/ 0 h 72"/>
                <a:gd name="T6" fmla="*/ 1089 w 1089"/>
                <a:gd name="T7" fmla="*/ 72 h 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9"/>
                <a:gd name="T13" fmla="*/ 0 h 72"/>
                <a:gd name="T14" fmla="*/ 1089 w 1089"/>
                <a:gd name="T15" fmla="*/ 72 h 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9" h="72">
                  <a:moveTo>
                    <a:pt x="0" y="72"/>
                  </a:moveTo>
                  <a:lnTo>
                    <a:pt x="0" y="3"/>
                  </a:lnTo>
                  <a:lnTo>
                    <a:pt x="1089" y="0"/>
                  </a:lnTo>
                  <a:lnTo>
                    <a:pt x="1089" y="72"/>
                  </a:lnTo>
                </a:path>
              </a:pathLst>
            </a:custGeom>
            <a:solidFill>
              <a:srgbClr val="00CC66"/>
            </a:solidFill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69648" name="Line 20"/>
          <p:cNvSpPr>
            <a:spLocks noChangeShapeType="1"/>
          </p:cNvSpPr>
          <p:nvPr/>
        </p:nvSpPr>
        <p:spPr bwMode="auto">
          <a:xfrm>
            <a:off x="6965950" y="6024563"/>
            <a:ext cx="2228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9649" name="Line 21"/>
          <p:cNvSpPr>
            <a:spLocks noChangeShapeType="1"/>
          </p:cNvSpPr>
          <p:nvPr/>
        </p:nvSpPr>
        <p:spPr bwMode="auto">
          <a:xfrm>
            <a:off x="6972300" y="6354763"/>
            <a:ext cx="22288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9650" name="Text Box 22"/>
          <p:cNvSpPr txBox="1">
            <a:spLocks noChangeArrowheads="1"/>
          </p:cNvSpPr>
          <p:nvPr/>
        </p:nvSpPr>
        <p:spPr bwMode="auto">
          <a:xfrm rot="-5400000">
            <a:off x="4857956" y="4939657"/>
            <a:ext cx="205857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frequency bands</a:t>
            </a:r>
          </a:p>
        </p:txBody>
      </p:sp>
      <p:sp>
        <p:nvSpPr>
          <p:cNvPr id="69651" name="Text Box 23"/>
          <p:cNvSpPr txBox="1">
            <a:spLocks noChangeArrowheads="1"/>
          </p:cNvSpPr>
          <p:nvPr/>
        </p:nvSpPr>
        <p:spPr bwMode="auto">
          <a:xfrm rot="67766">
            <a:off x="8854890" y="3918100"/>
            <a:ext cx="6623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time</a:t>
            </a:r>
          </a:p>
        </p:txBody>
      </p:sp>
      <p:sp>
        <p:nvSpPr>
          <p:cNvPr id="69652" name="Freeform 54"/>
          <p:cNvSpPr>
            <a:spLocks/>
          </p:cNvSpPr>
          <p:nvPr/>
        </p:nvSpPr>
        <p:spPr bwMode="auto">
          <a:xfrm>
            <a:off x="3556001" y="4348164"/>
            <a:ext cx="595313" cy="1538287"/>
          </a:xfrm>
          <a:custGeom>
            <a:avLst/>
            <a:gdLst>
              <a:gd name="T0" fmla="*/ 2147483646 w 375"/>
              <a:gd name="T1" fmla="*/ 0 h 969"/>
              <a:gd name="T2" fmla="*/ 0 w 375"/>
              <a:gd name="T3" fmla="*/ 2147483646 h 969"/>
              <a:gd name="T4" fmla="*/ 2147483646 w 375"/>
              <a:gd name="T5" fmla="*/ 2147483646 h 969"/>
              <a:gd name="T6" fmla="*/ 2147483646 w 375"/>
              <a:gd name="T7" fmla="*/ 0 h 969"/>
              <a:gd name="T8" fmla="*/ 0 60000 65536"/>
              <a:gd name="T9" fmla="*/ 0 60000 65536"/>
              <a:gd name="T10" fmla="*/ 0 60000 65536"/>
              <a:gd name="T11" fmla="*/ 0 60000 65536"/>
              <a:gd name="T12" fmla="*/ 0 w 375"/>
              <a:gd name="T13" fmla="*/ 0 h 969"/>
              <a:gd name="T14" fmla="*/ 375 w 375"/>
              <a:gd name="T15" fmla="*/ 969 h 96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75" h="969">
                <a:moveTo>
                  <a:pt x="375" y="0"/>
                </a:moveTo>
                <a:lnTo>
                  <a:pt x="0" y="485"/>
                </a:lnTo>
                <a:lnTo>
                  <a:pt x="375" y="969"/>
                </a:lnTo>
                <a:lnTo>
                  <a:pt x="375" y="0"/>
                </a:lnTo>
                <a:close/>
              </a:path>
            </a:pathLst>
          </a:custGeom>
          <a:gradFill rotWithShape="1">
            <a:gsLst>
              <a:gs pos="0">
                <a:schemeClr val="tx1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3175" cmpd="sng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69653" name="Group 56"/>
          <p:cNvGrpSpPr>
            <a:grpSpLocks/>
          </p:cNvGrpSpPr>
          <p:nvPr/>
        </p:nvGrpSpPr>
        <p:grpSpPr bwMode="auto">
          <a:xfrm>
            <a:off x="1817689" y="4986339"/>
            <a:ext cx="1666875" cy="314325"/>
            <a:chOff x="1614" y="1494"/>
            <a:chExt cx="1050" cy="198"/>
          </a:xfrm>
        </p:grpSpPr>
        <p:sp>
          <p:nvSpPr>
            <p:cNvPr id="69660" name="Rectangle 57"/>
            <p:cNvSpPr>
              <a:spLocks noChangeArrowheads="1"/>
            </p:cNvSpPr>
            <p:nvPr/>
          </p:nvSpPr>
          <p:spPr bwMode="auto">
            <a:xfrm>
              <a:off x="2358" y="1500"/>
              <a:ext cx="168" cy="17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535610" name="Freeform 58"/>
            <p:cNvSpPr>
              <a:spLocks/>
            </p:cNvSpPr>
            <p:nvPr/>
          </p:nvSpPr>
          <p:spPr bwMode="auto">
            <a:xfrm>
              <a:off x="1614" y="1494"/>
              <a:ext cx="896" cy="19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96"/>
                </a:cxn>
                <a:cxn ang="0">
                  <a:pos x="18" y="198"/>
                </a:cxn>
                <a:cxn ang="0">
                  <a:pos x="774" y="198"/>
                </a:cxn>
                <a:cxn ang="0">
                  <a:pos x="750" y="90"/>
                </a:cxn>
                <a:cxn ang="0">
                  <a:pos x="774" y="0"/>
                </a:cxn>
                <a:cxn ang="0">
                  <a:pos x="18" y="0"/>
                </a:cxn>
              </a:cxnLst>
              <a:rect l="0" t="0" r="r" b="b"/>
              <a:pathLst>
                <a:path w="896" h="198">
                  <a:moveTo>
                    <a:pt x="18" y="0"/>
                  </a:moveTo>
                  <a:lnTo>
                    <a:pt x="0" y="96"/>
                  </a:lnTo>
                  <a:lnTo>
                    <a:pt x="18" y="198"/>
                  </a:lnTo>
                  <a:lnTo>
                    <a:pt x="774" y="198"/>
                  </a:lnTo>
                  <a:cubicBezTo>
                    <a:pt x="896" y="180"/>
                    <a:pt x="750" y="123"/>
                    <a:pt x="750" y="90"/>
                  </a:cubicBezTo>
                  <a:cubicBezTo>
                    <a:pt x="750" y="57"/>
                    <a:pt x="896" y="15"/>
                    <a:pt x="774" y="0"/>
                  </a:cubicBezTo>
                  <a:lnTo>
                    <a:pt x="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50000">
                  <a:schemeClr val="bg1"/>
                </a:gs>
                <a:gs pos="100000">
                  <a:schemeClr val="tx1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69662" name="Oval 59"/>
            <p:cNvSpPr>
              <a:spLocks noChangeArrowheads="1"/>
            </p:cNvSpPr>
            <p:nvPr/>
          </p:nvSpPr>
          <p:spPr bwMode="auto">
            <a:xfrm>
              <a:off x="2502" y="1506"/>
              <a:ext cx="62" cy="168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69663" name="Line 60"/>
            <p:cNvSpPr>
              <a:spLocks noChangeShapeType="1"/>
            </p:cNvSpPr>
            <p:nvPr/>
          </p:nvSpPr>
          <p:spPr bwMode="auto">
            <a:xfrm>
              <a:off x="2526" y="1584"/>
              <a:ext cx="1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69654" name="Freeform 65"/>
          <p:cNvSpPr>
            <a:spLocks/>
          </p:cNvSpPr>
          <p:nvPr/>
        </p:nvSpPr>
        <p:spPr bwMode="auto">
          <a:xfrm>
            <a:off x="4327526" y="5040314"/>
            <a:ext cx="892175" cy="173037"/>
          </a:xfrm>
          <a:custGeom>
            <a:avLst/>
            <a:gdLst>
              <a:gd name="T0" fmla="*/ 2147483646 w 562"/>
              <a:gd name="T1" fmla="*/ 2147483646 h 266"/>
              <a:gd name="T2" fmla="*/ 2147483646 w 562"/>
              <a:gd name="T3" fmla="*/ 2147483646 h 266"/>
              <a:gd name="T4" fmla="*/ 2147483646 w 562"/>
              <a:gd name="T5" fmla="*/ 2147483646 h 266"/>
              <a:gd name="T6" fmla="*/ 2147483646 w 562"/>
              <a:gd name="T7" fmla="*/ 0 h 266"/>
              <a:gd name="T8" fmla="*/ 2147483646 w 562"/>
              <a:gd name="T9" fmla="*/ 2147483646 h 266"/>
              <a:gd name="T10" fmla="*/ 2147483646 w 562"/>
              <a:gd name="T11" fmla="*/ 2147483646 h 266"/>
              <a:gd name="T12" fmla="*/ 2147483646 w 562"/>
              <a:gd name="T13" fmla="*/ 2147483646 h 266"/>
              <a:gd name="T14" fmla="*/ 2147483646 w 562"/>
              <a:gd name="T15" fmla="*/ 2147483646 h 266"/>
              <a:gd name="T16" fmla="*/ 2147483646 w 562"/>
              <a:gd name="T17" fmla="*/ 2147483646 h 266"/>
              <a:gd name="T18" fmla="*/ 2147483646 w 562"/>
              <a:gd name="T19" fmla="*/ 2147483646 h 266"/>
              <a:gd name="T20" fmla="*/ 2147483646 w 562"/>
              <a:gd name="T21" fmla="*/ 2147483646 h 26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62"/>
              <a:gd name="T34" fmla="*/ 0 h 266"/>
              <a:gd name="T35" fmla="*/ 562 w 562"/>
              <a:gd name="T36" fmla="*/ 266 h 26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62" h="266">
                <a:moveTo>
                  <a:pt x="4" y="264"/>
                </a:moveTo>
                <a:cubicBezTo>
                  <a:pt x="4" y="212"/>
                  <a:pt x="0" y="4"/>
                  <a:pt x="52" y="6"/>
                </a:cubicBezTo>
                <a:cubicBezTo>
                  <a:pt x="106" y="4"/>
                  <a:pt x="58" y="266"/>
                  <a:pt x="108" y="266"/>
                </a:cubicBezTo>
                <a:cubicBezTo>
                  <a:pt x="158" y="266"/>
                  <a:pt x="126" y="0"/>
                  <a:pt x="174" y="0"/>
                </a:cubicBezTo>
                <a:cubicBezTo>
                  <a:pt x="222" y="0"/>
                  <a:pt x="184" y="266"/>
                  <a:pt x="228" y="264"/>
                </a:cubicBezTo>
                <a:cubicBezTo>
                  <a:pt x="272" y="262"/>
                  <a:pt x="244" y="8"/>
                  <a:pt x="288" y="8"/>
                </a:cubicBezTo>
                <a:cubicBezTo>
                  <a:pt x="332" y="8"/>
                  <a:pt x="304" y="266"/>
                  <a:pt x="354" y="266"/>
                </a:cubicBezTo>
                <a:cubicBezTo>
                  <a:pt x="404" y="266"/>
                  <a:pt x="336" y="8"/>
                  <a:pt x="402" y="8"/>
                </a:cubicBezTo>
                <a:cubicBezTo>
                  <a:pt x="468" y="8"/>
                  <a:pt x="416" y="266"/>
                  <a:pt x="464" y="264"/>
                </a:cubicBezTo>
                <a:cubicBezTo>
                  <a:pt x="512" y="262"/>
                  <a:pt x="450" y="4"/>
                  <a:pt x="506" y="6"/>
                </a:cubicBezTo>
                <a:cubicBezTo>
                  <a:pt x="562" y="8"/>
                  <a:pt x="546" y="192"/>
                  <a:pt x="556" y="26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9655" name="Freeform 66"/>
          <p:cNvSpPr>
            <a:spLocks/>
          </p:cNvSpPr>
          <p:nvPr/>
        </p:nvSpPr>
        <p:spPr bwMode="auto">
          <a:xfrm>
            <a:off x="4370389" y="4270376"/>
            <a:ext cx="427037" cy="219075"/>
          </a:xfrm>
          <a:custGeom>
            <a:avLst/>
            <a:gdLst>
              <a:gd name="T0" fmla="*/ 2147483646 w 562"/>
              <a:gd name="T1" fmla="*/ 2147483646 h 266"/>
              <a:gd name="T2" fmla="*/ 2147483646 w 562"/>
              <a:gd name="T3" fmla="*/ 2147483646 h 266"/>
              <a:gd name="T4" fmla="*/ 2147483646 w 562"/>
              <a:gd name="T5" fmla="*/ 2147483646 h 266"/>
              <a:gd name="T6" fmla="*/ 2147483646 w 562"/>
              <a:gd name="T7" fmla="*/ 0 h 266"/>
              <a:gd name="T8" fmla="*/ 2147483646 w 562"/>
              <a:gd name="T9" fmla="*/ 2147483646 h 266"/>
              <a:gd name="T10" fmla="*/ 2147483646 w 562"/>
              <a:gd name="T11" fmla="*/ 2147483646 h 266"/>
              <a:gd name="T12" fmla="*/ 2147483646 w 562"/>
              <a:gd name="T13" fmla="*/ 2147483646 h 266"/>
              <a:gd name="T14" fmla="*/ 2147483646 w 562"/>
              <a:gd name="T15" fmla="*/ 2147483646 h 266"/>
              <a:gd name="T16" fmla="*/ 2147483646 w 562"/>
              <a:gd name="T17" fmla="*/ 2147483646 h 266"/>
              <a:gd name="T18" fmla="*/ 2147483646 w 562"/>
              <a:gd name="T19" fmla="*/ 2147483646 h 266"/>
              <a:gd name="T20" fmla="*/ 2147483646 w 562"/>
              <a:gd name="T21" fmla="*/ 2147483646 h 26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62"/>
              <a:gd name="T34" fmla="*/ 0 h 266"/>
              <a:gd name="T35" fmla="*/ 562 w 562"/>
              <a:gd name="T36" fmla="*/ 266 h 26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62" h="266">
                <a:moveTo>
                  <a:pt x="4" y="264"/>
                </a:moveTo>
                <a:cubicBezTo>
                  <a:pt x="4" y="212"/>
                  <a:pt x="0" y="4"/>
                  <a:pt x="52" y="6"/>
                </a:cubicBezTo>
                <a:cubicBezTo>
                  <a:pt x="106" y="4"/>
                  <a:pt x="58" y="266"/>
                  <a:pt x="108" y="266"/>
                </a:cubicBezTo>
                <a:cubicBezTo>
                  <a:pt x="158" y="266"/>
                  <a:pt x="126" y="0"/>
                  <a:pt x="174" y="0"/>
                </a:cubicBezTo>
                <a:cubicBezTo>
                  <a:pt x="222" y="0"/>
                  <a:pt x="184" y="266"/>
                  <a:pt x="228" y="264"/>
                </a:cubicBezTo>
                <a:cubicBezTo>
                  <a:pt x="272" y="262"/>
                  <a:pt x="244" y="8"/>
                  <a:pt x="288" y="8"/>
                </a:cubicBezTo>
                <a:cubicBezTo>
                  <a:pt x="332" y="8"/>
                  <a:pt x="304" y="266"/>
                  <a:pt x="354" y="266"/>
                </a:cubicBezTo>
                <a:cubicBezTo>
                  <a:pt x="404" y="266"/>
                  <a:pt x="336" y="8"/>
                  <a:pt x="402" y="8"/>
                </a:cubicBezTo>
                <a:cubicBezTo>
                  <a:pt x="468" y="8"/>
                  <a:pt x="416" y="266"/>
                  <a:pt x="464" y="264"/>
                </a:cubicBezTo>
                <a:cubicBezTo>
                  <a:pt x="512" y="262"/>
                  <a:pt x="450" y="4"/>
                  <a:pt x="506" y="6"/>
                </a:cubicBezTo>
                <a:cubicBezTo>
                  <a:pt x="562" y="8"/>
                  <a:pt x="546" y="192"/>
                  <a:pt x="556" y="26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9656" name="Freeform 68"/>
          <p:cNvSpPr>
            <a:spLocks/>
          </p:cNvSpPr>
          <p:nvPr/>
        </p:nvSpPr>
        <p:spPr bwMode="auto">
          <a:xfrm>
            <a:off x="4279901" y="6069014"/>
            <a:ext cx="989013" cy="185737"/>
          </a:xfrm>
          <a:custGeom>
            <a:avLst/>
            <a:gdLst>
              <a:gd name="T0" fmla="*/ 2147483646 w 623"/>
              <a:gd name="T1" fmla="*/ 2147483646 h 117"/>
              <a:gd name="T2" fmla="*/ 2147483646 w 623"/>
              <a:gd name="T3" fmla="*/ 2147483646 h 117"/>
              <a:gd name="T4" fmla="*/ 2147483646 w 623"/>
              <a:gd name="T5" fmla="*/ 2147483646 h 117"/>
              <a:gd name="T6" fmla="*/ 2147483646 w 623"/>
              <a:gd name="T7" fmla="*/ 0 h 117"/>
              <a:gd name="T8" fmla="*/ 2147483646 w 623"/>
              <a:gd name="T9" fmla="*/ 2147483646 h 117"/>
              <a:gd name="T10" fmla="*/ 2147483646 w 623"/>
              <a:gd name="T11" fmla="*/ 2147483646 h 11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23"/>
              <a:gd name="T19" fmla="*/ 0 h 117"/>
              <a:gd name="T20" fmla="*/ 623 w 623"/>
              <a:gd name="T21" fmla="*/ 117 h 11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23" h="117">
                <a:moveTo>
                  <a:pt x="20" y="113"/>
                </a:moveTo>
                <a:cubicBezTo>
                  <a:pt x="44" y="68"/>
                  <a:pt x="0" y="1"/>
                  <a:pt x="114" y="2"/>
                </a:cubicBezTo>
                <a:cubicBezTo>
                  <a:pt x="233" y="1"/>
                  <a:pt x="144" y="114"/>
                  <a:pt x="256" y="114"/>
                </a:cubicBezTo>
                <a:cubicBezTo>
                  <a:pt x="368" y="114"/>
                  <a:pt x="288" y="0"/>
                  <a:pt x="394" y="0"/>
                </a:cubicBezTo>
                <a:cubicBezTo>
                  <a:pt x="500" y="0"/>
                  <a:pt x="421" y="117"/>
                  <a:pt x="522" y="116"/>
                </a:cubicBezTo>
                <a:cubicBezTo>
                  <a:pt x="623" y="115"/>
                  <a:pt x="570" y="64"/>
                  <a:pt x="616" y="1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69657" name="Text Box 69"/>
          <p:cNvSpPr txBox="1">
            <a:spLocks noChangeArrowheads="1"/>
          </p:cNvSpPr>
          <p:nvPr/>
        </p:nvSpPr>
        <p:spPr bwMode="auto">
          <a:xfrm>
            <a:off x="1966913" y="5703889"/>
            <a:ext cx="14077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FDM cable</a:t>
            </a:r>
          </a:p>
        </p:txBody>
      </p:sp>
    </p:spTree>
    <p:extLst>
      <p:ext uri="{BB962C8B-B14F-4D97-AF65-F5344CB8AC3E}">
        <p14:creationId xmlns:p14="http://schemas.microsoft.com/office/powerpoint/2010/main" val="1041857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Frequency Division Multiplexing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38</a:t>
            </a:fld>
            <a:endParaRPr lang="en-US" altLang="zh-CN" dirty="0"/>
          </a:p>
        </p:txBody>
      </p:sp>
      <p:sp>
        <p:nvSpPr>
          <p:cNvPr id="73732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119120" y="5307377"/>
            <a:ext cx="7302500" cy="1563687"/>
          </a:xfrm>
        </p:spPr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US" altLang="zh-CN" dirty="0">
                <a:solidFill>
                  <a:schemeClr val="accent2"/>
                </a:solidFill>
                <a:ea typeface="宋体" panose="02010600030101010101" pitchFamily="2" charset="-122"/>
              </a:rPr>
              <a:t>(a)</a:t>
            </a:r>
            <a:r>
              <a:rPr lang="en-US" altLang="zh-CN" dirty="0">
                <a:ea typeface="宋体" panose="02010600030101010101" pitchFamily="2" charset="-122"/>
              </a:rPr>
              <a:t> The original bandwidths.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chemeClr val="accent2"/>
                </a:solidFill>
                <a:ea typeface="宋体" panose="02010600030101010101" pitchFamily="2" charset="-122"/>
              </a:rPr>
              <a:t>(b)</a:t>
            </a:r>
            <a:r>
              <a:rPr lang="en-US" altLang="zh-CN" dirty="0">
                <a:ea typeface="宋体" panose="02010600030101010101" pitchFamily="2" charset="-122"/>
              </a:rPr>
              <a:t> The bandwidths raised in frequency.</a:t>
            </a:r>
          </a:p>
          <a:p>
            <a:pPr>
              <a:buFontTx/>
              <a:buNone/>
            </a:pPr>
            <a:r>
              <a:rPr lang="en-US" altLang="zh-CN" dirty="0">
                <a:solidFill>
                  <a:schemeClr val="accent2"/>
                </a:solidFill>
                <a:ea typeface="宋体" panose="02010600030101010101" pitchFamily="2" charset="-122"/>
              </a:rPr>
              <a:t>(c)</a:t>
            </a:r>
            <a:r>
              <a:rPr lang="en-US" altLang="zh-CN" dirty="0">
                <a:ea typeface="宋体" panose="02010600030101010101" pitchFamily="2" charset="-122"/>
              </a:rPr>
              <a:t> The multiplexed channel.</a:t>
            </a:r>
          </a:p>
        </p:txBody>
      </p:sp>
      <p:pic>
        <p:nvPicPr>
          <p:cNvPr id="73733" name="Picture 4" descr="2-3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38" y="1468439"/>
            <a:ext cx="6007100" cy="362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82656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Wavelength Division Multiplexing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39</a:t>
            </a:fld>
            <a:endParaRPr lang="en-US" altLang="zh-CN" dirty="0"/>
          </a:p>
        </p:txBody>
      </p:sp>
      <p:pic>
        <p:nvPicPr>
          <p:cNvPr id="75781" name="Picture 4" descr="2-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1" y="2225676"/>
            <a:ext cx="7599363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71555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What are drawbacks of static channel-partitioning protocols?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40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451601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How do you overcome the drawbacks?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9371F-0F95-4BDF-9A9A-7FF549C12214}" type="slidenum">
              <a:rPr lang="en-US" altLang="zh-CN" smtClean="0"/>
              <a:pPr/>
              <a:t>41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517059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Basic idea</a:t>
            </a:r>
            <a:endParaRPr lang="zh-CN" altLang="en-US" dirty="0"/>
          </a:p>
        </p:txBody>
      </p:sp>
      <p:sp>
        <p:nvSpPr>
          <p:cNvPr id="35" name="灯片编号占位符 3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42</a:t>
            </a:fld>
            <a:endParaRPr lang="en-US" altLang="zh-CN" dirty="0"/>
          </a:p>
        </p:txBody>
      </p:sp>
      <p:sp>
        <p:nvSpPr>
          <p:cNvPr id="5" name="矩形 4"/>
          <p:cNvSpPr/>
          <p:nvPr/>
        </p:nvSpPr>
        <p:spPr>
          <a:xfrm>
            <a:off x="1898650" y="4318000"/>
            <a:ext cx="8417526" cy="4635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dirty="0">
                <a:latin typeface="+mn-lt"/>
              </a:rPr>
              <a:t>Shared link</a:t>
            </a:r>
            <a:endParaRPr lang="zh-CN" altLang="en-US" dirty="0">
              <a:latin typeface="+mn-lt"/>
            </a:endParaRPr>
          </a:p>
        </p:txBody>
      </p:sp>
      <p:grpSp>
        <p:nvGrpSpPr>
          <p:cNvPr id="6" name="Group 61"/>
          <p:cNvGrpSpPr>
            <a:grpSpLocks/>
          </p:cNvGrpSpPr>
          <p:nvPr/>
        </p:nvGrpSpPr>
        <p:grpSpPr bwMode="auto">
          <a:xfrm>
            <a:off x="2508250" y="2871789"/>
            <a:ext cx="781050" cy="681037"/>
            <a:chOff x="-44" y="1473"/>
            <a:chExt cx="981" cy="1105"/>
          </a:xfrm>
        </p:grpSpPr>
        <p:pic>
          <p:nvPicPr>
            <p:cNvPr id="7" name="Picture 62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Freeform 6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4470400" y="2877345"/>
            <a:ext cx="781050" cy="681037"/>
            <a:chOff x="-44" y="1473"/>
            <a:chExt cx="981" cy="1105"/>
          </a:xfrm>
        </p:grpSpPr>
        <p:pic>
          <p:nvPicPr>
            <p:cNvPr id="10" name="Picture 62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Freeform 6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2" name="Group 61"/>
          <p:cNvGrpSpPr>
            <a:grpSpLocks/>
          </p:cNvGrpSpPr>
          <p:nvPr/>
        </p:nvGrpSpPr>
        <p:grpSpPr bwMode="auto">
          <a:xfrm>
            <a:off x="6457950" y="2871788"/>
            <a:ext cx="781050" cy="681037"/>
            <a:chOff x="-44" y="1473"/>
            <a:chExt cx="981" cy="1105"/>
          </a:xfrm>
        </p:grpSpPr>
        <p:pic>
          <p:nvPicPr>
            <p:cNvPr id="13" name="Picture 62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Freeform 6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5" name="Group 61"/>
          <p:cNvGrpSpPr>
            <a:grpSpLocks/>
          </p:cNvGrpSpPr>
          <p:nvPr/>
        </p:nvGrpSpPr>
        <p:grpSpPr bwMode="auto">
          <a:xfrm>
            <a:off x="8458200" y="2871789"/>
            <a:ext cx="781050" cy="681037"/>
            <a:chOff x="-44" y="1473"/>
            <a:chExt cx="981" cy="1105"/>
          </a:xfrm>
        </p:grpSpPr>
        <p:pic>
          <p:nvPicPr>
            <p:cNvPr id="16" name="Picture 62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Freeform 6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 bwMode="auto">
          <a:xfrm>
            <a:off x="2953440" y="3454401"/>
            <a:ext cx="0" cy="86359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直接连接符 18"/>
          <p:cNvCxnSpPr/>
          <p:nvPr/>
        </p:nvCxnSpPr>
        <p:spPr bwMode="auto">
          <a:xfrm>
            <a:off x="4962030" y="3454400"/>
            <a:ext cx="0" cy="86359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直接连接符 19"/>
          <p:cNvCxnSpPr/>
          <p:nvPr/>
        </p:nvCxnSpPr>
        <p:spPr bwMode="auto">
          <a:xfrm>
            <a:off x="6980640" y="3454400"/>
            <a:ext cx="0" cy="86359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直接连接符 20"/>
          <p:cNvCxnSpPr/>
          <p:nvPr/>
        </p:nvCxnSpPr>
        <p:spPr bwMode="auto">
          <a:xfrm>
            <a:off x="8895165" y="3454400"/>
            <a:ext cx="0" cy="863599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圆角矩形标注 21"/>
          <p:cNvSpPr/>
          <p:nvPr/>
        </p:nvSpPr>
        <p:spPr>
          <a:xfrm>
            <a:off x="3149600" y="5187950"/>
            <a:ext cx="3708400" cy="533400"/>
          </a:xfrm>
          <a:prstGeom prst="wedgeRoundRectCallout">
            <a:avLst>
              <a:gd name="adj1" fmla="val 25246"/>
              <a:gd name="adj2" fmla="val -120640"/>
              <a:gd name="adj3" fmla="val 16667"/>
            </a:avLst>
          </a:prstGeom>
          <a:ln w="3175">
            <a:solidFill>
              <a:schemeClr val="tx1"/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dirty="0">
                <a:latin typeface="+mn-lt"/>
              </a:rPr>
              <a:t>Link capacity = R </a:t>
            </a:r>
            <a:r>
              <a:rPr lang="en-US" altLang="zh-CN" dirty="0" err="1">
                <a:latin typeface="+mn-lt"/>
              </a:rPr>
              <a:t>pbs</a:t>
            </a:r>
            <a:endParaRPr lang="zh-CN" altLang="en-US" dirty="0">
              <a:latin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561108" y="2402437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latin typeface="+mj-lt"/>
              </a:rPr>
              <a:t>Node 1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521937" y="2375420"/>
            <a:ext cx="963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latin typeface="+mj-lt"/>
              </a:rPr>
              <a:t>Node 2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501201" y="2369863"/>
            <a:ext cx="963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latin typeface="+mj-lt"/>
              </a:rPr>
              <a:t>Node 3</a:t>
            </a:r>
            <a:endParaRPr lang="zh-CN" altLang="en-US" sz="1800" dirty="0">
              <a:latin typeface="+mj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556999" y="2402437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800" dirty="0">
                <a:latin typeface="+mj-lt"/>
              </a:rPr>
              <a:t>Node N</a:t>
            </a:r>
            <a:endParaRPr lang="zh-CN" altLang="en-US" sz="1800" dirty="0">
              <a:latin typeface="+mj-lt"/>
            </a:endParaRPr>
          </a:p>
        </p:txBody>
      </p:sp>
      <p:graphicFrame>
        <p:nvGraphicFramePr>
          <p:cNvPr id="27" name="表格 26"/>
          <p:cNvGraphicFramePr>
            <a:graphicFrameLocks noGrp="1"/>
          </p:cNvGraphicFramePr>
          <p:nvPr/>
        </p:nvGraphicFramePr>
        <p:xfrm>
          <a:off x="2190574" y="3463924"/>
          <a:ext cx="558800" cy="17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" name="表格 27"/>
          <p:cNvGraphicFramePr>
            <a:graphicFrameLocks noGrp="1"/>
          </p:cNvGraphicFramePr>
          <p:nvPr/>
        </p:nvGraphicFramePr>
        <p:xfrm>
          <a:off x="5205321" y="3475177"/>
          <a:ext cx="558800" cy="17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表格 28"/>
          <p:cNvGraphicFramePr>
            <a:graphicFrameLocks noGrp="1"/>
          </p:cNvGraphicFramePr>
          <p:nvPr/>
        </p:nvGraphicFramePr>
        <p:xfrm>
          <a:off x="9117415" y="3526949"/>
          <a:ext cx="558800" cy="17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8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77800"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30" name="直接箭头连接符 29"/>
          <p:cNvCxnSpPr/>
          <p:nvPr/>
        </p:nvCxnSpPr>
        <p:spPr bwMode="auto">
          <a:xfrm>
            <a:off x="2469974" y="3652978"/>
            <a:ext cx="0" cy="6650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直接箭头连接符 30"/>
          <p:cNvCxnSpPr/>
          <p:nvPr/>
        </p:nvCxnSpPr>
        <p:spPr bwMode="auto">
          <a:xfrm>
            <a:off x="5484721" y="3652978"/>
            <a:ext cx="0" cy="6650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2" name="直接箭头连接符 31"/>
          <p:cNvCxnSpPr/>
          <p:nvPr/>
        </p:nvCxnSpPr>
        <p:spPr bwMode="auto">
          <a:xfrm>
            <a:off x="9382436" y="3652978"/>
            <a:ext cx="0" cy="66502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3" name="文本框 32"/>
          <p:cNvSpPr txBox="1"/>
          <p:nvPr/>
        </p:nvSpPr>
        <p:spPr>
          <a:xfrm>
            <a:off x="2180476" y="1333792"/>
            <a:ext cx="8135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5"/>
                </a:solidFill>
                <a:latin typeface="+mj-lt"/>
              </a:rPr>
              <a:t>When a node accesses the link, it uses the whole capacity of the link!</a:t>
            </a:r>
            <a:endParaRPr lang="zh-CN" altLang="en-US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960188" y="5912283"/>
            <a:ext cx="8576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2"/>
                </a:solidFill>
                <a:latin typeface="+mj-lt"/>
              </a:rPr>
              <a:t>The key is to avoid collisions (i.e., nodes transmit at the same time)</a:t>
            </a:r>
            <a:endParaRPr lang="zh-CN" altLang="en-US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7910219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240000" y="360000"/>
            <a:ext cx="11520000" cy="890588"/>
          </a:xfrm>
        </p:spPr>
        <p:txBody>
          <a:bodyPr/>
          <a:lstStyle/>
          <a:p>
            <a:r>
              <a:rPr lang="en-US" altLang="zh-CN"/>
              <a:t>Random Access Protocols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1491384" y="1512707"/>
            <a:ext cx="9126682" cy="4735512"/>
          </a:xfrm>
        </p:spPr>
        <p:txBody>
          <a:bodyPr/>
          <a:lstStyle/>
          <a:p>
            <a:r>
              <a:rPr lang="en-US" altLang="zh-CN" dirty="0"/>
              <a:t>Random access MAC protocol specifies: </a:t>
            </a:r>
          </a:p>
          <a:p>
            <a:pPr lvl="1"/>
            <a:r>
              <a:rPr lang="en-US" altLang="zh-CN" dirty="0"/>
              <a:t>how to detect collisions</a:t>
            </a:r>
          </a:p>
          <a:p>
            <a:pPr lvl="1"/>
            <a:r>
              <a:rPr lang="en-US" altLang="zh-CN" dirty="0"/>
              <a:t>how to recover from collisions (e.g., via delayed retransmissions)</a:t>
            </a:r>
          </a:p>
          <a:p>
            <a:r>
              <a:rPr lang="en-US" altLang="zh-CN" dirty="0"/>
              <a:t>Examples of random access MAC protocols:</a:t>
            </a:r>
          </a:p>
          <a:p>
            <a:pPr lvl="1"/>
            <a:r>
              <a:rPr lang="en-US" altLang="zh-CN" dirty="0"/>
              <a:t>ALOHA</a:t>
            </a:r>
          </a:p>
          <a:p>
            <a:pPr lvl="1"/>
            <a:r>
              <a:rPr lang="en-US" altLang="zh-CN" dirty="0"/>
              <a:t>slotted ALOHA</a:t>
            </a:r>
          </a:p>
          <a:p>
            <a:pPr lvl="1"/>
            <a:r>
              <a:rPr lang="en-US" altLang="zh-CN" dirty="0"/>
              <a:t>CSMA, CSMA/CD, CSMA/CA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11074400" y="6510338"/>
            <a:ext cx="1117600" cy="347662"/>
          </a:xfrm>
        </p:spPr>
        <p:txBody>
          <a:bodyPr/>
          <a:lstStyle/>
          <a:p>
            <a:fld id="{8DE895D9-91D8-4958-BB05-9803D63D1C8A}" type="slidenum">
              <a:rPr lang="en-US" altLang="zh-CN" smtClean="0"/>
              <a:pPr/>
              <a:t>43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4962443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Pure (unslotted) ALOHA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44</a:t>
            </a:fld>
            <a:endParaRPr lang="en-US" altLang="zh-CN" dirty="0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37360" y="4868863"/>
            <a:ext cx="8800854" cy="1410642"/>
          </a:xfrm>
        </p:spPr>
        <p:txBody>
          <a:bodyPr/>
          <a:lstStyle/>
          <a:p>
            <a:r>
              <a:rPr lang="en-US" altLang="zh-CN" sz="2400" dirty="0">
                <a:ea typeface="宋体" panose="02010600030101010101" pitchFamily="2" charset="-122"/>
              </a:rPr>
              <a:t>when frame first arrives, a node transmits immediately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If </a:t>
            </a:r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collision</a:t>
            </a:r>
            <a:r>
              <a:rPr lang="en-US" altLang="zh-CN" sz="2400" dirty="0">
                <a:ea typeface="宋体" panose="02010600030101010101" pitchFamily="2" charset="-122"/>
              </a:rPr>
              <a:t>, immediately retransmits with probability p and waits for a frame time with probability 1-p; </a:t>
            </a:r>
          </a:p>
        </p:txBody>
      </p:sp>
      <p:pic>
        <p:nvPicPr>
          <p:cNvPr id="6" name="Picture 4" descr="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250" y="1407320"/>
            <a:ext cx="6280150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944482" y="6279506"/>
            <a:ext cx="82853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i="1" u="sng" dirty="0">
                <a:solidFill>
                  <a:srgbClr val="0070C0"/>
                </a:solidFill>
                <a:latin typeface="+mn-lt"/>
                <a:ea typeface="宋体" panose="02010600030101010101" pitchFamily="2" charset="-122"/>
              </a:rPr>
              <a:t>Feature</a:t>
            </a:r>
            <a:r>
              <a:rPr lang="en-US" altLang="zh-CN" dirty="0">
                <a:latin typeface="+mn-lt"/>
                <a:ea typeface="宋体" panose="02010600030101010101" pitchFamily="2" charset="-122"/>
              </a:rPr>
              <a:t>: </a:t>
            </a:r>
            <a:r>
              <a:rPr lang="en-US" altLang="zh-CN" dirty="0">
                <a:solidFill>
                  <a:schemeClr val="accent2"/>
                </a:solidFill>
                <a:latin typeface="+mn-lt"/>
                <a:ea typeface="宋体" panose="02010600030101010101" pitchFamily="2" charset="-122"/>
              </a:rPr>
              <a:t>simple, no synchronization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438456" y="4253529"/>
            <a:ext cx="256833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2"/>
                </a:solidFill>
                <a:latin typeface="+mn-lt"/>
                <a:ea typeface="+mn-ea"/>
              </a:rPr>
              <a:t>Protocol operations</a:t>
            </a:r>
            <a:endParaRPr lang="zh-CN" altLang="en-US" b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572833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Pure Aloha efficiency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1887539" y="2933700"/>
            <a:ext cx="8264525" cy="3787822"/>
          </a:xfrm>
        </p:spPr>
        <p:txBody>
          <a:bodyPr>
            <a:normAutofit lnSpcReduction="10000"/>
          </a:bodyPr>
          <a:lstStyle/>
          <a:p>
            <a:pPr>
              <a:buFont typeface="ZapfDingbats" pitchFamily="8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P(success by given node) </a:t>
            </a:r>
          </a:p>
          <a:p>
            <a:pPr>
              <a:buFont typeface="ZapfDingbats" pitchFamily="82" charset="2"/>
              <a:buNone/>
            </a:pPr>
            <a:r>
              <a:rPr lang="en-US" altLang="zh-CN" sz="1600" dirty="0">
                <a:ea typeface="宋体" panose="02010600030101010101" pitchFamily="2" charset="-122"/>
              </a:rPr>
              <a:t>= P(node transmits) </a:t>
            </a:r>
            <a:r>
              <a:rPr lang="en-US" altLang="zh-CN" sz="2100" baseline="16000" dirty="0">
                <a:ea typeface="宋体" panose="02010600030101010101" pitchFamily="2" charset="-122"/>
              </a:rPr>
              <a:t>. </a:t>
            </a:r>
            <a:r>
              <a:rPr lang="en-US" altLang="zh-CN" sz="1600" dirty="0">
                <a:ea typeface="宋体" panose="02010600030101010101" pitchFamily="2" charset="-122"/>
              </a:rPr>
              <a:t>P(no other node transmits in [t</a:t>
            </a:r>
            <a:r>
              <a:rPr lang="en-US" altLang="zh-CN" sz="1600" baseline="-25000" dirty="0">
                <a:ea typeface="宋体" panose="02010600030101010101" pitchFamily="2" charset="-122"/>
              </a:rPr>
              <a:t>0</a:t>
            </a:r>
            <a:r>
              <a:rPr lang="en-US" altLang="zh-CN" sz="1600" dirty="0">
                <a:ea typeface="宋体" panose="02010600030101010101" pitchFamily="2" charset="-122"/>
              </a:rPr>
              <a:t>-1,t</a:t>
            </a:r>
            <a:r>
              <a:rPr lang="en-US" altLang="zh-CN" sz="1600" baseline="-25000" dirty="0">
                <a:ea typeface="宋体" panose="02010600030101010101" pitchFamily="2" charset="-122"/>
              </a:rPr>
              <a:t>0</a:t>
            </a:r>
            <a:r>
              <a:rPr lang="en-US" altLang="zh-CN" sz="1600" dirty="0">
                <a:ea typeface="宋体" panose="02010600030101010101" pitchFamily="2" charset="-122"/>
              </a:rPr>
              <a:t>] </a:t>
            </a:r>
            <a:r>
              <a:rPr lang="en-US" altLang="zh-CN" sz="2100" baseline="16000" dirty="0">
                <a:ea typeface="宋体" panose="02010600030101010101" pitchFamily="2" charset="-122"/>
              </a:rPr>
              <a:t>. </a:t>
            </a:r>
            <a:r>
              <a:rPr lang="en-US" altLang="zh-CN" sz="1600" dirty="0">
                <a:ea typeface="宋体" panose="02010600030101010101" pitchFamily="2" charset="-122"/>
              </a:rPr>
              <a:t>P(no other node transmits in [t</a:t>
            </a:r>
            <a:r>
              <a:rPr lang="en-US" altLang="zh-CN" sz="1600" baseline="-25000" dirty="0">
                <a:ea typeface="宋体" panose="02010600030101010101" pitchFamily="2" charset="-122"/>
              </a:rPr>
              <a:t>0</a:t>
            </a:r>
            <a:r>
              <a:rPr lang="en-US" altLang="zh-CN" sz="1600" dirty="0">
                <a:ea typeface="宋体" panose="02010600030101010101" pitchFamily="2" charset="-122"/>
              </a:rPr>
              <a:t>,t</a:t>
            </a:r>
            <a:r>
              <a:rPr lang="en-US" altLang="zh-CN" sz="1600" baseline="-25000" dirty="0">
                <a:ea typeface="宋体" panose="02010600030101010101" pitchFamily="2" charset="-122"/>
              </a:rPr>
              <a:t>0</a:t>
            </a:r>
            <a:r>
              <a:rPr lang="en-US" altLang="zh-CN" sz="1600" dirty="0">
                <a:ea typeface="宋体" panose="02010600030101010101" pitchFamily="2" charset="-122"/>
              </a:rPr>
              <a:t>+1]</a:t>
            </a:r>
          </a:p>
          <a:p>
            <a:pPr>
              <a:buFont typeface="ZapfDingbats" pitchFamily="8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= p </a:t>
            </a:r>
            <a:r>
              <a:rPr lang="en-US" altLang="zh-CN" baseline="16000" dirty="0">
                <a:ea typeface="宋体" panose="02010600030101010101" pitchFamily="2" charset="-122"/>
              </a:rPr>
              <a:t>. </a:t>
            </a:r>
            <a:r>
              <a:rPr lang="en-US" altLang="zh-CN" sz="2000" dirty="0">
                <a:ea typeface="宋体" panose="02010600030101010101" pitchFamily="2" charset="-122"/>
              </a:rPr>
              <a:t>(1-p)</a:t>
            </a:r>
            <a:r>
              <a:rPr lang="en-US" altLang="zh-CN" sz="2000" baseline="30000" dirty="0">
                <a:ea typeface="宋体" panose="02010600030101010101" pitchFamily="2" charset="-122"/>
              </a:rPr>
              <a:t>N-1</a:t>
            </a:r>
            <a:r>
              <a:rPr lang="en-US" altLang="zh-CN" baseline="16000" dirty="0">
                <a:ea typeface="宋体" panose="02010600030101010101" pitchFamily="2" charset="-122"/>
              </a:rPr>
              <a:t> . </a:t>
            </a:r>
            <a:r>
              <a:rPr lang="en-US" altLang="zh-CN" sz="2000" dirty="0">
                <a:ea typeface="宋体" panose="02010600030101010101" pitchFamily="2" charset="-122"/>
              </a:rPr>
              <a:t>(1-p)</a:t>
            </a:r>
            <a:r>
              <a:rPr lang="en-US" altLang="zh-CN" sz="2000" baseline="30000" dirty="0">
                <a:ea typeface="宋体" panose="02010600030101010101" pitchFamily="2" charset="-122"/>
              </a:rPr>
              <a:t>N-1</a:t>
            </a:r>
          </a:p>
          <a:p>
            <a:pPr>
              <a:buFont typeface="ZapfDingbats" pitchFamily="8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= p </a:t>
            </a:r>
            <a:r>
              <a:rPr lang="en-US" altLang="zh-CN" baseline="16000" dirty="0">
                <a:ea typeface="宋体" panose="02010600030101010101" pitchFamily="2" charset="-122"/>
              </a:rPr>
              <a:t>. </a:t>
            </a:r>
            <a:r>
              <a:rPr lang="en-US" altLang="zh-CN" sz="2000" dirty="0">
                <a:ea typeface="宋体" panose="02010600030101010101" pitchFamily="2" charset="-122"/>
              </a:rPr>
              <a:t>(1-p)</a:t>
            </a:r>
            <a:r>
              <a:rPr lang="en-US" altLang="zh-CN" sz="2000" baseline="30000" dirty="0">
                <a:ea typeface="宋体" panose="02010600030101010101" pitchFamily="2" charset="-122"/>
              </a:rPr>
              <a:t>2(N-1)</a:t>
            </a:r>
            <a:r>
              <a:rPr lang="en-US" altLang="zh-CN" baseline="16000" dirty="0">
                <a:ea typeface="宋体" panose="02010600030101010101" pitchFamily="2" charset="-122"/>
              </a:rPr>
              <a:t> 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buFont typeface="ZapfDingbats" pitchFamily="82" charset="2"/>
              <a:buNone/>
            </a:pPr>
            <a:r>
              <a:rPr lang="en-US" altLang="zh-CN" baseline="16000" dirty="0">
                <a:ea typeface="宋体" panose="02010600030101010101" pitchFamily="2" charset="-122"/>
              </a:rPr>
              <a:t>choosing optimum p and then letting N -&gt; inf...</a:t>
            </a:r>
          </a:p>
          <a:p>
            <a:pPr>
              <a:buFont typeface="ZapfDingbats" pitchFamily="82" charset="2"/>
              <a:buNone/>
            </a:pPr>
            <a:r>
              <a:rPr lang="en-US" altLang="zh-CN" baseline="16000" dirty="0">
                <a:ea typeface="宋体" panose="02010600030101010101" pitchFamily="2" charset="-122"/>
              </a:rPr>
              <a:t>                                        </a:t>
            </a:r>
            <a:br>
              <a:rPr lang="en-US" altLang="zh-CN" baseline="16000" dirty="0">
                <a:ea typeface="宋体" panose="02010600030101010101" pitchFamily="2" charset="-122"/>
              </a:rPr>
            </a:br>
            <a:r>
              <a:rPr lang="en-US" altLang="zh-CN" sz="3600" baseline="16000" dirty="0">
                <a:solidFill>
                  <a:srgbClr val="C00000"/>
                </a:solidFill>
                <a:ea typeface="宋体" panose="02010600030101010101" pitchFamily="2" charset="-122"/>
              </a:rPr>
              <a:t>                            = 1/(2e) = 0.18 </a:t>
            </a:r>
            <a:r>
              <a:rPr lang="en-US" altLang="zh-CN" sz="2000" dirty="0">
                <a:ea typeface="宋体" panose="02010600030101010101" pitchFamily="2" charset="-122"/>
              </a:rPr>
              <a:t>	</a:t>
            </a:r>
            <a:endParaRPr lang="en-US" altLang="zh-CN" sz="2400" i="1" dirty="0">
              <a:ea typeface="宋体" panose="02010600030101010101" pitchFamily="2" charset="-122"/>
            </a:endParaRPr>
          </a:p>
          <a:p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45</a:t>
            </a:fld>
            <a:endParaRPr lang="en-US" altLang="zh-CN" dirty="0"/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7381800" y="5153237"/>
            <a:ext cx="3333750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1800" b="1" dirty="0">
                <a:solidFill>
                  <a:srgbClr val="FF0000"/>
                </a:solidFill>
                <a:latin typeface="+mj-lt"/>
                <a:ea typeface="宋体" pitchFamily="2" charset="-122"/>
              </a:rPr>
              <a:t>Efficiency</a:t>
            </a:r>
            <a:r>
              <a:rPr lang="en-US" altLang="zh-CN" sz="1800" dirty="0">
                <a:latin typeface="+mj-lt"/>
                <a:ea typeface="宋体" pitchFamily="2" charset="-122"/>
              </a:rPr>
              <a:t> : long-run </a:t>
            </a:r>
            <a:br>
              <a:rPr lang="en-US" altLang="zh-CN" sz="1800" dirty="0">
                <a:latin typeface="+mj-lt"/>
                <a:ea typeface="宋体" pitchFamily="2" charset="-122"/>
              </a:rPr>
            </a:br>
            <a:r>
              <a:rPr lang="en-US" altLang="zh-CN" sz="1800" dirty="0">
                <a:latin typeface="+mj-lt"/>
                <a:ea typeface="宋体" pitchFamily="2" charset="-122"/>
              </a:rPr>
              <a:t>fraction of successful slots </a:t>
            </a:r>
            <a:br>
              <a:rPr lang="en-US" altLang="zh-CN" sz="1800" dirty="0">
                <a:latin typeface="+mj-lt"/>
                <a:ea typeface="宋体" pitchFamily="2" charset="-122"/>
              </a:rPr>
            </a:br>
            <a:r>
              <a:rPr lang="en-US" altLang="zh-CN" sz="1800" dirty="0">
                <a:latin typeface="+mj-lt"/>
                <a:ea typeface="宋体" pitchFamily="2" charset="-122"/>
              </a:rPr>
              <a:t>(many nodes, all with many frames to send)</a:t>
            </a:r>
          </a:p>
        </p:txBody>
      </p:sp>
      <p:sp>
        <p:nvSpPr>
          <p:cNvPr id="7" name="矩形 6"/>
          <p:cNvSpPr/>
          <p:nvPr/>
        </p:nvSpPr>
        <p:spPr>
          <a:xfrm>
            <a:off x="1725538" y="1598568"/>
            <a:ext cx="8780462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rPr>
              <a:t>collision happens when:</a:t>
            </a:r>
          </a:p>
          <a:p>
            <a:pPr lvl="1"/>
            <a:r>
              <a:rPr lang="en-US" altLang="zh-CN" sz="2000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rPr>
              <a:t>frame sent at t</a:t>
            </a:r>
            <a:r>
              <a:rPr lang="en-US" altLang="zh-CN" sz="2000" baseline="-25000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rPr>
              <a:t>0</a:t>
            </a:r>
            <a:r>
              <a:rPr lang="en-US" altLang="zh-CN" sz="2000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rPr>
              <a:t> collides with other frames sent in [t</a:t>
            </a:r>
            <a:r>
              <a:rPr lang="en-US" altLang="zh-CN" sz="2000" baseline="-25000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rPr>
              <a:t>0</a:t>
            </a:r>
            <a:r>
              <a:rPr lang="en-US" altLang="zh-CN" sz="2000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rPr>
              <a:t>-1,t</a:t>
            </a:r>
            <a:r>
              <a:rPr lang="en-US" altLang="zh-CN" sz="2000" baseline="-25000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rPr>
              <a:t>0</a:t>
            </a:r>
            <a:r>
              <a:rPr lang="en-US" altLang="zh-CN" sz="2000" dirty="0">
                <a:solidFill>
                  <a:schemeClr val="bg1"/>
                </a:solidFill>
                <a:latin typeface="+mn-lt"/>
                <a:ea typeface="宋体" panose="02010600030101010101" pitchFamily="2" charset="-122"/>
              </a:rPr>
              <a:t>+1]</a:t>
            </a:r>
          </a:p>
        </p:txBody>
      </p:sp>
    </p:spTree>
    <p:extLst>
      <p:ext uri="{BB962C8B-B14F-4D97-AF65-F5344CB8AC3E}">
        <p14:creationId xmlns:p14="http://schemas.microsoft.com/office/powerpoint/2010/main" val="175230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3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32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32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Slotted ALOHA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46</a:t>
            </a:fld>
            <a:endParaRPr lang="en-US" altLang="zh-CN" dirty="0"/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1978025" y="4485481"/>
            <a:ext cx="8102600" cy="219868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zh-CN" sz="2400" kern="0" dirty="0">
                <a:ea typeface="宋体" panose="02010600030101010101" pitchFamily="2" charset="-122"/>
              </a:rPr>
              <a:t>when node obtains fresh frame, transmits in next slot</a:t>
            </a:r>
          </a:p>
          <a:p>
            <a:pPr lvl="1">
              <a:lnSpc>
                <a:spcPct val="90000"/>
              </a:lnSpc>
            </a:pPr>
            <a:r>
              <a:rPr lang="en-US" altLang="zh-CN" i="1" kern="0" dirty="0">
                <a:solidFill>
                  <a:srgbClr val="C00000"/>
                </a:solidFill>
                <a:ea typeface="宋体" panose="02010600030101010101" pitchFamily="2" charset="-122"/>
              </a:rPr>
              <a:t>if no collision</a:t>
            </a:r>
            <a:r>
              <a:rPr lang="en-US" altLang="zh-CN" i="1" kern="0" dirty="0">
                <a:ea typeface="宋体" panose="02010600030101010101" pitchFamily="2" charset="-122"/>
              </a:rPr>
              <a:t>:</a:t>
            </a:r>
            <a:r>
              <a:rPr lang="en-US" altLang="zh-CN" kern="0" dirty="0">
                <a:ea typeface="宋体" panose="02010600030101010101" pitchFamily="2" charset="-122"/>
              </a:rPr>
              <a:t> node can send new frame in next slot</a:t>
            </a:r>
          </a:p>
          <a:p>
            <a:pPr lvl="1">
              <a:lnSpc>
                <a:spcPct val="90000"/>
              </a:lnSpc>
            </a:pPr>
            <a:r>
              <a:rPr lang="en-US" altLang="zh-CN" i="1" kern="0" dirty="0">
                <a:solidFill>
                  <a:srgbClr val="7030A0"/>
                </a:solidFill>
                <a:ea typeface="宋体" panose="02010600030101010101" pitchFamily="2" charset="-122"/>
              </a:rPr>
              <a:t>if collision</a:t>
            </a:r>
            <a:r>
              <a:rPr lang="en-US" altLang="zh-CN" i="1" kern="0" dirty="0">
                <a:ea typeface="宋体" panose="02010600030101010101" pitchFamily="2" charset="-122"/>
              </a:rPr>
              <a:t>:</a:t>
            </a:r>
            <a:r>
              <a:rPr lang="en-US" altLang="zh-CN" kern="0" dirty="0">
                <a:ea typeface="宋体" panose="02010600030101010101" pitchFamily="2" charset="-122"/>
              </a:rPr>
              <a:t> node retransmits frame in each subsequent slot with </a:t>
            </a:r>
            <a:r>
              <a:rPr lang="en-US" altLang="zh-CN" kern="0" dirty="0">
                <a:solidFill>
                  <a:srgbClr val="C00000"/>
                </a:solidFill>
                <a:ea typeface="宋体" panose="02010600030101010101" pitchFamily="2" charset="-122"/>
              </a:rPr>
              <a:t>prob. p </a:t>
            </a:r>
            <a:r>
              <a:rPr lang="en-US" altLang="zh-CN" kern="0" dirty="0">
                <a:ea typeface="宋体" panose="02010600030101010101" pitchFamily="2" charset="-122"/>
              </a:rPr>
              <a:t>until success</a:t>
            </a:r>
          </a:p>
        </p:txBody>
      </p:sp>
      <p:grpSp>
        <p:nvGrpSpPr>
          <p:cNvPr id="10" name="Group 64"/>
          <p:cNvGrpSpPr>
            <a:grpSpLocks/>
          </p:cNvGrpSpPr>
          <p:nvPr/>
        </p:nvGrpSpPr>
        <p:grpSpPr bwMode="auto">
          <a:xfrm>
            <a:off x="2914650" y="1395414"/>
            <a:ext cx="6053138" cy="2033587"/>
            <a:chOff x="648" y="899"/>
            <a:chExt cx="3813" cy="1281"/>
          </a:xfrm>
        </p:grpSpPr>
        <p:grpSp>
          <p:nvGrpSpPr>
            <p:cNvPr id="11" name="Group 9"/>
            <p:cNvGrpSpPr>
              <a:grpSpLocks/>
            </p:cNvGrpSpPr>
            <p:nvPr/>
          </p:nvGrpSpPr>
          <p:grpSpPr bwMode="auto">
            <a:xfrm>
              <a:off x="1193" y="899"/>
              <a:ext cx="283" cy="194"/>
              <a:chOff x="1185" y="903"/>
              <a:chExt cx="283" cy="194"/>
            </a:xfrm>
          </p:grpSpPr>
          <p:sp>
            <p:nvSpPr>
              <p:cNvPr id="62" name="Rectangle 7"/>
              <p:cNvSpPr>
                <a:spLocks noChangeArrowheads="1"/>
              </p:cNvSpPr>
              <p:nvPr/>
            </p:nvSpPr>
            <p:spPr bwMode="auto">
              <a:xfrm>
                <a:off x="1185" y="924"/>
                <a:ext cx="283" cy="1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63" name="Text Box 8"/>
              <p:cNvSpPr txBox="1">
                <a:spLocks noChangeArrowheads="1"/>
              </p:cNvSpPr>
              <p:nvPr/>
            </p:nvSpPr>
            <p:spPr bwMode="auto">
              <a:xfrm>
                <a:off x="1236" y="903"/>
                <a:ext cx="168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+mn-lt"/>
                    <a:ea typeface="+mn-ea"/>
                  </a:rPr>
                  <a:t>1</a:t>
                </a:r>
              </a:p>
            </p:txBody>
          </p:sp>
        </p:grpSp>
        <p:grpSp>
          <p:nvGrpSpPr>
            <p:cNvPr id="12" name="Group 10"/>
            <p:cNvGrpSpPr>
              <a:grpSpLocks/>
            </p:cNvGrpSpPr>
            <p:nvPr/>
          </p:nvGrpSpPr>
          <p:grpSpPr bwMode="auto">
            <a:xfrm>
              <a:off x="1811" y="901"/>
              <a:ext cx="283" cy="194"/>
              <a:chOff x="1185" y="903"/>
              <a:chExt cx="283" cy="194"/>
            </a:xfrm>
          </p:grpSpPr>
          <p:sp>
            <p:nvSpPr>
              <p:cNvPr id="60" name="Rectangle 11"/>
              <p:cNvSpPr>
                <a:spLocks noChangeArrowheads="1"/>
              </p:cNvSpPr>
              <p:nvPr/>
            </p:nvSpPr>
            <p:spPr bwMode="auto">
              <a:xfrm>
                <a:off x="1185" y="924"/>
                <a:ext cx="283" cy="1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61" name="Text Box 12"/>
              <p:cNvSpPr txBox="1">
                <a:spLocks noChangeArrowheads="1"/>
              </p:cNvSpPr>
              <p:nvPr/>
            </p:nvSpPr>
            <p:spPr bwMode="auto">
              <a:xfrm>
                <a:off x="1236" y="903"/>
                <a:ext cx="168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+mn-lt"/>
                    <a:ea typeface="+mn-ea"/>
                  </a:rPr>
                  <a:t>1</a:t>
                </a:r>
              </a:p>
            </p:txBody>
          </p:sp>
        </p:grpSp>
        <p:grpSp>
          <p:nvGrpSpPr>
            <p:cNvPr id="13" name="Group 13"/>
            <p:cNvGrpSpPr>
              <a:grpSpLocks/>
            </p:cNvGrpSpPr>
            <p:nvPr/>
          </p:nvGrpSpPr>
          <p:grpSpPr bwMode="auto">
            <a:xfrm>
              <a:off x="2779" y="902"/>
              <a:ext cx="283" cy="194"/>
              <a:chOff x="1185" y="903"/>
              <a:chExt cx="283" cy="194"/>
            </a:xfrm>
          </p:grpSpPr>
          <p:sp>
            <p:nvSpPr>
              <p:cNvPr id="58" name="Rectangle 14"/>
              <p:cNvSpPr>
                <a:spLocks noChangeArrowheads="1"/>
              </p:cNvSpPr>
              <p:nvPr/>
            </p:nvSpPr>
            <p:spPr bwMode="auto">
              <a:xfrm>
                <a:off x="1185" y="924"/>
                <a:ext cx="283" cy="1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59" name="Text Box 15"/>
              <p:cNvSpPr txBox="1">
                <a:spLocks noChangeArrowheads="1"/>
              </p:cNvSpPr>
              <p:nvPr/>
            </p:nvSpPr>
            <p:spPr bwMode="auto">
              <a:xfrm>
                <a:off x="1236" y="903"/>
                <a:ext cx="168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+mn-lt"/>
                    <a:ea typeface="+mn-ea"/>
                  </a:rPr>
                  <a:t>1</a:t>
                </a:r>
              </a:p>
            </p:txBody>
          </p:sp>
        </p:grpSp>
        <p:grpSp>
          <p:nvGrpSpPr>
            <p:cNvPr id="14" name="Group 16"/>
            <p:cNvGrpSpPr>
              <a:grpSpLocks/>
            </p:cNvGrpSpPr>
            <p:nvPr/>
          </p:nvGrpSpPr>
          <p:grpSpPr bwMode="auto">
            <a:xfrm>
              <a:off x="3419" y="899"/>
              <a:ext cx="283" cy="194"/>
              <a:chOff x="1185" y="903"/>
              <a:chExt cx="283" cy="194"/>
            </a:xfrm>
          </p:grpSpPr>
          <p:sp>
            <p:nvSpPr>
              <p:cNvPr id="56" name="Rectangle 17"/>
              <p:cNvSpPr>
                <a:spLocks noChangeArrowheads="1"/>
              </p:cNvSpPr>
              <p:nvPr/>
            </p:nvSpPr>
            <p:spPr bwMode="auto">
              <a:xfrm>
                <a:off x="1185" y="924"/>
                <a:ext cx="283" cy="169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57" name="Text Box 18"/>
              <p:cNvSpPr txBox="1">
                <a:spLocks noChangeArrowheads="1"/>
              </p:cNvSpPr>
              <p:nvPr/>
            </p:nvSpPr>
            <p:spPr bwMode="auto">
              <a:xfrm>
                <a:off x="1236" y="903"/>
                <a:ext cx="168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+mn-lt"/>
                    <a:ea typeface="+mn-ea"/>
                  </a:rPr>
                  <a:t>1</a:t>
                </a:r>
              </a:p>
            </p:txBody>
          </p:sp>
        </p:grpSp>
        <p:grpSp>
          <p:nvGrpSpPr>
            <p:cNvPr id="15" name="Group 24"/>
            <p:cNvGrpSpPr>
              <a:grpSpLocks/>
            </p:cNvGrpSpPr>
            <p:nvPr/>
          </p:nvGrpSpPr>
          <p:grpSpPr bwMode="auto">
            <a:xfrm>
              <a:off x="1194" y="1225"/>
              <a:ext cx="283" cy="194"/>
              <a:chOff x="4584" y="1229"/>
              <a:chExt cx="283" cy="194"/>
            </a:xfrm>
          </p:grpSpPr>
          <p:sp>
            <p:nvSpPr>
              <p:cNvPr id="54" name="Rectangle 20"/>
              <p:cNvSpPr>
                <a:spLocks noChangeArrowheads="1"/>
              </p:cNvSpPr>
              <p:nvPr/>
            </p:nvSpPr>
            <p:spPr bwMode="auto">
              <a:xfrm>
                <a:off x="4584" y="1247"/>
                <a:ext cx="283" cy="169"/>
              </a:xfrm>
              <a:prstGeom prst="rect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55" name="Text Box 21"/>
              <p:cNvSpPr txBox="1">
                <a:spLocks noChangeArrowheads="1"/>
              </p:cNvSpPr>
              <p:nvPr/>
            </p:nvSpPr>
            <p:spPr bwMode="auto">
              <a:xfrm>
                <a:off x="4636" y="1229"/>
                <a:ext cx="168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+mn-lt"/>
                    <a:ea typeface="+mn-ea"/>
                  </a:rPr>
                  <a:t>2</a:t>
                </a:r>
              </a:p>
            </p:txBody>
          </p:sp>
        </p:grpSp>
        <p:grpSp>
          <p:nvGrpSpPr>
            <p:cNvPr id="16" name="Group 31"/>
            <p:cNvGrpSpPr>
              <a:grpSpLocks/>
            </p:cNvGrpSpPr>
            <p:nvPr/>
          </p:nvGrpSpPr>
          <p:grpSpPr bwMode="auto">
            <a:xfrm>
              <a:off x="1195" y="1546"/>
              <a:ext cx="283" cy="194"/>
              <a:chOff x="4827" y="1591"/>
              <a:chExt cx="283" cy="194"/>
            </a:xfrm>
          </p:grpSpPr>
          <p:sp>
            <p:nvSpPr>
              <p:cNvPr id="52" name="Rectangle 22"/>
              <p:cNvSpPr>
                <a:spLocks noChangeArrowheads="1"/>
              </p:cNvSpPr>
              <p:nvPr/>
            </p:nvSpPr>
            <p:spPr bwMode="auto">
              <a:xfrm>
                <a:off x="4827" y="1609"/>
                <a:ext cx="283" cy="169"/>
              </a:xfrm>
              <a:prstGeom prst="rect">
                <a:avLst/>
              </a:prstGeom>
              <a:solidFill>
                <a:srgbClr val="D6009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53" name="Text Box 23"/>
              <p:cNvSpPr txBox="1">
                <a:spLocks noChangeArrowheads="1"/>
              </p:cNvSpPr>
              <p:nvPr/>
            </p:nvSpPr>
            <p:spPr bwMode="auto">
              <a:xfrm>
                <a:off x="4872" y="1591"/>
                <a:ext cx="168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+mn-lt"/>
                    <a:ea typeface="+mn-ea"/>
                  </a:rPr>
                  <a:t>3</a:t>
                </a:r>
              </a:p>
            </p:txBody>
          </p:sp>
        </p:grpSp>
        <p:grpSp>
          <p:nvGrpSpPr>
            <p:cNvPr id="17" name="Group 25"/>
            <p:cNvGrpSpPr>
              <a:grpSpLocks/>
            </p:cNvGrpSpPr>
            <p:nvPr/>
          </p:nvGrpSpPr>
          <p:grpSpPr bwMode="auto">
            <a:xfrm>
              <a:off x="1817" y="1226"/>
              <a:ext cx="283" cy="194"/>
              <a:chOff x="4584" y="1229"/>
              <a:chExt cx="283" cy="194"/>
            </a:xfrm>
          </p:grpSpPr>
          <p:sp>
            <p:nvSpPr>
              <p:cNvPr id="50" name="Rectangle 26"/>
              <p:cNvSpPr>
                <a:spLocks noChangeArrowheads="1"/>
              </p:cNvSpPr>
              <p:nvPr/>
            </p:nvSpPr>
            <p:spPr bwMode="auto">
              <a:xfrm>
                <a:off x="4584" y="1247"/>
                <a:ext cx="283" cy="169"/>
              </a:xfrm>
              <a:prstGeom prst="rect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51" name="Text Box 27"/>
              <p:cNvSpPr txBox="1">
                <a:spLocks noChangeArrowheads="1"/>
              </p:cNvSpPr>
              <p:nvPr/>
            </p:nvSpPr>
            <p:spPr bwMode="auto">
              <a:xfrm>
                <a:off x="4636" y="1229"/>
                <a:ext cx="168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+mn-lt"/>
                    <a:ea typeface="+mn-ea"/>
                  </a:rPr>
                  <a:t>2</a:t>
                </a:r>
              </a:p>
            </p:txBody>
          </p:sp>
        </p:grpSp>
        <p:grpSp>
          <p:nvGrpSpPr>
            <p:cNvPr id="18" name="Group 28"/>
            <p:cNvGrpSpPr>
              <a:grpSpLocks/>
            </p:cNvGrpSpPr>
            <p:nvPr/>
          </p:nvGrpSpPr>
          <p:grpSpPr bwMode="auto">
            <a:xfrm>
              <a:off x="2143" y="1227"/>
              <a:ext cx="283" cy="194"/>
              <a:chOff x="4584" y="1229"/>
              <a:chExt cx="283" cy="194"/>
            </a:xfrm>
          </p:grpSpPr>
          <p:sp>
            <p:nvSpPr>
              <p:cNvPr id="48" name="Rectangle 29"/>
              <p:cNvSpPr>
                <a:spLocks noChangeArrowheads="1"/>
              </p:cNvSpPr>
              <p:nvPr/>
            </p:nvSpPr>
            <p:spPr bwMode="auto">
              <a:xfrm>
                <a:off x="4584" y="1247"/>
                <a:ext cx="283" cy="169"/>
              </a:xfrm>
              <a:prstGeom prst="rect">
                <a:avLst/>
              </a:prstGeom>
              <a:solidFill>
                <a:srgbClr val="33CC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49" name="Text Box 30"/>
              <p:cNvSpPr txBox="1">
                <a:spLocks noChangeArrowheads="1"/>
              </p:cNvSpPr>
              <p:nvPr/>
            </p:nvSpPr>
            <p:spPr bwMode="auto">
              <a:xfrm>
                <a:off x="4636" y="1229"/>
                <a:ext cx="168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+mn-lt"/>
                    <a:ea typeface="+mn-ea"/>
                  </a:rPr>
                  <a:t>2</a:t>
                </a:r>
              </a:p>
            </p:txBody>
          </p:sp>
        </p:grpSp>
        <p:grpSp>
          <p:nvGrpSpPr>
            <p:cNvPr id="19" name="Group 32"/>
            <p:cNvGrpSpPr>
              <a:grpSpLocks/>
            </p:cNvGrpSpPr>
            <p:nvPr/>
          </p:nvGrpSpPr>
          <p:grpSpPr bwMode="auto">
            <a:xfrm>
              <a:off x="2780" y="1547"/>
              <a:ext cx="283" cy="194"/>
              <a:chOff x="4827" y="1591"/>
              <a:chExt cx="283" cy="194"/>
            </a:xfrm>
          </p:grpSpPr>
          <p:sp>
            <p:nvSpPr>
              <p:cNvPr id="46" name="Rectangle 33"/>
              <p:cNvSpPr>
                <a:spLocks noChangeArrowheads="1"/>
              </p:cNvSpPr>
              <p:nvPr/>
            </p:nvSpPr>
            <p:spPr bwMode="auto">
              <a:xfrm>
                <a:off x="4827" y="1609"/>
                <a:ext cx="283" cy="169"/>
              </a:xfrm>
              <a:prstGeom prst="rect">
                <a:avLst/>
              </a:prstGeom>
              <a:solidFill>
                <a:srgbClr val="D6009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47" name="Text Box 34"/>
              <p:cNvSpPr txBox="1">
                <a:spLocks noChangeArrowheads="1"/>
              </p:cNvSpPr>
              <p:nvPr/>
            </p:nvSpPr>
            <p:spPr bwMode="auto">
              <a:xfrm>
                <a:off x="4872" y="1591"/>
                <a:ext cx="168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+mn-lt"/>
                    <a:ea typeface="+mn-ea"/>
                  </a:rPr>
                  <a:t>3</a:t>
                </a:r>
              </a:p>
            </p:txBody>
          </p:sp>
        </p:grpSp>
        <p:grpSp>
          <p:nvGrpSpPr>
            <p:cNvPr id="20" name="Group 35"/>
            <p:cNvGrpSpPr>
              <a:grpSpLocks/>
            </p:cNvGrpSpPr>
            <p:nvPr/>
          </p:nvGrpSpPr>
          <p:grpSpPr bwMode="auto">
            <a:xfrm>
              <a:off x="3732" y="1548"/>
              <a:ext cx="283" cy="194"/>
              <a:chOff x="4827" y="1591"/>
              <a:chExt cx="283" cy="194"/>
            </a:xfrm>
          </p:grpSpPr>
          <p:sp>
            <p:nvSpPr>
              <p:cNvPr id="44" name="Rectangle 36"/>
              <p:cNvSpPr>
                <a:spLocks noChangeArrowheads="1"/>
              </p:cNvSpPr>
              <p:nvPr/>
            </p:nvSpPr>
            <p:spPr bwMode="auto">
              <a:xfrm>
                <a:off x="4827" y="1609"/>
                <a:ext cx="283" cy="169"/>
              </a:xfrm>
              <a:prstGeom prst="rect">
                <a:avLst/>
              </a:prstGeom>
              <a:solidFill>
                <a:srgbClr val="D6009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45" name="Text Box 37"/>
              <p:cNvSpPr txBox="1">
                <a:spLocks noChangeArrowheads="1"/>
              </p:cNvSpPr>
              <p:nvPr/>
            </p:nvSpPr>
            <p:spPr bwMode="auto">
              <a:xfrm>
                <a:off x="4872" y="1591"/>
                <a:ext cx="168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008000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b="1" i="0" dirty="0">
                    <a:latin typeface="+mn-lt"/>
                    <a:ea typeface="+mn-ea"/>
                  </a:rPr>
                  <a:t>3</a:t>
                </a:r>
              </a:p>
            </p:txBody>
          </p:sp>
        </p:grpSp>
        <p:sp>
          <p:nvSpPr>
            <p:cNvPr id="21" name="Text Box 38"/>
            <p:cNvSpPr txBox="1">
              <a:spLocks noChangeArrowheads="1"/>
            </p:cNvSpPr>
            <p:nvPr/>
          </p:nvSpPr>
          <p:spPr bwMode="auto">
            <a:xfrm>
              <a:off x="659" y="921"/>
              <a:ext cx="400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i="0" dirty="0">
                  <a:latin typeface="+mn-lt"/>
                  <a:ea typeface="+mn-ea"/>
                </a:rPr>
                <a:t>node 1</a:t>
              </a:r>
            </a:p>
          </p:txBody>
        </p:sp>
        <p:sp>
          <p:nvSpPr>
            <p:cNvPr id="22" name="Text Box 39"/>
            <p:cNvSpPr txBox="1">
              <a:spLocks noChangeArrowheads="1"/>
            </p:cNvSpPr>
            <p:nvPr/>
          </p:nvSpPr>
          <p:spPr bwMode="auto">
            <a:xfrm>
              <a:off x="648" y="1245"/>
              <a:ext cx="400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i="0" dirty="0">
                  <a:latin typeface="+mn-lt"/>
                  <a:ea typeface="+mn-ea"/>
                </a:rPr>
                <a:t>node 2</a:t>
              </a:r>
            </a:p>
          </p:txBody>
        </p:sp>
        <p:sp>
          <p:nvSpPr>
            <p:cNvPr id="23" name="Text Box 40"/>
            <p:cNvSpPr txBox="1">
              <a:spLocks noChangeArrowheads="1"/>
            </p:cNvSpPr>
            <p:nvPr/>
          </p:nvSpPr>
          <p:spPr bwMode="auto">
            <a:xfrm>
              <a:off x="677" y="1562"/>
              <a:ext cx="400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i="0" dirty="0">
                  <a:latin typeface="+mn-lt"/>
                  <a:ea typeface="+mn-ea"/>
                </a:rPr>
                <a:t>node 3</a:t>
              </a:r>
            </a:p>
          </p:txBody>
        </p:sp>
        <p:sp>
          <p:nvSpPr>
            <p:cNvPr id="24" name="Line 41"/>
            <p:cNvSpPr>
              <a:spLocks noChangeShapeType="1"/>
            </p:cNvSpPr>
            <p:nvPr/>
          </p:nvSpPr>
          <p:spPr bwMode="auto">
            <a:xfrm>
              <a:off x="1179" y="1882"/>
              <a:ext cx="32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5" name="Line 42"/>
            <p:cNvSpPr>
              <a:spLocks noChangeShapeType="1"/>
            </p:cNvSpPr>
            <p:nvPr/>
          </p:nvSpPr>
          <p:spPr bwMode="auto">
            <a:xfrm>
              <a:off x="1181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6" name="Line 43"/>
            <p:cNvSpPr>
              <a:spLocks noChangeShapeType="1"/>
            </p:cNvSpPr>
            <p:nvPr/>
          </p:nvSpPr>
          <p:spPr bwMode="auto">
            <a:xfrm>
              <a:off x="1496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7" name="Line 44"/>
            <p:cNvSpPr>
              <a:spLocks noChangeShapeType="1"/>
            </p:cNvSpPr>
            <p:nvPr/>
          </p:nvSpPr>
          <p:spPr bwMode="auto">
            <a:xfrm>
              <a:off x="1813" y="1817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8" name="Line 45"/>
            <p:cNvSpPr>
              <a:spLocks noChangeShapeType="1"/>
            </p:cNvSpPr>
            <p:nvPr/>
          </p:nvSpPr>
          <p:spPr bwMode="auto">
            <a:xfrm>
              <a:off x="2132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29" name="Line 46"/>
            <p:cNvSpPr>
              <a:spLocks noChangeShapeType="1"/>
            </p:cNvSpPr>
            <p:nvPr/>
          </p:nvSpPr>
          <p:spPr bwMode="auto">
            <a:xfrm>
              <a:off x="2450" y="1817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30" name="Line 47"/>
            <p:cNvSpPr>
              <a:spLocks noChangeShapeType="1"/>
            </p:cNvSpPr>
            <p:nvPr/>
          </p:nvSpPr>
          <p:spPr bwMode="auto">
            <a:xfrm>
              <a:off x="2770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31" name="Line 48"/>
            <p:cNvSpPr>
              <a:spLocks noChangeShapeType="1"/>
            </p:cNvSpPr>
            <p:nvPr/>
          </p:nvSpPr>
          <p:spPr bwMode="auto">
            <a:xfrm>
              <a:off x="3088" y="1819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32" name="Line 49"/>
            <p:cNvSpPr>
              <a:spLocks noChangeShapeType="1"/>
            </p:cNvSpPr>
            <p:nvPr/>
          </p:nvSpPr>
          <p:spPr bwMode="auto">
            <a:xfrm>
              <a:off x="3406" y="1817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33" name="Line 50"/>
            <p:cNvSpPr>
              <a:spLocks noChangeShapeType="1"/>
            </p:cNvSpPr>
            <p:nvPr/>
          </p:nvSpPr>
          <p:spPr bwMode="auto">
            <a:xfrm>
              <a:off x="3726" y="1815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34" name="Line 51"/>
            <p:cNvSpPr>
              <a:spLocks noChangeShapeType="1"/>
            </p:cNvSpPr>
            <p:nvPr/>
          </p:nvSpPr>
          <p:spPr bwMode="auto">
            <a:xfrm>
              <a:off x="4034" y="1813"/>
              <a:ext cx="0" cy="1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35" name="Text Box 54"/>
            <p:cNvSpPr txBox="1">
              <a:spLocks noChangeArrowheads="1"/>
            </p:cNvSpPr>
            <p:nvPr/>
          </p:nvSpPr>
          <p:spPr bwMode="auto">
            <a:xfrm>
              <a:off x="1220" y="1883"/>
              <a:ext cx="23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+mn-lt"/>
                  <a:ea typeface="+mn-ea"/>
                </a:rPr>
                <a:t>C</a:t>
              </a:r>
            </a:p>
          </p:txBody>
        </p:sp>
        <p:sp>
          <p:nvSpPr>
            <p:cNvPr id="36" name="Text Box 55"/>
            <p:cNvSpPr txBox="1">
              <a:spLocks noChangeArrowheads="1"/>
            </p:cNvSpPr>
            <p:nvPr/>
          </p:nvSpPr>
          <p:spPr bwMode="auto">
            <a:xfrm>
              <a:off x="1862" y="1889"/>
              <a:ext cx="23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+mn-lt"/>
                  <a:ea typeface="+mn-ea"/>
                </a:rPr>
                <a:t>C</a:t>
              </a:r>
            </a:p>
          </p:txBody>
        </p:sp>
        <p:sp>
          <p:nvSpPr>
            <p:cNvPr id="37" name="Text Box 56"/>
            <p:cNvSpPr txBox="1">
              <a:spLocks noChangeArrowheads="1"/>
            </p:cNvSpPr>
            <p:nvPr/>
          </p:nvSpPr>
          <p:spPr bwMode="auto">
            <a:xfrm>
              <a:off x="2816" y="1889"/>
              <a:ext cx="231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+mn-lt"/>
                  <a:ea typeface="+mn-ea"/>
                </a:rPr>
                <a:t>C</a:t>
              </a:r>
            </a:p>
          </p:txBody>
        </p:sp>
        <p:sp>
          <p:nvSpPr>
            <p:cNvPr id="38" name="Text Box 58"/>
            <p:cNvSpPr txBox="1">
              <a:spLocks noChangeArrowheads="1"/>
            </p:cNvSpPr>
            <p:nvPr/>
          </p:nvSpPr>
          <p:spPr bwMode="auto">
            <a:xfrm>
              <a:off x="2186" y="1889"/>
              <a:ext cx="22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+mn-lt"/>
                  <a:ea typeface="+mn-ea"/>
                </a:rPr>
                <a:t>S</a:t>
              </a:r>
            </a:p>
          </p:txBody>
        </p:sp>
        <p:sp>
          <p:nvSpPr>
            <p:cNvPr id="39" name="Text Box 59"/>
            <p:cNvSpPr txBox="1">
              <a:spLocks noChangeArrowheads="1"/>
            </p:cNvSpPr>
            <p:nvPr/>
          </p:nvSpPr>
          <p:spPr bwMode="auto">
            <a:xfrm>
              <a:off x="3446" y="1889"/>
              <a:ext cx="22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+mn-lt"/>
                  <a:ea typeface="+mn-ea"/>
                </a:rPr>
                <a:t>S</a:t>
              </a:r>
            </a:p>
          </p:txBody>
        </p:sp>
        <p:sp>
          <p:nvSpPr>
            <p:cNvPr id="40" name="Text Box 60"/>
            <p:cNvSpPr txBox="1">
              <a:spLocks noChangeArrowheads="1"/>
            </p:cNvSpPr>
            <p:nvPr/>
          </p:nvSpPr>
          <p:spPr bwMode="auto">
            <a:xfrm>
              <a:off x="3752" y="1883"/>
              <a:ext cx="22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+mn-lt"/>
                  <a:ea typeface="+mn-ea"/>
                </a:rPr>
                <a:t>S</a:t>
              </a:r>
            </a:p>
          </p:txBody>
        </p:sp>
        <p:sp>
          <p:nvSpPr>
            <p:cNvPr id="41" name="Text Box 61"/>
            <p:cNvSpPr txBox="1">
              <a:spLocks noChangeArrowheads="1"/>
            </p:cNvSpPr>
            <p:nvPr/>
          </p:nvSpPr>
          <p:spPr bwMode="auto">
            <a:xfrm>
              <a:off x="1544" y="1883"/>
              <a:ext cx="22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+mn-lt"/>
                  <a:ea typeface="+mn-ea"/>
                </a:rPr>
                <a:t>E</a:t>
              </a:r>
            </a:p>
          </p:txBody>
        </p:sp>
        <p:sp>
          <p:nvSpPr>
            <p:cNvPr id="42" name="Text Box 62"/>
            <p:cNvSpPr txBox="1">
              <a:spLocks noChangeArrowheads="1"/>
            </p:cNvSpPr>
            <p:nvPr/>
          </p:nvSpPr>
          <p:spPr bwMode="auto">
            <a:xfrm>
              <a:off x="2504" y="1889"/>
              <a:ext cx="22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+mn-lt"/>
                  <a:ea typeface="+mn-ea"/>
                </a:rPr>
                <a:t>E</a:t>
              </a:r>
            </a:p>
          </p:txBody>
        </p:sp>
        <p:sp>
          <p:nvSpPr>
            <p:cNvPr id="43" name="Text Box 63"/>
            <p:cNvSpPr txBox="1">
              <a:spLocks noChangeArrowheads="1"/>
            </p:cNvSpPr>
            <p:nvPr/>
          </p:nvSpPr>
          <p:spPr bwMode="auto">
            <a:xfrm>
              <a:off x="3134" y="1889"/>
              <a:ext cx="222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b="1" i="0" dirty="0">
                  <a:solidFill>
                    <a:srgbClr val="000099"/>
                  </a:solidFill>
                  <a:latin typeface="+mn-lt"/>
                  <a:ea typeface="+mn-ea"/>
                </a:rPr>
                <a:t>E</a:t>
              </a:r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4555599" y="3889059"/>
            <a:ext cx="256833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2"/>
                </a:solidFill>
                <a:latin typeface="+mn-lt"/>
                <a:ea typeface="+mn-ea"/>
              </a:rPr>
              <a:t>Protocol operations</a:t>
            </a:r>
            <a:endParaRPr lang="zh-CN" altLang="en-US" b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5842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Slotted Aloha efficiency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47</a:t>
            </a:fld>
            <a:endParaRPr lang="en-US" altLang="zh-CN" dirty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67840" y="1433514"/>
            <a:ext cx="8595360" cy="96202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i="1" dirty="0">
                <a:solidFill>
                  <a:schemeClr val="accent5"/>
                </a:solidFill>
                <a:ea typeface="宋体" panose="02010600030101010101" pitchFamily="2" charset="-122"/>
              </a:rPr>
              <a:t>suppose:</a:t>
            </a:r>
            <a:r>
              <a:rPr lang="en-US" altLang="zh-CN" sz="2400" dirty="0">
                <a:solidFill>
                  <a:schemeClr val="accent5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i="1" dirty="0">
                <a:solidFill>
                  <a:schemeClr val="accent5"/>
                </a:solidFill>
                <a:ea typeface="宋体" panose="02010600030101010101" pitchFamily="2" charset="-122"/>
              </a:rPr>
              <a:t>N</a:t>
            </a:r>
            <a:r>
              <a:rPr lang="en-US" altLang="zh-CN" sz="2400" dirty="0">
                <a:solidFill>
                  <a:schemeClr val="accent5"/>
                </a:solidFill>
                <a:ea typeface="宋体" panose="02010600030101010101" pitchFamily="2" charset="-122"/>
              </a:rPr>
              <a:t> nodes with many frames to send, each transmits in slot with probability </a:t>
            </a:r>
            <a:r>
              <a:rPr lang="en-US" altLang="zh-CN" sz="2400" i="1" dirty="0">
                <a:solidFill>
                  <a:schemeClr val="accent5"/>
                </a:solidFill>
                <a:ea typeface="宋体" panose="02010600030101010101" pitchFamily="2" charset="-122"/>
              </a:rPr>
              <a:t>p</a:t>
            </a:r>
            <a:endParaRPr lang="en-US" altLang="zh-CN" sz="2000" i="1" dirty="0">
              <a:solidFill>
                <a:schemeClr val="accent5"/>
              </a:solidFill>
              <a:ea typeface="宋体" panose="02010600030101010101" pitchFamily="2" charset="-122"/>
            </a:endParaRPr>
          </a:p>
        </p:txBody>
      </p:sp>
      <p:sp>
        <p:nvSpPr>
          <p:cNvPr id="88068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889250" y="2719388"/>
            <a:ext cx="7778750" cy="1973262"/>
          </a:xfrm>
        </p:spPr>
        <p:txBody>
          <a:bodyPr/>
          <a:lstStyle/>
          <a:p>
            <a:r>
              <a:rPr lang="en-US" altLang="zh-CN" sz="2400" dirty="0">
                <a:ea typeface="宋体" panose="02010600030101010101" pitchFamily="2" charset="-122"/>
              </a:rPr>
              <a:t>Given a node, </a:t>
            </a:r>
            <a:r>
              <a:rPr lang="en-US" altLang="zh-CN" sz="2400" dirty="0" err="1">
                <a:ea typeface="宋体" panose="02010600030101010101" pitchFamily="2" charset="-122"/>
              </a:rPr>
              <a:t>prob</a:t>
            </a:r>
            <a:r>
              <a:rPr lang="en-US" altLang="zh-CN" sz="2400" dirty="0">
                <a:ea typeface="宋体" panose="02010600030101010101" pitchFamily="2" charset="-122"/>
              </a:rPr>
              <a:t> that has success in a slot</a:t>
            </a:r>
            <a:r>
              <a:rPr lang="en-US" altLang="zh-CN" sz="2000" dirty="0">
                <a:ea typeface="宋体" panose="02010600030101010101" pitchFamily="2" charset="-122"/>
              </a:rPr>
              <a:t>  </a:t>
            </a:r>
          </a:p>
          <a:p>
            <a:pPr marL="0" indent="0"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= p(1-p)</a:t>
            </a:r>
            <a:r>
              <a:rPr lang="en-US" altLang="zh-CN" sz="2000" baseline="30000" dirty="0">
                <a:ea typeface="宋体" panose="02010600030101010101" pitchFamily="2" charset="-122"/>
              </a:rPr>
              <a:t>N-1</a:t>
            </a:r>
          </a:p>
          <a:p>
            <a:pPr marL="0" indent="0">
              <a:buNone/>
            </a:pPr>
            <a:endParaRPr lang="en-US" altLang="zh-CN" sz="2000" baseline="30000" dirty="0">
              <a:ea typeface="宋体" panose="02010600030101010101" pitchFamily="2" charset="-122"/>
            </a:endParaRPr>
          </a:p>
          <a:p>
            <a:r>
              <a:rPr lang="en-US" altLang="zh-CN" sz="2400" dirty="0" err="1">
                <a:ea typeface="宋体" panose="02010600030101010101" pitchFamily="2" charset="-122"/>
              </a:rPr>
              <a:t>prob</a:t>
            </a:r>
            <a:r>
              <a:rPr lang="en-US" altLang="zh-CN" sz="2400" dirty="0">
                <a:ea typeface="宋体" panose="02010600030101010101" pitchFamily="2" charset="-122"/>
              </a:rPr>
              <a:t> that </a:t>
            </a:r>
            <a:r>
              <a:rPr lang="en-US" altLang="zh-CN" sz="2400" i="1" dirty="0">
                <a:ea typeface="宋体" panose="02010600030101010101" pitchFamily="2" charset="-122"/>
              </a:rPr>
              <a:t>any</a:t>
            </a:r>
            <a:r>
              <a:rPr lang="en-US" altLang="zh-CN" sz="2400" dirty="0">
                <a:ea typeface="宋体" panose="02010600030101010101" pitchFamily="2" charset="-122"/>
              </a:rPr>
              <a:t> node has a success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 marL="0" indent="0"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= 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Np(1-p)</a:t>
            </a:r>
            <a:r>
              <a:rPr lang="en-US" altLang="zh-CN" sz="2000" baseline="30000" dirty="0">
                <a:solidFill>
                  <a:srgbClr val="C00000"/>
                </a:solidFill>
                <a:ea typeface="宋体" panose="02010600030101010101" pitchFamily="2" charset="-122"/>
              </a:rPr>
              <a:t>N-1</a:t>
            </a:r>
            <a:endParaRPr lang="en-US" altLang="zh-CN" sz="2000" dirty="0">
              <a:solidFill>
                <a:srgbClr val="7030A0"/>
              </a:solidFill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619251" y="5676900"/>
            <a:ext cx="8902125" cy="82110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anchor="ctr" anchorCtr="0">
            <a:noAutofit/>
          </a:bodyPr>
          <a:lstStyle/>
          <a:p>
            <a:pPr algn="ctr">
              <a:buFont typeface="ZapfDingbats" pitchFamily="82" charset="2"/>
              <a:buNone/>
            </a:pPr>
            <a:r>
              <a:rPr lang="en-US" altLang="zh-CN" sz="2800" b="1" dirty="0">
                <a:solidFill>
                  <a:schemeClr val="bg1"/>
                </a:solidFill>
                <a:latin typeface="+mn-lt"/>
                <a:ea typeface="+mn-ea"/>
              </a:rPr>
              <a:t>Max efficiency = 1/e = 0.37</a:t>
            </a:r>
          </a:p>
        </p:txBody>
      </p:sp>
    </p:spTree>
    <p:extLst>
      <p:ext uri="{BB962C8B-B14F-4D97-AF65-F5344CB8AC3E}">
        <p14:creationId xmlns:p14="http://schemas.microsoft.com/office/powerpoint/2010/main" val="379586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Throughput Comparison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1895475" y="5640389"/>
            <a:ext cx="8229600" cy="663575"/>
          </a:xfrm>
        </p:spPr>
        <p:txBody>
          <a:bodyPr/>
          <a:lstStyle/>
          <a:p>
            <a:pPr marL="609600" indent="-609600" algn="ctr">
              <a:buNone/>
            </a:pPr>
            <a:r>
              <a:rPr lang="en-US" altLang="zh-CN" sz="1800">
                <a:ea typeface="宋体" panose="02010600030101010101" pitchFamily="2" charset="-122"/>
              </a:rPr>
              <a:t>Throughput versus offered traffic for ALOHA systems</a:t>
            </a:r>
            <a:endParaRPr lang="en-US" altLang="zh-CN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48</a:t>
            </a:fld>
            <a:endParaRPr lang="en-US" altLang="zh-CN" dirty="0"/>
          </a:p>
        </p:txBody>
      </p:sp>
      <p:pic>
        <p:nvPicPr>
          <p:cNvPr id="90116" name="Picture 4" descr="4-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89" y="1768476"/>
            <a:ext cx="7818437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0016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What is the main reason for Aloha’s low efficiency?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49</a:t>
            </a:fld>
            <a:endParaRPr lang="en-US" altLang="zh-CN" dirty="0"/>
          </a:p>
        </p:txBody>
      </p:sp>
      <p:sp>
        <p:nvSpPr>
          <p:cNvPr id="4" name="文本框 3"/>
          <p:cNvSpPr txBox="1"/>
          <p:nvPr/>
        </p:nvSpPr>
        <p:spPr>
          <a:xfrm>
            <a:off x="3296075" y="5094734"/>
            <a:ext cx="57706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accent3"/>
                </a:solidFill>
                <a:latin typeface="+mj-lt"/>
              </a:rPr>
              <a:t>Transmissions without considering </a:t>
            </a:r>
          </a:p>
          <a:p>
            <a:pPr algn="ctr"/>
            <a:r>
              <a:rPr lang="en-US" altLang="zh-CN" sz="2800" dirty="0">
                <a:solidFill>
                  <a:schemeClr val="accent3"/>
                </a:solidFill>
                <a:latin typeface="+mj-lt"/>
              </a:rPr>
              <a:t>transmissions of other nodes!</a:t>
            </a:r>
            <a:endParaRPr lang="zh-CN" altLang="en-US" sz="2800" dirty="0">
              <a:solidFill>
                <a:schemeClr val="accent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5586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CSMA (Carrier Sense Multiple </a:t>
            </a:r>
            <a:r>
              <a:rPr lang="en-US" altLang="zh-CN"/>
              <a:t>Access)</a:t>
            </a:r>
            <a:endParaRPr lang="en-US" altLang="zh-CN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50</a:t>
            </a:fld>
            <a:endParaRPr lang="en-US" altLang="zh-CN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71726" y="1579563"/>
            <a:ext cx="8296275" cy="990600"/>
          </a:xfrm>
        </p:spPr>
        <p:txBody>
          <a:bodyPr/>
          <a:lstStyle/>
          <a:p>
            <a:pPr>
              <a:spcAft>
                <a:spcPts val="1200"/>
              </a:spcAft>
              <a:buNone/>
            </a:pPr>
            <a:r>
              <a:rPr lang="en-US" altLang="zh-CN" sz="4000" u="sng" dirty="0">
                <a:solidFill>
                  <a:schemeClr val="accent2"/>
                </a:solidFill>
                <a:ea typeface="宋体" panose="02010600030101010101" pitchFamily="2" charset="-122"/>
              </a:rPr>
              <a:t>CSMA</a:t>
            </a:r>
            <a:r>
              <a:rPr lang="en-US" altLang="zh-CN" sz="4000" u="sng" dirty="0">
                <a:solidFill>
                  <a:srgbClr val="FF0000"/>
                </a:solidFill>
                <a:ea typeface="宋体" panose="02010600030101010101" pitchFamily="2" charset="-122"/>
              </a:rPr>
              <a:t>:</a:t>
            </a:r>
            <a:r>
              <a:rPr lang="en-US" altLang="zh-CN" sz="4000" dirty="0">
                <a:ea typeface="宋体" panose="02010600030101010101" pitchFamily="2" charset="-122"/>
              </a:rPr>
              <a:t> listen before transmit</a:t>
            </a:r>
            <a:endParaRPr lang="en-US" altLang="zh-CN" sz="2400" u="sng" dirty="0"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17025" y="2709239"/>
            <a:ext cx="5857694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+mn-lt"/>
                <a:ea typeface="+mn-ea"/>
              </a:rPr>
              <a:t>human analogy: don’t interrupt others!</a:t>
            </a:r>
            <a:endParaRPr lang="zh-CN" altLang="en-US" sz="3200" dirty="0"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12319" y="4789161"/>
            <a:ext cx="7749665" cy="10464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(1) the adapter senses the channel</a:t>
            </a:r>
          </a:p>
          <a:p>
            <a:pPr>
              <a:spcAft>
                <a:spcPts val="1200"/>
              </a:spcAft>
            </a:pP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	if </a:t>
            </a:r>
            <a:r>
              <a:rPr lang="en-US" altLang="zh-CN" sz="1400" b="1" dirty="0">
                <a:solidFill>
                  <a:schemeClr val="accent2"/>
                </a:solidFill>
                <a:latin typeface="+mn-lt"/>
                <a:ea typeface="宋体" panose="02010600030101010101" pitchFamily="2" charset="-122"/>
              </a:rPr>
              <a:t>idle</a:t>
            </a: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, it starts to transmit the frame immediately</a:t>
            </a:r>
          </a:p>
          <a:p>
            <a:pPr>
              <a:spcAft>
                <a:spcPts val="1200"/>
              </a:spcAft>
            </a:pP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	if </a:t>
            </a:r>
            <a:r>
              <a:rPr lang="en-US" altLang="zh-CN" sz="1400" b="1" dirty="0">
                <a:solidFill>
                  <a:schemeClr val="accent5"/>
                </a:solidFill>
                <a:latin typeface="+mn-lt"/>
                <a:ea typeface="宋体" panose="02010600030101010101" pitchFamily="2" charset="-122"/>
              </a:rPr>
              <a:t>not</a:t>
            </a: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, it waits until it senses a clear channel and transmits the frame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438456" y="4017309"/>
            <a:ext cx="256833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2"/>
                </a:solidFill>
                <a:latin typeface="+mn-lt"/>
                <a:ea typeface="+mn-ea"/>
              </a:rPr>
              <a:t>Protocol operations</a:t>
            </a:r>
            <a:endParaRPr lang="zh-CN" altLang="en-US" b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959269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CSMA collisions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51</a:t>
            </a:fld>
            <a:endParaRPr lang="en-US" altLang="zh-CN" dirty="0"/>
          </a:p>
        </p:txBody>
      </p:sp>
      <p:pic>
        <p:nvPicPr>
          <p:cNvPr id="94211" name="Picture 3" descr="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414" y="1576389"/>
            <a:ext cx="4287837" cy="504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6" name="Rectangle 4"/>
          <p:cNvSpPr>
            <a:spLocks noChangeArrowheads="1"/>
          </p:cNvSpPr>
          <p:nvPr/>
        </p:nvSpPr>
        <p:spPr bwMode="auto">
          <a:xfrm>
            <a:off x="1831976" y="1790700"/>
            <a:ext cx="3794125" cy="1754326"/>
          </a:xfrm>
          <a:prstGeom prst="rect">
            <a:avLst/>
          </a:prstGeom>
          <a:solidFill>
            <a:schemeClr val="accent4">
              <a:lumMod val="10000"/>
              <a:lumOff val="9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b="1" dirty="0">
                <a:solidFill>
                  <a:schemeClr val="accent2"/>
                </a:solidFill>
                <a:latin typeface="+mj-lt"/>
                <a:ea typeface="宋体" pitchFamily="2" charset="-122"/>
              </a:rPr>
              <a:t>collisions can still occur:</a:t>
            </a:r>
          </a:p>
          <a:p>
            <a:pPr>
              <a:defRPr/>
            </a:pPr>
            <a:r>
              <a:rPr lang="en-US" altLang="zh-CN" sz="2000" dirty="0">
                <a:latin typeface="+mj-lt"/>
                <a:ea typeface="宋体" pitchFamily="2" charset="-122"/>
              </a:rPr>
              <a:t>propagation delay means </a:t>
            </a:r>
          </a:p>
          <a:p>
            <a:pPr>
              <a:defRPr/>
            </a:pPr>
            <a:r>
              <a:rPr lang="en-US" altLang="zh-CN" sz="2000" dirty="0">
                <a:latin typeface="+mj-lt"/>
                <a:ea typeface="宋体" pitchFamily="2" charset="-122"/>
              </a:rPr>
              <a:t>two nodes may not hear</a:t>
            </a:r>
          </a:p>
          <a:p>
            <a:pPr>
              <a:defRPr/>
            </a:pPr>
            <a:r>
              <a:rPr lang="en-US" altLang="zh-CN" sz="2000" dirty="0">
                <a:latin typeface="+mj-lt"/>
                <a:ea typeface="宋体" pitchFamily="2" charset="-122"/>
              </a:rPr>
              <a:t>each other’s transmission</a:t>
            </a:r>
            <a:endParaRPr lang="en-US" altLang="zh-CN" dirty="0">
              <a:latin typeface="+mj-lt"/>
              <a:ea typeface="宋体" pitchFamily="2" charset="-122"/>
            </a:endParaRPr>
          </a:p>
        </p:txBody>
      </p:sp>
      <p:sp>
        <p:nvSpPr>
          <p:cNvPr id="94213" name="Rectangle 5"/>
          <p:cNvSpPr>
            <a:spLocks noChangeArrowheads="1"/>
          </p:cNvSpPr>
          <p:nvPr/>
        </p:nvSpPr>
        <p:spPr bwMode="auto">
          <a:xfrm>
            <a:off x="1831975" y="3313113"/>
            <a:ext cx="349885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chemeClr val="accent2"/>
                </a:solidFill>
                <a:latin typeface="+mn-lt"/>
                <a:ea typeface="+mn-ea"/>
              </a:rPr>
              <a:t>collision:</a:t>
            </a:r>
            <a:endParaRPr lang="en-US" altLang="zh-CN" sz="2400" b="1" dirty="0">
              <a:latin typeface="+mn-lt"/>
              <a:ea typeface="+mn-ea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entire packet transmission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time wasted</a:t>
            </a: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6283326" y="1128713"/>
            <a:ext cx="35464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latin typeface="+mn-lt"/>
                <a:ea typeface="+mn-ea"/>
              </a:rPr>
              <a:t>spatial layout of nodes </a:t>
            </a:r>
            <a:endParaRPr lang="en-US" altLang="zh-CN" sz="2000" b="1" dirty="0">
              <a:latin typeface="+mn-lt"/>
              <a:ea typeface="+mn-ea"/>
            </a:endParaRPr>
          </a:p>
        </p:txBody>
      </p:sp>
      <p:sp>
        <p:nvSpPr>
          <p:cNvPr id="94215" name="Rectangle 7"/>
          <p:cNvSpPr>
            <a:spLocks noChangeArrowheads="1"/>
          </p:cNvSpPr>
          <p:nvPr/>
        </p:nvSpPr>
        <p:spPr bwMode="auto">
          <a:xfrm>
            <a:off x="1828800" y="4679950"/>
            <a:ext cx="413543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b="1" dirty="0">
                <a:solidFill>
                  <a:schemeClr val="accent2"/>
                </a:solidFill>
                <a:latin typeface="+mn-lt"/>
                <a:ea typeface="+mn-ea"/>
              </a:rPr>
              <a:t>note:</a:t>
            </a:r>
            <a:endParaRPr lang="en-US" altLang="zh-CN" sz="2400" b="1" dirty="0">
              <a:latin typeface="+mn-lt"/>
              <a:ea typeface="+mn-ea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role of distance &amp; propagation delay in determining collision probability</a:t>
            </a:r>
          </a:p>
        </p:txBody>
      </p:sp>
      <p:cxnSp>
        <p:nvCxnSpPr>
          <p:cNvPr id="94216" name="直接箭头连接符 10"/>
          <p:cNvCxnSpPr>
            <a:cxnSpLocks noChangeShapeType="1"/>
          </p:cNvCxnSpPr>
          <p:nvPr/>
        </p:nvCxnSpPr>
        <p:spPr bwMode="auto">
          <a:xfrm rot="16200000" flipH="1">
            <a:off x="6675438" y="3852863"/>
            <a:ext cx="2127250" cy="31750"/>
          </a:xfrm>
          <a:prstGeom prst="straightConnector1">
            <a:avLst/>
          </a:prstGeom>
          <a:noFill/>
          <a:ln w="76200" algn="ctr">
            <a:solidFill>
              <a:srgbClr val="7E6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217" name="直接箭头连接符 11"/>
          <p:cNvCxnSpPr>
            <a:cxnSpLocks noChangeShapeType="1"/>
          </p:cNvCxnSpPr>
          <p:nvPr/>
        </p:nvCxnSpPr>
        <p:spPr bwMode="auto">
          <a:xfrm rot="5400000">
            <a:off x="8616951" y="4146551"/>
            <a:ext cx="2168525" cy="0"/>
          </a:xfrm>
          <a:prstGeom prst="straightConnector1">
            <a:avLst/>
          </a:prstGeom>
          <a:noFill/>
          <a:ln w="57150" algn="ctr">
            <a:solidFill>
              <a:srgbClr val="7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4220" name="右箭头 13"/>
          <p:cNvSpPr>
            <a:spLocks noChangeArrowheads="1"/>
          </p:cNvSpPr>
          <p:nvPr/>
        </p:nvSpPr>
        <p:spPr bwMode="auto">
          <a:xfrm>
            <a:off x="5619750" y="2663826"/>
            <a:ext cx="514350" cy="276225"/>
          </a:xfrm>
          <a:prstGeom prst="rightArrow">
            <a:avLst>
              <a:gd name="adj1" fmla="val 50000"/>
              <a:gd name="adj2" fmla="val 50000"/>
            </a:avLst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94221" name="右箭头 14"/>
          <p:cNvSpPr>
            <a:spLocks noChangeArrowheads="1"/>
          </p:cNvSpPr>
          <p:nvPr/>
        </p:nvSpPr>
        <p:spPr bwMode="auto">
          <a:xfrm rot="10800000">
            <a:off x="10287000" y="2921001"/>
            <a:ext cx="381000" cy="276225"/>
          </a:xfrm>
          <a:prstGeom prst="rightArrow">
            <a:avLst>
              <a:gd name="adj1" fmla="val 50000"/>
              <a:gd name="adj2" fmla="val 50000"/>
            </a:avLst>
          </a:prstGeom>
          <a:noFill/>
          <a:ln w="2857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300357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CSMA/CD (</a:t>
            </a:r>
            <a:r>
              <a:rPr lang="en-US" altLang="zh-CN">
                <a:solidFill>
                  <a:srgbClr val="C00000"/>
                </a:solidFill>
                <a:ea typeface="宋体" panose="02010600030101010101" pitchFamily="2" charset="-122"/>
              </a:rPr>
              <a:t>Collision Detection</a:t>
            </a:r>
            <a:r>
              <a:rPr lang="en-US" altLang="zh-CN">
                <a:ea typeface="宋体" panose="02010600030101010101" pitchFamily="2" charset="-122"/>
              </a:rPr>
              <a:t>)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52</a:t>
            </a:fld>
            <a:endParaRPr lang="en-US" altLang="zh-CN" dirty="0"/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51661" y="1353860"/>
            <a:ext cx="8264525" cy="2157412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b="1" dirty="0">
                <a:solidFill>
                  <a:srgbClr val="FF0000"/>
                </a:solidFill>
                <a:ea typeface="宋体" panose="02010600030101010101" pitchFamily="2" charset="-122"/>
              </a:rPr>
              <a:t>CSMA/CD:</a:t>
            </a:r>
            <a:r>
              <a:rPr lang="en-US" altLang="zh-CN" b="1" dirty="0">
                <a:ea typeface="宋体" panose="02010600030101010101" pitchFamily="2" charset="-122"/>
              </a:rPr>
              <a:t> carrier sensing, deferral as in CSMA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collision detection:</a:t>
            </a:r>
            <a:r>
              <a:rPr lang="en-US" altLang="zh-CN" sz="2000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measure signal strengths, compare transmitted, received signals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colliding transmissions aborted, reducing channel wastage </a:t>
            </a:r>
          </a:p>
          <a:p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66521" y="4187181"/>
            <a:ext cx="7749665" cy="25237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(1) the adapter senses the channel</a:t>
            </a:r>
          </a:p>
          <a:p>
            <a:pPr>
              <a:spcAft>
                <a:spcPts val="1200"/>
              </a:spcAft>
            </a:pP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	if </a:t>
            </a:r>
            <a:r>
              <a:rPr lang="en-US" altLang="zh-CN" sz="1400" b="1" dirty="0">
                <a:solidFill>
                  <a:schemeClr val="accent2"/>
                </a:solidFill>
                <a:latin typeface="+mn-lt"/>
                <a:ea typeface="宋体" panose="02010600030101010101" pitchFamily="2" charset="-122"/>
              </a:rPr>
              <a:t>idle</a:t>
            </a: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, it starts to transmit the frame immediately</a:t>
            </a:r>
          </a:p>
          <a:p>
            <a:pPr>
              <a:spcAft>
                <a:spcPts val="1200"/>
              </a:spcAft>
            </a:pP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	if </a:t>
            </a:r>
            <a:r>
              <a:rPr lang="en-US" altLang="zh-CN" sz="1400" b="1" dirty="0">
                <a:solidFill>
                  <a:schemeClr val="accent5"/>
                </a:solidFill>
                <a:latin typeface="+mn-lt"/>
                <a:ea typeface="宋体" panose="02010600030101010101" pitchFamily="2" charset="-122"/>
              </a:rPr>
              <a:t>not</a:t>
            </a: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, it waits until it senses a clear channel and transmits the frame</a:t>
            </a:r>
          </a:p>
          <a:p>
            <a:pPr>
              <a:spcAft>
                <a:spcPts val="1200"/>
              </a:spcAft>
            </a:pP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(2) while transmitting, the adapter monitors for collisions</a:t>
            </a:r>
          </a:p>
          <a:p>
            <a:pPr>
              <a:spcAft>
                <a:spcPts val="1200"/>
              </a:spcAft>
            </a:pP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	if </a:t>
            </a:r>
            <a:r>
              <a:rPr lang="en-US" altLang="zh-CN" sz="1400" b="1" dirty="0">
                <a:solidFill>
                  <a:schemeClr val="accent2"/>
                </a:solidFill>
                <a:latin typeface="+mn-lt"/>
                <a:ea typeface="宋体" panose="02010600030101010101" pitchFamily="2" charset="-122"/>
              </a:rPr>
              <a:t>collision</a:t>
            </a: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, abort immediately</a:t>
            </a:r>
          </a:p>
          <a:p>
            <a:pPr>
              <a:spcAft>
                <a:spcPts val="1200"/>
              </a:spcAft>
            </a:pP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	if </a:t>
            </a:r>
            <a:r>
              <a:rPr lang="en-US" altLang="zh-CN" sz="1400" b="1" dirty="0">
                <a:solidFill>
                  <a:schemeClr val="accent5"/>
                </a:solidFill>
                <a:latin typeface="+mn-lt"/>
                <a:ea typeface="宋体" panose="02010600030101010101" pitchFamily="2" charset="-122"/>
              </a:rPr>
              <a:t>not</a:t>
            </a:r>
            <a:r>
              <a:rPr lang="en-US" altLang="zh-CN" sz="1400" b="1" dirty="0">
                <a:latin typeface="+mn-lt"/>
                <a:ea typeface="宋体" panose="02010600030101010101" pitchFamily="2" charset="-122"/>
              </a:rPr>
              <a:t>, transmission is successful</a:t>
            </a:r>
          </a:p>
          <a:p>
            <a:pPr>
              <a:spcAft>
                <a:spcPts val="1200"/>
              </a:spcAft>
            </a:pPr>
            <a:r>
              <a:rPr lang="en-US" altLang="zh-CN" sz="1400" b="1" dirty="0">
                <a:latin typeface="+mn-lt"/>
                <a:ea typeface="+mn-ea"/>
              </a:rPr>
              <a:t>(3</a:t>
            </a:r>
            <a:r>
              <a:rPr lang="zh-CN" altLang="en-US" sz="1400" b="1" dirty="0">
                <a:latin typeface="+mn-lt"/>
                <a:ea typeface="+mn-ea"/>
              </a:rPr>
              <a:t>）</a:t>
            </a:r>
            <a:r>
              <a:rPr lang="en-US" altLang="zh-CN" sz="1400" b="1" dirty="0">
                <a:latin typeface="+mn-lt"/>
                <a:ea typeface="+mn-ea"/>
              </a:rPr>
              <a:t>after aborting, it waits for </a:t>
            </a:r>
            <a:r>
              <a:rPr lang="en-US" altLang="zh-CN" sz="1400" b="1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a random amount of time (exponential </a:t>
            </a:r>
            <a:r>
              <a:rPr lang="en-US" altLang="zh-CN" sz="1400" b="1" dirty="0" err="1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backoff</a:t>
            </a:r>
            <a:r>
              <a:rPr lang="en-US" altLang="zh-CN" sz="1400" b="1" dirty="0">
                <a:solidFill>
                  <a:schemeClr val="accent3">
                    <a:lumMod val="75000"/>
                  </a:schemeClr>
                </a:solidFill>
                <a:latin typeface="+mn-lt"/>
                <a:ea typeface="+mn-ea"/>
              </a:rPr>
              <a:t>)</a:t>
            </a:r>
            <a:endParaRPr lang="en-US" altLang="zh-CN" sz="1400" b="1" dirty="0">
              <a:solidFill>
                <a:schemeClr val="accent3">
                  <a:lumMod val="75000"/>
                </a:schemeClr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00278" y="3614546"/>
            <a:ext cx="256833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accent2"/>
                </a:solidFill>
                <a:latin typeface="+mn-lt"/>
                <a:ea typeface="+mn-ea"/>
              </a:rPr>
              <a:t>Protocol operations</a:t>
            </a:r>
            <a:endParaRPr lang="zh-CN" altLang="en-US" b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197970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CSMA/CD collision detection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53</a:t>
            </a:fld>
            <a:endParaRPr lang="en-US" altLang="zh-CN" dirty="0"/>
          </a:p>
        </p:txBody>
      </p:sp>
      <p:pic>
        <p:nvPicPr>
          <p:cNvPr id="98307" name="Picture 3" descr="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6" y="1471614"/>
            <a:ext cx="6054725" cy="528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95938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Except static partitioning protocols, can any MAC protocol avoid packet </a:t>
            </a:r>
            <a:r>
              <a:rPr lang="en-US" altLang="zh-CN" dirty="0">
                <a:solidFill>
                  <a:schemeClr val="accent3"/>
                </a:solidFill>
              </a:rPr>
              <a:t>collisions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54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635294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“Taking Turns” MAC protocols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idx="1"/>
          </p:nvPr>
        </p:nvSpPr>
        <p:spPr>
          <a:xfrm>
            <a:off x="1844041" y="1356659"/>
            <a:ext cx="8366760" cy="4873812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(1) channel partitioning MAC protocols:</a:t>
            </a:r>
            <a:endParaRPr lang="en-US" altLang="zh-CN" b="1" dirty="0">
              <a:ea typeface="宋体" panose="02010600030101010101" pitchFamily="2" charset="-122"/>
            </a:endParaRP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share channel </a:t>
            </a:r>
            <a:r>
              <a:rPr lang="en-US" altLang="zh-CN" i="1" dirty="0">
                <a:ea typeface="宋体" panose="02010600030101010101" pitchFamily="2" charset="-122"/>
              </a:rPr>
              <a:t>efficiently</a:t>
            </a:r>
            <a:r>
              <a:rPr lang="en-US" altLang="zh-CN" dirty="0">
                <a:ea typeface="宋体" panose="02010600030101010101" pitchFamily="2" charset="-122"/>
              </a:rPr>
              <a:t> and </a:t>
            </a:r>
            <a:r>
              <a:rPr lang="en-US" altLang="zh-CN" i="1" dirty="0">
                <a:ea typeface="宋体" panose="02010600030101010101" pitchFamily="2" charset="-122"/>
              </a:rPr>
              <a:t>fairly</a:t>
            </a:r>
            <a:r>
              <a:rPr lang="en-US" altLang="zh-CN" dirty="0">
                <a:ea typeface="宋体" panose="02010600030101010101" pitchFamily="2" charset="-122"/>
              </a:rPr>
              <a:t> at high load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inefficient at low load: delay in channel access, 1/N bandwidth allocated even if only 1 active node! </a:t>
            </a:r>
          </a:p>
          <a:p>
            <a:pPr>
              <a:buFont typeface="ZapfDingbats" pitchFamily="82" charset="2"/>
              <a:buNone/>
            </a:pPr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(2) random access MAC protocols</a:t>
            </a:r>
            <a:endParaRPr lang="en-US" altLang="zh-CN" b="1" dirty="0">
              <a:ea typeface="宋体" panose="02010600030101010101" pitchFamily="2" charset="-122"/>
            </a:endParaRP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efficient at low load: single node can fully utilize channel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high load: collision overhead</a:t>
            </a:r>
          </a:p>
          <a:p>
            <a:pPr>
              <a:buFont typeface="ZapfDingbats" pitchFamily="82" charset="2"/>
              <a:buNone/>
            </a:pPr>
            <a:endParaRPr lang="en-US" altLang="zh-CN" sz="2400" dirty="0">
              <a:solidFill>
                <a:schemeClr val="accent2"/>
              </a:solidFill>
              <a:ea typeface="宋体" panose="02010600030101010101" pitchFamily="2" charset="-122"/>
            </a:endParaRPr>
          </a:p>
          <a:p>
            <a:pPr>
              <a:buFont typeface="ZapfDingbats" pitchFamily="82" charset="2"/>
              <a:buNone/>
            </a:pPr>
            <a:r>
              <a:rPr lang="en-US" altLang="zh-CN" sz="2400" dirty="0">
                <a:solidFill>
                  <a:schemeClr val="accent4"/>
                </a:solidFill>
                <a:ea typeface="宋体" panose="02010600030101010101" pitchFamily="2" charset="-122"/>
              </a:rPr>
              <a:t>(3) “taking turns” protocols</a:t>
            </a:r>
          </a:p>
          <a:p>
            <a:pPr lvl="1" algn="ctr">
              <a:buFont typeface="ZapfDingbats" pitchFamily="82" charset="2"/>
              <a:buNone/>
            </a:pPr>
            <a:r>
              <a:rPr lang="en-US" altLang="zh-CN" sz="3200" b="1" dirty="0">
                <a:solidFill>
                  <a:schemeClr val="accent5"/>
                </a:solidFill>
                <a:ea typeface="宋体" panose="02010600030101010101" pitchFamily="2" charset="-122"/>
              </a:rPr>
              <a:t>look for best of both worlds!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55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770477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“Taking Turns” MAC protocols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56</a:t>
            </a:fld>
            <a:endParaRPr lang="en-US" altLang="zh-CN" dirty="0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095183" y="1464672"/>
            <a:ext cx="3460750" cy="2736850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Basic idea of polling 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master node “invites” slave nodes to transmit in turn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typically used with “dumb” slave devices</a:t>
            </a:r>
          </a:p>
        </p:txBody>
      </p:sp>
      <p:graphicFrame>
        <p:nvGraphicFramePr>
          <p:cNvPr id="102404" name="Object 7"/>
          <p:cNvGraphicFramePr>
            <a:graphicFrameLocks noChangeAspect="1"/>
          </p:cNvGraphicFramePr>
          <p:nvPr/>
        </p:nvGraphicFramePr>
        <p:xfrm>
          <a:off x="7376795" y="2103439"/>
          <a:ext cx="522288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12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102404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6795" y="2103439"/>
                        <a:ext cx="522288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5" name="Line 24"/>
          <p:cNvSpPr>
            <a:spLocks noChangeShapeType="1"/>
          </p:cNvSpPr>
          <p:nvPr/>
        </p:nvSpPr>
        <p:spPr bwMode="auto">
          <a:xfrm flipH="1">
            <a:off x="7237095" y="2374900"/>
            <a:ext cx="927100" cy="177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2406" name="Line 25"/>
          <p:cNvSpPr>
            <a:spLocks noChangeShapeType="1"/>
          </p:cNvSpPr>
          <p:nvPr/>
        </p:nvSpPr>
        <p:spPr bwMode="auto">
          <a:xfrm>
            <a:off x="7878445" y="2425700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2407" name="Line 31"/>
          <p:cNvSpPr>
            <a:spLocks noChangeShapeType="1"/>
          </p:cNvSpPr>
          <p:nvPr/>
        </p:nvSpPr>
        <p:spPr bwMode="auto">
          <a:xfrm>
            <a:off x="8027670" y="2640013"/>
            <a:ext cx="858838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aphicFrame>
        <p:nvGraphicFramePr>
          <p:cNvPr id="102408" name="Object 32"/>
          <p:cNvGraphicFramePr>
            <a:graphicFrameLocks noChangeAspect="1"/>
          </p:cNvGraphicFramePr>
          <p:nvPr/>
        </p:nvGraphicFramePr>
        <p:xfrm>
          <a:off x="8786495" y="2336801"/>
          <a:ext cx="522288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13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102408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6495" y="2336801"/>
                        <a:ext cx="522288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09" name="Object 34"/>
          <p:cNvGraphicFramePr>
            <a:graphicFrameLocks noChangeAspect="1"/>
          </p:cNvGraphicFramePr>
          <p:nvPr/>
        </p:nvGraphicFramePr>
        <p:xfrm>
          <a:off x="7105334" y="2632076"/>
          <a:ext cx="522287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14"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102409" name="Object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5334" y="2632076"/>
                        <a:ext cx="522287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10" name="Line 35"/>
          <p:cNvSpPr>
            <a:spLocks noChangeShapeType="1"/>
          </p:cNvSpPr>
          <p:nvPr/>
        </p:nvSpPr>
        <p:spPr bwMode="auto">
          <a:xfrm>
            <a:off x="7606983" y="2954338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aphicFrame>
        <p:nvGraphicFramePr>
          <p:cNvPr id="102411" name="Object 36"/>
          <p:cNvGraphicFramePr>
            <a:graphicFrameLocks noChangeAspect="1"/>
          </p:cNvGraphicFramePr>
          <p:nvPr/>
        </p:nvGraphicFramePr>
        <p:xfrm>
          <a:off x="6833870" y="3160714"/>
          <a:ext cx="522288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15" name="Clip" r:id="rId8" imgW="1307263" imgH="1084139" progId="MS_ClipArt_Gallery.2">
                  <p:embed/>
                </p:oleObj>
              </mc:Choice>
              <mc:Fallback>
                <p:oleObj name="Clip" r:id="rId8" imgW="1307263" imgH="1084139" progId="MS_ClipArt_Gallery.2">
                  <p:embed/>
                  <p:pic>
                    <p:nvPicPr>
                      <p:cNvPr id="102411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3870" y="3160714"/>
                        <a:ext cx="522288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12" name="Line 37"/>
          <p:cNvSpPr>
            <a:spLocks noChangeShapeType="1"/>
          </p:cNvSpPr>
          <p:nvPr/>
        </p:nvSpPr>
        <p:spPr bwMode="auto">
          <a:xfrm>
            <a:off x="7335520" y="3482975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aphicFrame>
        <p:nvGraphicFramePr>
          <p:cNvPr id="102413" name="Object 38"/>
          <p:cNvGraphicFramePr>
            <a:graphicFrameLocks noChangeAspect="1"/>
          </p:cNvGraphicFramePr>
          <p:nvPr/>
        </p:nvGraphicFramePr>
        <p:xfrm>
          <a:off x="6562409" y="3689351"/>
          <a:ext cx="522287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16" name="Clip" r:id="rId9" imgW="1307263" imgH="1084139" progId="MS_ClipArt_Gallery.2">
                  <p:embed/>
                </p:oleObj>
              </mc:Choice>
              <mc:Fallback>
                <p:oleObj name="Clip" r:id="rId9" imgW="1307263" imgH="1084139" progId="MS_ClipArt_Gallery.2">
                  <p:embed/>
                  <p:pic>
                    <p:nvPicPr>
                      <p:cNvPr id="102413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2409" y="3689351"/>
                        <a:ext cx="522287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14" name="Line 39"/>
          <p:cNvSpPr>
            <a:spLocks noChangeShapeType="1"/>
          </p:cNvSpPr>
          <p:nvPr/>
        </p:nvSpPr>
        <p:spPr bwMode="auto">
          <a:xfrm>
            <a:off x="7064058" y="4011613"/>
            <a:ext cx="25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02415" name="Text Box 40"/>
          <p:cNvSpPr txBox="1">
            <a:spLocks noChangeArrowheads="1"/>
          </p:cNvSpPr>
          <p:nvPr/>
        </p:nvSpPr>
        <p:spPr bwMode="auto">
          <a:xfrm>
            <a:off x="8567421" y="2798764"/>
            <a:ext cx="9573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master</a:t>
            </a:r>
          </a:p>
        </p:txBody>
      </p:sp>
      <p:sp>
        <p:nvSpPr>
          <p:cNvPr id="102416" name="Text Box 41"/>
          <p:cNvSpPr txBox="1">
            <a:spLocks noChangeArrowheads="1"/>
          </p:cNvSpPr>
          <p:nvPr/>
        </p:nvSpPr>
        <p:spPr bwMode="auto">
          <a:xfrm>
            <a:off x="6330634" y="4368801"/>
            <a:ext cx="9028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slaves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8773795" y="2298707"/>
            <a:ext cx="560388" cy="338138"/>
            <a:chOff x="4212" y="2867"/>
            <a:chExt cx="353" cy="213"/>
          </a:xfrm>
        </p:grpSpPr>
        <p:sp>
          <p:nvSpPr>
            <p:cNvPr id="102426" name="Rectangle 42"/>
            <p:cNvSpPr>
              <a:spLocks noChangeArrowheads="1"/>
            </p:cNvSpPr>
            <p:nvPr/>
          </p:nvSpPr>
          <p:spPr bwMode="auto">
            <a:xfrm>
              <a:off x="4212" y="2916"/>
              <a:ext cx="353" cy="137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102427" name="Text Box 43"/>
            <p:cNvSpPr txBox="1">
              <a:spLocks noChangeArrowheads="1"/>
            </p:cNvSpPr>
            <p:nvPr/>
          </p:nvSpPr>
          <p:spPr bwMode="auto">
            <a:xfrm>
              <a:off x="4227" y="2867"/>
              <a:ext cx="28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solidFill>
                    <a:schemeClr val="bg1"/>
                  </a:solidFill>
                  <a:latin typeface="+mn-lt"/>
                  <a:ea typeface="+mn-ea"/>
                </a:rPr>
                <a:t>poll</a:t>
              </a:r>
            </a:p>
          </p:txBody>
        </p:sp>
      </p:grpSp>
      <p:grpSp>
        <p:nvGrpSpPr>
          <p:cNvPr id="3" name="Group 48"/>
          <p:cNvGrpSpPr>
            <a:grpSpLocks/>
          </p:cNvGrpSpPr>
          <p:nvPr/>
        </p:nvGrpSpPr>
        <p:grpSpPr bwMode="auto">
          <a:xfrm>
            <a:off x="6822758" y="3221044"/>
            <a:ext cx="595312" cy="338138"/>
            <a:chOff x="4415" y="2367"/>
            <a:chExt cx="375" cy="213"/>
          </a:xfrm>
        </p:grpSpPr>
        <p:sp>
          <p:nvSpPr>
            <p:cNvPr id="102424" name="Rectangle 46"/>
            <p:cNvSpPr>
              <a:spLocks noChangeArrowheads="1"/>
            </p:cNvSpPr>
            <p:nvPr/>
          </p:nvSpPr>
          <p:spPr bwMode="auto">
            <a:xfrm>
              <a:off x="4437" y="2400"/>
              <a:ext cx="353" cy="1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102425" name="Text Box 47"/>
            <p:cNvSpPr txBox="1">
              <a:spLocks noChangeArrowheads="1"/>
            </p:cNvSpPr>
            <p:nvPr/>
          </p:nvSpPr>
          <p:spPr bwMode="auto">
            <a:xfrm>
              <a:off x="4415" y="2367"/>
              <a:ext cx="32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solidFill>
                    <a:schemeClr val="bg1"/>
                  </a:solidFill>
                  <a:latin typeface="+mn-lt"/>
                  <a:ea typeface="+mn-ea"/>
                </a:rPr>
                <a:t>data</a:t>
              </a:r>
            </a:p>
          </p:txBody>
        </p:sp>
      </p:grpSp>
      <p:grpSp>
        <p:nvGrpSpPr>
          <p:cNvPr id="4" name="Group 49"/>
          <p:cNvGrpSpPr>
            <a:grpSpLocks/>
          </p:cNvGrpSpPr>
          <p:nvPr/>
        </p:nvGrpSpPr>
        <p:grpSpPr bwMode="auto">
          <a:xfrm>
            <a:off x="7329171" y="2103444"/>
            <a:ext cx="595313" cy="338138"/>
            <a:chOff x="4415" y="2367"/>
            <a:chExt cx="375" cy="213"/>
          </a:xfrm>
        </p:grpSpPr>
        <p:sp>
          <p:nvSpPr>
            <p:cNvPr id="102422" name="Rectangle 50"/>
            <p:cNvSpPr>
              <a:spLocks noChangeArrowheads="1"/>
            </p:cNvSpPr>
            <p:nvPr/>
          </p:nvSpPr>
          <p:spPr bwMode="auto">
            <a:xfrm>
              <a:off x="4437" y="2400"/>
              <a:ext cx="353" cy="1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102423" name="Text Box 51"/>
            <p:cNvSpPr txBox="1">
              <a:spLocks noChangeArrowheads="1"/>
            </p:cNvSpPr>
            <p:nvPr/>
          </p:nvSpPr>
          <p:spPr bwMode="auto">
            <a:xfrm>
              <a:off x="4415" y="2367"/>
              <a:ext cx="321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solidFill>
                    <a:schemeClr val="bg1"/>
                  </a:solidFill>
                  <a:latin typeface="+mn-lt"/>
                  <a:ea typeface="+mn-ea"/>
                </a:rPr>
                <a:t>data</a:t>
              </a:r>
            </a:p>
          </p:txBody>
        </p:sp>
      </p:grpSp>
      <p:sp>
        <p:nvSpPr>
          <p:cNvPr id="6" name="矩形 5"/>
          <p:cNvSpPr/>
          <p:nvPr/>
        </p:nvSpPr>
        <p:spPr>
          <a:xfrm>
            <a:off x="3317844" y="4993427"/>
            <a:ext cx="577151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+mn-lt"/>
                <a:ea typeface="宋体" panose="02010600030101010101" pitchFamily="2" charset="-122"/>
              </a:rPr>
              <a:t>Concerns: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accent5"/>
                </a:solidFill>
                <a:latin typeface="+mn-lt"/>
                <a:ea typeface="宋体" panose="02010600030101010101" pitchFamily="2" charset="-122"/>
              </a:rPr>
              <a:t>polling overhead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accent5"/>
                </a:solidFill>
                <a:latin typeface="+mn-lt"/>
                <a:ea typeface="宋体" panose="02010600030101010101" pitchFamily="2" charset="-122"/>
              </a:rPr>
              <a:t>latency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accent5"/>
                </a:solidFill>
                <a:latin typeface="+mn-lt"/>
                <a:ea typeface="宋体" panose="02010600030101010101" pitchFamily="2" charset="-122"/>
              </a:rPr>
              <a:t>single point of failure (master)</a:t>
            </a:r>
            <a:endParaRPr lang="en-US" altLang="zh-CN" sz="2800" dirty="0">
              <a:solidFill>
                <a:schemeClr val="accent5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39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09254 -1.85185E-6 L -0.07882 -0.03495 L -0.1526 -0.03495 " pathEditMode="relative" ptsTypes="AA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7.40741E-7 L 0.07119 -0.00162 L 0.0599 0.03171 L 0.15122 0.03009 " pathEditMode="relative" ptsTypes="AAAA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-0.08872 -1.85185E-6 L -0.14375 0.14167 L -0.21753 0.14167 " pathEditMode="relative" ptsTypes="AAAA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6.2963E-6 L 0.07135 -0.00161 L 0.11754 -0.13171 L 0.21129 -0.13333 " pathEditMode="relative" ptsTypes="AAAA">
                                      <p:cBhvr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“Taking Turns” MAC protocols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57</a:t>
            </a:fld>
            <a:endParaRPr lang="en-US" altLang="zh-CN" dirty="0"/>
          </a:p>
        </p:txBody>
      </p:sp>
      <p:sp>
        <p:nvSpPr>
          <p:cNvPr id="4105" name="Rectangle 4"/>
          <p:cNvSpPr>
            <a:spLocks noChangeArrowheads="1"/>
          </p:cNvSpPr>
          <p:nvPr/>
        </p:nvSpPr>
        <p:spPr bwMode="auto">
          <a:xfrm>
            <a:off x="1775619" y="1547655"/>
            <a:ext cx="4616450" cy="2540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accent2"/>
              </a:buClr>
              <a:buSzPct val="85000"/>
              <a:defRPr/>
            </a:pPr>
            <a:r>
              <a:rPr lang="en-US" altLang="zh-CN" b="1" dirty="0">
                <a:solidFill>
                  <a:schemeClr val="accent2"/>
                </a:solidFill>
                <a:latin typeface="+mj-lt"/>
                <a:ea typeface="宋体" pitchFamily="2" charset="-122"/>
              </a:rPr>
              <a:t>Basic idea of Token passing:</a:t>
            </a:r>
            <a:endParaRPr lang="en-US" altLang="zh-CN" sz="2800" b="1" dirty="0">
              <a:solidFill>
                <a:schemeClr val="accent2"/>
              </a:solidFill>
              <a:latin typeface="+mj-lt"/>
              <a:ea typeface="宋体" pitchFamily="2" charset="-122"/>
            </a:endParaRP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/>
            </a:pPr>
            <a:r>
              <a:rPr lang="en-US" altLang="zh-CN" dirty="0">
                <a:latin typeface="+mj-lt"/>
                <a:ea typeface="宋体" pitchFamily="2" charset="-122"/>
              </a:rPr>
              <a:t>control </a:t>
            </a:r>
            <a:r>
              <a:rPr lang="en-US" altLang="zh-CN" b="1" dirty="0">
                <a:latin typeface="+mj-lt"/>
                <a:ea typeface="宋体" pitchFamily="2" charset="-122"/>
              </a:rPr>
              <a:t>token </a:t>
            </a:r>
            <a:r>
              <a:rPr lang="en-US" altLang="zh-CN" dirty="0">
                <a:latin typeface="+mj-lt"/>
                <a:ea typeface="宋体" pitchFamily="2" charset="-122"/>
              </a:rPr>
              <a:t>passed from one node to next sequentially.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ZapfDingbats" pitchFamily="82" charset="2"/>
              <a:buChar char="r"/>
              <a:defRPr/>
            </a:pPr>
            <a:r>
              <a:rPr lang="en-US" altLang="zh-CN" dirty="0">
                <a:latin typeface="+mj-lt"/>
                <a:ea typeface="宋体" pitchFamily="2" charset="-122"/>
              </a:rPr>
              <a:t>token message</a:t>
            </a:r>
          </a:p>
          <a:p>
            <a:pPr marL="342900" indent="-342900">
              <a:spcBef>
                <a:spcPct val="20000"/>
              </a:spcBef>
              <a:buClr>
                <a:schemeClr val="accent2"/>
              </a:buClr>
              <a:buSzPct val="85000"/>
              <a:defRPr/>
            </a:pPr>
            <a:r>
              <a:rPr lang="en-US" altLang="zh-CN" sz="2800" dirty="0">
                <a:latin typeface="+mj-lt"/>
                <a:ea typeface="宋体" pitchFamily="2" charset="-122"/>
              </a:rPr>
              <a:t> </a:t>
            </a:r>
          </a:p>
        </p:txBody>
      </p:sp>
      <p:graphicFrame>
        <p:nvGraphicFramePr>
          <p:cNvPr id="104452" name="Object 7"/>
          <p:cNvGraphicFramePr>
            <a:graphicFrameLocks noChangeAspect="1"/>
          </p:cNvGraphicFramePr>
          <p:nvPr/>
        </p:nvGraphicFramePr>
        <p:xfrm>
          <a:off x="7581900" y="2106614"/>
          <a:ext cx="522288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202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104452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1900" y="2106614"/>
                        <a:ext cx="522288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53" name="Oval 8"/>
          <p:cNvSpPr>
            <a:spLocks noChangeArrowheads="1"/>
          </p:cNvSpPr>
          <p:nvPr/>
        </p:nvSpPr>
        <p:spPr bwMode="auto">
          <a:xfrm>
            <a:off x="6884989" y="2617789"/>
            <a:ext cx="2046287" cy="277812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graphicFrame>
        <p:nvGraphicFramePr>
          <p:cNvPr id="104454" name="Object 9"/>
          <p:cNvGraphicFramePr>
            <a:graphicFrameLocks noChangeAspect="1"/>
          </p:cNvGraphicFramePr>
          <p:nvPr/>
        </p:nvGraphicFramePr>
        <p:xfrm>
          <a:off x="7699375" y="5527676"/>
          <a:ext cx="522288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203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104454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375" y="5527676"/>
                        <a:ext cx="522288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5" name="Object 10"/>
          <p:cNvGraphicFramePr>
            <a:graphicFrameLocks noChangeAspect="1"/>
          </p:cNvGraphicFramePr>
          <p:nvPr/>
        </p:nvGraphicFramePr>
        <p:xfrm>
          <a:off x="6238875" y="3724276"/>
          <a:ext cx="522288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204"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104455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8875" y="3724276"/>
                        <a:ext cx="522288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56" name="Object 11"/>
          <p:cNvGraphicFramePr>
            <a:graphicFrameLocks noChangeAspect="1"/>
          </p:cNvGraphicFramePr>
          <p:nvPr/>
        </p:nvGraphicFramePr>
        <p:xfrm>
          <a:off x="9075739" y="3681414"/>
          <a:ext cx="522287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205" name="Clip" r:id="rId8" imgW="1307263" imgH="1084139" progId="MS_ClipArt_Gallery.2">
                  <p:embed/>
                </p:oleObj>
              </mc:Choice>
              <mc:Fallback>
                <p:oleObj name="Clip" r:id="rId8" imgW="1307263" imgH="1084139" progId="MS_ClipArt_Gallery.2">
                  <p:embed/>
                  <p:pic>
                    <p:nvPicPr>
                      <p:cNvPr id="104456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75739" y="3681414"/>
                        <a:ext cx="522287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2780" name="Rectangle 12"/>
          <p:cNvSpPr>
            <a:spLocks noChangeArrowheads="1"/>
          </p:cNvSpPr>
          <p:nvPr/>
        </p:nvSpPr>
        <p:spPr bwMode="auto">
          <a:xfrm>
            <a:off x="7729539" y="1725614"/>
            <a:ext cx="274637" cy="320675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+mn-lt"/>
                <a:ea typeface="+mn-ea"/>
              </a:rPr>
              <a:t>T</a:t>
            </a:r>
          </a:p>
        </p:txBody>
      </p:sp>
      <p:sp>
        <p:nvSpPr>
          <p:cNvPr id="672783" name="Rectangle 15"/>
          <p:cNvSpPr>
            <a:spLocks noChangeArrowheads="1"/>
          </p:cNvSpPr>
          <p:nvPr/>
        </p:nvSpPr>
        <p:spPr bwMode="auto">
          <a:xfrm>
            <a:off x="7473951" y="6008689"/>
            <a:ext cx="811213" cy="32067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+mn-lt"/>
                <a:ea typeface="+mn-ea"/>
              </a:rPr>
              <a:t>data</a:t>
            </a:r>
          </a:p>
        </p:txBody>
      </p:sp>
      <p:sp>
        <p:nvSpPr>
          <p:cNvPr id="672784" name="Text Box 16"/>
          <p:cNvSpPr txBox="1">
            <a:spLocks noChangeArrowheads="1"/>
          </p:cNvSpPr>
          <p:nvPr/>
        </p:nvSpPr>
        <p:spPr bwMode="auto">
          <a:xfrm>
            <a:off x="5781452" y="2959034"/>
            <a:ext cx="94448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(nothing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+mn-ea"/>
              </a:rPr>
              <a:t>to send)</a:t>
            </a:r>
          </a:p>
        </p:txBody>
      </p:sp>
      <p:sp>
        <p:nvSpPr>
          <p:cNvPr id="672785" name="Rectangle 17"/>
          <p:cNvSpPr>
            <a:spLocks noChangeArrowheads="1"/>
          </p:cNvSpPr>
          <p:nvPr/>
        </p:nvSpPr>
        <p:spPr bwMode="auto">
          <a:xfrm>
            <a:off x="6362700" y="3743326"/>
            <a:ext cx="274638" cy="320675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bg1"/>
                </a:solidFill>
                <a:latin typeface="+mn-lt"/>
                <a:ea typeface="+mn-ea"/>
              </a:rPr>
              <a:t>T</a:t>
            </a:r>
          </a:p>
        </p:txBody>
      </p:sp>
      <p:sp>
        <p:nvSpPr>
          <p:cNvPr id="3" name="矩形 2"/>
          <p:cNvSpPr/>
          <p:nvPr/>
        </p:nvSpPr>
        <p:spPr>
          <a:xfrm>
            <a:off x="1928019" y="4383405"/>
            <a:ext cx="4572000" cy="228370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Clr>
                <a:schemeClr val="accent2"/>
              </a:buClr>
              <a:buSzPct val="85000"/>
              <a:defRPr/>
            </a:pPr>
            <a:r>
              <a:rPr lang="en-US" altLang="zh-CN" sz="3200" b="1" dirty="0">
                <a:solidFill>
                  <a:srgbClr val="C00000"/>
                </a:solidFill>
                <a:latin typeface="+mj-lt"/>
                <a:ea typeface="宋体" pitchFamily="2" charset="-122"/>
              </a:rPr>
              <a:t>Concerns: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/>
            </a:pPr>
            <a:r>
              <a:rPr lang="en-US" altLang="zh-CN" dirty="0">
                <a:solidFill>
                  <a:schemeClr val="accent5"/>
                </a:solidFill>
                <a:latin typeface="+mj-lt"/>
                <a:ea typeface="宋体" pitchFamily="2" charset="-122"/>
              </a:rPr>
              <a:t>token overhead 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/>
            </a:pPr>
            <a:r>
              <a:rPr lang="en-US" altLang="zh-CN" dirty="0">
                <a:solidFill>
                  <a:schemeClr val="accent5"/>
                </a:solidFill>
                <a:latin typeface="+mj-lt"/>
                <a:ea typeface="宋体" pitchFamily="2" charset="-122"/>
              </a:rPr>
              <a:t>latency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75000"/>
              <a:buFont typeface="ZapfDingbats" pitchFamily="82" charset="2"/>
              <a:buChar char="m"/>
              <a:defRPr/>
            </a:pPr>
            <a:r>
              <a:rPr lang="en-US" altLang="zh-CN" dirty="0">
                <a:solidFill>
                  <a:schemeClr val="accent5"/>
                </a:solidFill>
                <a:latin typeface="+mj-lt"/>
                <a:ea typeface="宋体" pitchFamily="2" charset="-122"/>
              </a:rPr>
              <a:t>single point of failure (token)</a:t>
            </a:r>
          </a:p>
        </p:txBody>
      </p:sp>
    </p:spTree>
    <p:extLst>
      <p:ext uri="{BB962C8B-B14F-4D97-AF65-F5344CB8AC3E}">
        <p14:creationId xmlns:p14="http://schemas.microsoft.com/office/powerpoint/2010/main" val="347859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5 0.03657 C 0.00694 0.06435 0.00121 0.09282 0.00139 0.10509 C 0.00156 0.11736 0.00659 0.10694 0.00017 0.10995 C -0.00625 0.11296 -0.02361 0.11273 -0.03733 0.12338 C -0.05105 0.13403 -0.06945 0.14444 -0.0823 0.17338 C -0.09514 0.20231 -0.1033 0.27847 -0.11476 0.29676 C -0.12622 0.31505 -0.14341 0.28611 -0.15105 0.28333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6727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01" y="1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C 0.01354 -0.0044 0.02708 -0.0088 0.03506 0.00671 C 0.04305 0.02222 0.04236 0.06875 0.04756 0.09328 C 0.05277 0.11782 0.05538 0.13402 0.06631 0.15347 C 0.07725 0.17291 0.09982 0.19861 0.11371 0.20995 C 0.1276 0.22129 0.1434 0.20926 0.15 0.22176 C 0.15659 0.23426 0.1552 0.25949 0.15381 0.28495 " pathEditMode="relative" ptsTypes="aaaaaaA">
                                      <p:cBhvr>
                                        <p:cTn id="19" dur="2000" fill="hold"/>
                                        <p:tgtEl>
                                          <p:spTgt spid="6727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75 -0.02431 C 0.01319 -0.0581 0.00763 -0.09167 0.01371 -0.10926 C 0.01979 -0.12685 0.04114 -0.11273 0.05503 -0.1294 C 0.06892 -0.14607 0.0875 -0.1794 0.09756 -0.20926 C 0.10763 -0.23912 0.11371 -0.27824 0.1151 -0.30926 C 0.11649 -0.34028 0.11371 -0.36783 0.10625 -0.39607 C 0.09878 -0.42431 0.08454 -0.45949 0.06996 -0.4794 C 0.05538 -0.49931 0.03142 -0.50996 0.01875 -0.51598 C 0.00607 -0.52199 0.0052 -0.51875 -0.00625 -0.51598 C -0.01771 -0.5132 -0.03698 -0.51135 -0.05 -0.49931 C -0.06303 -0.48727 -0.07605 -0.46343 -0.0849 -0.44422 C -0.09375 -0.425 -0.10018 -0.4044 -0.10365 -0.38426 C -0.10712 -0.36412 -0.10556 -0.34375 -0.10625 -0.32269 C -0.10695 -0.30162 -0.11025 -0.27801 -0.10747 -0.25764 C -0.10469 -0.23727 -0.09705 -0.21852 -0.08994 -0.20093 C -0.08282 -0.18334 -0.07553 -0.1669 -0.06494 -0.15255 C -0.05434 -0.1382 -0.03768 -0.12107 -0.02622 -0.11435 C -0.01476 -0.10764 -0.00174 -0.11806 0.00381 -0.11273 C 0.00937 -0.10741 0.00677 -0.09931 0.00746 -0.08264 C 0.00816 -0.06598 0.00781 -0.03935 0.00746 -0.01273 " pathEditMode="relative" rAng="0" ptsTypes="aaaaaaaaaaaaaaaaaaaA">
                                      <p:cBhvr>
                                        <p:cTn id="23" dur="2000" fill="hold"/>
                                        <p:tgtEl>
                                          <p:spTgt spid="6727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3" y="-24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2780" grpId="0" animBg="1"/>
      <p:bldP spid="672780" grpId="1" animBg="1"/>
      <p:bldP spid="672783" grpId="0" animBg="1"/>
      <p:bldP spid="672783" grpId="1" animBg="1"/>
      <p:bldP spid="672784" grpId="0"/>
      <p:bldP spid="672785" grpId="0" animBg="1"/>
      <p:bldP spid="672785" grpId="1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 Summary of MAC protocols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i="1" dirty="0">
                <a:solidFill>
                  <a:schemeClr val="accent2"/>
                </a:solidFill>
                <a:ea typeface="宋体" panose="02010600030101010101" pitchFamily="2" charset="-122"/>
              </a:rPr>
              <a:t>(1) channel partitioning,</a:t>
            </a:r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by time, frequency or code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Time Division, Frequency Division</a:t>
            </a:r>
          </a:p>
          <a:p>
            <a:r>
              <a:rPr lang="en-US" altLang="zh-CN" sz="2400" i="1" dirty="0">
                <a:solidFill>
                  <a:schemeClr val="accent2"/>
                </a:solidFill>
                <a:ea typeface="宋体" panose="02010600030101010101" pitchFamily="2" charset="-122"/>
              </a:rPr>
              <a:t>(2) random access</a:t>
            </a:r>
            <a:endParaRPr lang="en-US" altLang="zh-CN" sz="2400" dirty="0">
              <a:solidFill>
                <a:schemeClr val="accent2"/>
              </a:solidFill>
              <a:ea typeface="宋体" panose="02010600030101010101" pitchFamily="2" charset="-122"/>
            </a:endParaRP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ALOHA, S-ALOHA, CSMA, CSMA/CD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Collision detection: easy in some technologies (wire), hard in others (wireless)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CSMA/CD used in Ethernet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CSMA/CA used in 802.11</a:t>
            </a:r>
          </a:p>
          <a:p>
            <a:r>
              <a:rPr lang="en-US" altLang="zh-CN" sz="2400" i="1" dirty="0">
                <a:solidFill>
                  <a:schemeClr val="accent2"/>
                </a:solidFill>
                <a:ea typeface="宋体" panose="02010600030101010101" pitchFamily="2" charset="-122"/>
              </a:rPr>
              <a:t>(3) taking turns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polling from central site, token passing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Bluetooth, FDDI, IBM Token Ring 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58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36613805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44"/>
          <p:cNvSpPr>
            <a:spLocks noChangeArrowheads="1"/>
          </p:cNvSpPr>
          <p:nvPr/>
        </p:nvSpPr>
        <p:spPr bwMode="auto">
          <a:xfrm>
            <a:off x="2708276" y="2614614"/>
            <a:ext cx="955675" cy="70008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zh-CN" altLang="zh-CN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15714" name="Text Box 45"/>
          <p:cNvSpPr txBox="1">
            <a:spLocks noChangeArrowheads="1"/>
          </p:cNvSpPr>
          <p:nvPr/>
        </p:nvSpPr>
        <p:spPr bwMode="auto">
          <a:xfrm>
            <a:off x="2147889" y="2073276"/>
            <a:ext cx="1925637" cy="291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en-US" altLang="zh-CN" sz="1600" i="0" dirty="0">
                <a:solidFill>
                  <a:srgbClr val="000000"/>
                </a:solidFill>
                <a:latin typeface="+mn-lt"/>
              </a:rPr>
              <a:t>cable </a:t>
            </a:r>
            <a:r>
              <a:rPr lang="en-US" altLang="zh-CN" sz="1600" i="0" dirty="0" err="1">
                <a:solidFill>
                  <a:srgbClr val="000000"/>
                </a:solidFill>
                <a:latin typeface="+mn-lt"/>
              </a:rPr>
              <a:t>headend</a:t>
            </a:r>
            <a:endParaRPr lang="en-US" altLang="zh-CN" sz="16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2562" name="Text Box 126"/>
          <p:cNvSpPr txBox="1">
            <a:spLocks noChangeArrowheads="1"/>
          </p:cNvSpPr>
          <p:nvPr/>
        </p:nvSpPr>
        <p:spPr bwMode="auto">
          <a:xfrm>
            <a:off x="2573338" y="2584450"/>
            <a:ext cx="9509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solidFill>
                  <a:srgbClr val="000000"/>
                </a:solidFill>
                <a:latin typeface="+mn-lt"/>
              </a:rPr>
              <a:t>CMTS</a:t>
            </a:r>
          </a:p>
        </p:txBody>
      </p:sp>
      <p:sp>
        <p:nvSpPr>
          <p:cNvPr id="22563" name="AutoShape 127"/>
          <p:cNvSpPr>
            <a:spLocks noChangeArrowheads="1"/>
          </p:cNvSpPr>
          <p:nvPr/>
        </p:nvSpPr>
        <p:spPr bwMode="auto">
          <a:xfrm>
            <a:off x="2613025" y="2351089"/>
            <a:ext cx="1206500" cy="261937"/>
          </a:xfrm>
          <a:prstGeom prst="triangle">
            <a:avLst>
              <a:gd name="adj" fmla="val 50000"/>
            </a:avLst>
          </a:prstGeom>
          <a:noFill/>
          <a:ln w="9525">
            <a:solidFill>
              <a:schemeClr val="tx1"/>
            </a:solidFill>
            <a:prstDash val="dash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grpSp>
        <p:nvGrpSpPr>
          <p:cNvPr id="115717" name="Group 128"/>
          <p:cNvGrpSpPr>
            <a:grpSpLocks/>
          </p:cNvGrpSpPr>
          <p:nvPr/>
        </p:nvGrpSpPr>
        <p:grpSpPr bwMode="auto">
          <a:xfrm>
            <a:off x="2005013" y="3727451"/>
            <a:ext cx="2000250" cy="811213"/>
            <a:chOff x="3240" y="1830"/>
            <a:chExt cx="1372" cy="723"/>
          </a:xfrm>
        </p:grpSpPr>
        <p:sp>
          <p:nvSpPr>
            <p:cNvPr id="115848" name="Freeform 129"/>
            <p:cNvSpPr>
              <a:spLocks/>
            </p:cNvSpPr>
            <p:nvPr/>
          </p:nvSpPr>
          <p:spPr bwMode="auto">
            <a:xfrm>
              <a:off x="3240" y="1830"/>
              <a:ext cx="1372" cy="723"/>
            </a:xfrm>
            <a:custGeom>
              <a:avLst/>
              <a:gdLst>
                <a:gd name="T0" fmla="*/ 145855 w 765"/>
                <a:gd name="T1" fmla="*/ 931 h 459"/>
                <a:gd name="T2" fmla="*/ 99268 w 765"/>
                <a:gd name="T3" fmla="*/ 6562 h 459"/>
                <a:gd name="T4" fmla="*/ 32950 w 765"/>
                <a:gd name="T5" fmla="*/ 9426 h 459"/>
                <a:gd name="T6" fmla="*/ 4821 w 765"/>
                <a:gd name="T7" fmla="*/ 31576 h 459"/>
                <a:gd name="T8" fmla="*/ 61950 w 765"/>
                <a:gd name="T9" fmla="*/ 41713 h 459"/>
                <a:gd name="T10" fmla="*/ 119240 w 765"/>
                <a:gd name="T11" fmla="*/ 40071 h 459"/>
                <a:gd name="T12" fmla="*/ 201010 w 765"/>
                <a:gd name="T13" fmla="*/ 41713 h 459"/>
                <a:gd name="T14" fmla="*/ 240274 w 765"/>
                <a:gd name="T15" fmla="*/ 40797 h 459"/>
                <a:gd name="T16" fmla="*/ 258901 w 765"/>
                <a:gd name="T17" fmla="*/ 34980 h 459"/>
                <a:gd name="T18" fmla="*/ 258196 w 765"/>
                <a:gd name="T19" fmla="*/ 14847 h 459"/>
                <a:gd name="T20" fmla="*/ 227858 w 765"/>
                <a:gd name="T21" fmla="*/ 3221 h 459"/>
                <a:gd name="T22" fmla="*/ 145855 w 765"/>
                <a:gd name="T23" fmla="*/ 931 h 45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65" h="459">
                  <a:moveTo>
                    <a:pt x="424" y="10"/>
                  </a:moveTo>
                  <a:cubicBezTo>
                    <a:pt x="362" y="16"/>
                    <a:pt x="343" y="55"/>
                    <a:pt x="288" y="70"/>
                  </a:cubicBezTo>
                  <a:cubicBezTo>
                    <a:pt x="233" y="85"/>
                    <a:pt x="142" y="56"/>
                    <a:pt x="96" y="100"/>
                  </a:cubicBezTo>
                  <a:cubicBezTo>
                    <a:pt x="50" y="144"/>
                    <a:pt x="0" y="279"/>
                    <a:pt x="14" y="336"/>
                  </a:cubicBezTo>
                  <a:cubicBezTo>
                    <a:pt x="28" y="393"/>
                    <a:pt x="125" y="429"/>
                    <a:pt x="180" y="444"/>
                  </a:cubicBezTo>
                  <a:cubicBezTo>
                    <a:pt x="235" y="459"/>
                    <a:pt x="279" y="426"/>
                    <a:pt x="346" y="426"/>
                  </a:cubicBezTo>
                  <a:cubicBezTo>
                    <a:pt x="413" y="426"/>
                    <a:pt x="525" y="443"/>
                    <a:pt x="584" y="444"/>
                  </a:cubicBezTo>
                  <a:cubicBezTo>
                    <a:pt x="643" y="445"/>
                    <a:pt x="670" y="446"/>
                    <a:pt x="698" y="434"/>
                  </a:cubicBezTo>
                  <a:cubicBezTo>
                    <a:pt x="726" y="422"/>
                    <a:pt x="743" y="418"/>
                    <a:pt x="752" y="372"/>
                  </a:cubicBezTo>
                  <a:cubicBezTo>
                    <a:pt x="761" y="326"/>
                    <a:pt x="765" y="214"/>
                    <a:pt x="750" y="158"/>
                  </a:cubicBezTo>
                  <a:cubicBezTo>
                    <a:pt x="735" y="102"/>
                    <a:pt x="716" y="58"/>
                    <a:pt x="662" y="34"/>
                  </a:cubicBezTo>
                  <a:cubicBezTo>
                    <a:pt x="608" y="10"/>
                    <a:pt x="505" y="0"/>
                    <a:pt x="424" y="1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22577" name="Line 130"/>
            <p:cNvSpPr>
              <a:spLocks noChangeShapeType="1"/>
            </p:cNvSpPr>
            <p:nvPr/>
          </p:nvSpPr>
          <p:spPr bwMode="auto">
            <a:xfrm flipV="1">
              <a:off x="3763" y="2054"/>
              <a:ext cx="108" cy="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22578" name="Line 131"/>
            <p:cNvSpPr>
              <a:spLocks noChangeShapeType="1"/>
            </p:cNvSpPr>
            <p:nvPr/>
          </p:nvSpPr>
          <p:spPr bwMode="auto">
            <a:xfrm>
              <a:off x="3616" y="2204"/>
              <a:ext cx="0" cy="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22579" name="Line 132"/>
            <p:cNvSpPr>
              <a:spLocks noChangeShapeType="1"/>
            </p:cNvSpPr>
            <p:nvPr/>
          </p:nvSpPr>
          <p:spPr bwMode="auto">
            <a:xfrm flipV="1">
              <a:off x="3763" y="2114"/>
              <a:ext cx="226" cy="2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22580" name="Line 133"/>
            <p:cNvSpPr>
              <a:spLocks noChangeShapeType="1"/>
            </p:cNvSpPr>
            <p:nvPr/>
          </p:nvSpPr>
          <p:spPr bwMode="auto">
            <a:xfrm>
              <a:off x="4076" y="2113"/>
              <a:ext cx="0" cy="17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22581" name="Line 134"/>
            <p:cNvSpPr>
              <a:spLocks noChangeShapeType="1"/>
            </p:cNvSpPr>
            <p:nvPr/>
          </p:nvSpPr>
          <p:spPr bwMode="auto">
            <a:xfrm>
              <a:off x="3779" y="2380"/>
              <a:ext cx="1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22582" name="Line 135"/>
            <p:cNvSpPr>
              <a:spLocks noChangeShapeType="1"/>
            </p:cNvSpPr>
            <p:nvPr/>
          </p:nvSpPr>
          <p:spPr bwMode="auto">
            <a:xfrm>
              <a:off x="4255" y="2372"/>
              <a:ext cx="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15855" name="Group 136"/>
            <p:cNvGrpSpPr>
              <a:grpSpLocks/>
            </p:cNvGrpSpPr>
            <p:nvPr/>
          </p:nvGrpSpPr>
          <p:grpSpPr bwMode="auto">
            <a:xfrm>
              <a:off x="3860" y="1969"/>
              <a:ext cx="335" cy="148"/>
              <a:chOff x="4650" y="1129"/>
              <a:chExt cx="246" cy="95"/>
            </a:xfrm>
          </p:grpSpPr>
          <p:sp>
            <p:nvSpPr>
              <p:cNvPr id="115885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15886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zh-CN" altLang="zh-CN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15887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grpSp>
            <p:nvGrpSpPr>
              <p:cNvPr id="115888" name="Group 140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15891" name="Freeform 141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sp>
              <p:nvSpPr>
                <p:cNvPr id="115892" name="Freeform 142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22617" name="Line 143"/>
              <p:cNvSpPr>
                <a:spLocks noChangeShapeType="1"/>
              </p:cNvSpPr>
              <p:nvPr/>
            </p:nvSpPr>
            <p:spPr bwMode="auto">
              <a:xfrm>
                <a:off x="4650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22618" name="Line 144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15856" name="Group 145"/>
            <p:cNvGrpSpPr>
              <a:grpSpLocks/>
            </p:cNvGrpSpPr>
            <p:nvPr/>
          </p:nvGrpSpPr>
          <p:grpSpPr bwMode="auto">
            <a:xfrm>
              <a:off x="3922" y="2284"/>
              <a:ext cx="336" cy="154"/>
              <a:chOff x="4650" y="1129"/>
              <a:chExt cx="246" cy="95"/>
            </a:xfrm>
          </p:grpSpPr>
          <p:sp>
            <p:nvSpPr>
              <p:cNvPr id="115877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15878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zh-CN" altLang="zh-CN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15879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grpSp>
            <p:nvGrpSpPr>
              <p:cNvPr id="115880" name="Group 149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15883" name="Freeform 15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sp>
              <p:nvSpPr>
                <p:cNvPr id="115884" name="Freeform 15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22609" name="Line 152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22610" name="Line 153"/>
              <p:cNvSpPr>
                <a:spLocks noChangeShapeType="1"/>
              </p:cNvSpPr>
              <p:nvPr/>
            </p:nvSpPr>
            <p:spPr bwMode="auto">
              <a:xfrm>
                <a:off x="4894" y="1161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15857" name="Group 154"/>
            <p:cNvGrpSpPr>
              <a:grpSpLocks/>
            </p:cNvGrpSpPr>
            <p:nvPr/>
          </p:nvGrpSpPr>
          <p:grpSpPr bwMode="auto">
            <a:xfrm>
              <a:off x="3443" y="2054"/>
              <a:ext cx="335" cy="149"/>
              <a:chOff x="4650" y="1129"/>
              <a:chExt cx="246" cy="95"/>
            </a:xfrm>
          </p:grpSpPr>
          <p:sp>
            <p:nvSpPr>
              <p:cNvPr id="115869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15870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zh-CN" altLang="zh-CN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15871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grpSp>
            <p:nvGrpSpPr>
              <p:cNvPr id="115872" name="Group 158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15875" name="Freeform 159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sp>
              <p:nvSpPr>
                <p:cNvPr id="115876" name="Freeform 160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22601" name="Line 161"/>
              <p:cNvSpPr>
                <a:spLocks noChangeShapeType="1"/>
              </p:cNvSpPr>
              <p:nvPr/>
            </p:nvSpPr>
            <p:spPr bwMode="auto">
              <a:xfrm>
                <a:off x="4650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22602" name="Line 162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15858" name="Group 163"/>
            <p:cNvGrpSpPr>
              <a:grpSpLocks/>
            </p:cNvGrpSpPr>
            <p:nvPr/>
          </p:nvGrpSpPr>
          <p:grpSpPr bwMode="auto">
            <a:xfrm>
              <a:off x="3452" y="2284"/>
              <a:ext cx="336" cy="148"/>
              <a:chOff x="4650" y="1129"/>
              <a:chExt cx="246" cy="95"/>
            </a:xfrm>
          </p:grpSpPr>
          <p:sp>
            <p:nvSpPr>
              <p:cNvPr id="115861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15862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zh-CN" altLang="zh-CN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15863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grpSp>
            <p:nvGrpSpPr>
              <p:cNvPr id="115864" name="Group 167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15867" name="Freeform 16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sp>
              <p:nvSpPr>
                <p:cNvPr id="115868" name="Freeform 16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22593" name="Line 170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22594" name="Line 171"/>
              <p:cNvSpPr>
                <a:spLocks noChangeShapeType="1"/>
              </p:cNvSpPr>
              <p:nvPr/>
            </p:nvSpPr>
            <p:spPr bwMode="auto">
              <a:xfrm>
                <a:off x="4893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</p:grpSp>
        <p:sp>
          <p:nvSpPr>
            <p:cNvPr id="22587" name="Line 172"/>
            <p:cNvSpPr>
              <a:spLocks noChangeShapeType="1"/>
            </p:cNvSpPr>
            <p:nvPr/>
          </p:nvSpPr>
          <p:spPr bwMode="auto">
            <a:xfrm>
              <a:off x="4423" y="2370"/>
              <a:ext cx="152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115860" name="Text Box 580"/>
            <p:cNvSpPr txBox="1">
              <a:spLocks noChangeArrowheads="1"/>
            </p:cNvSpPr>
            <p:nvPr/>
          </p:nvSpPr>
          <p:spPr bwMode="auto">
            <a:xfrm>
              <a:off x="4231" y="1988"/>
              <a:ext cx="337" cy="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800" i="0" dirty="0">
                  <a:solidFill>
                    <a:srgbClr val="000000"/>
                  </a:solidFill>
                  <a:latin typeface="+mn-lt"/>
                </a:rPr>
                <a:t>ISP</a:t>
              </a:r>
            </a:p>
          </p:txBody>
        </p:sp>
      </p:grpSp>
      <p:sp>
        <p:nvSpPr>
          <p:cNvPr id="115718" name="Freeform 174"/>
          <p:cNvSpPr>
            <a:spLocks/>
          </p:cNvSpPr>
          <p:nvPr/>
        </p:nvSpPr>
        <p:spPr bwMode="auto">
          <a:xfrm flipH="1">
            <a:off x="3087688" y="3040063"/>
            <a:ext cx="163512" cy="927100"/>
          </a:xfrm>
          <a:custGeom>
            <a:avLst/>
            <a:gdLst>
              <a:gd name="T0" fmla="*/ 0 w 130"/>
              <a:gd name="T1" fmla="*/ 0 h 584"/>
              <a:gd name="T2" fmla="*/ 2147483647 w 130"/>
              <a:gd name="T3" fmla="*/ 0 h 584"/>
              <a:gd name="T4" fmla="*/ 2147483647 w 130"/>
              <a:gd name="T5" fmla="*/ 2147483647 h 58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0" h="584">
                <a:moveTo>
                  <a:pt x="0" y="0"/>
                </a:moveTo>
                <a:lnTo>
                  <a:pt x="130" y="0"/>
                </a:lnTo>
                <a:lnTo>
                  <a:pt x="130" y="58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22574" name="Line 176"/>
          <p:cNvSpPr>
            <a:spLocks noChangeShapeType="1"/>
          </p:cNvSpPr>
          <p:nvPr/>
        </p:nvSpPr>
        <p:spPr bwMode="auto">
          <a:xfrm flipH="1" flipV="1">
            <a:off x="3427414" y="3163888"/>
            <a:ext cx="452437" cy="381000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22575" name="Text Box 177"/>
          <p:cNvSpPr txBox="1">
            <a:spLocks noChangeArrowheads="1"/>
          </p:cNvSpPr>
          <p:nvPr/>
        </p:nvSpPr>
        <p:spPr bwMode="auto">
          <a:xfrm>
            <a:off x="3727652" y="3370264"/>
            <a:ext cx="1423787" cy="458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>
              <a:lnSpc>
                <a:spcPct val="85000"/>
              </a:lnSpc>
              <a:defRPr/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cable modem</a:t>
            </a:r>
          </a:p>
          <a:p>
            <a:pPr algn="r">
              <a:lnSpc>
                <a:spcPct val="85000"/>
              </a:lnSpc>
              <a:defRPr/>
            </a:pPr>
            <a:r>
              <a:rPr lang="en-US" sz="1400" dirty="0">
                <a:solidFill>
                  <a:srgbClr val="000000"/>
                </a:solidFill>
                <a:latin typeface="+mn-lt"/>
              </a:rPr>
              <a:t>termination system</a:t>
            </a:r>
          </a:p>
        </p:txBody>
      </p:sp>
      <p:sp>
        <p:nvSpPr>
          <p:cNvPr id="57382" name="Rectangle 3"/>
          <p:cNvSpPr>
            <a:spLocks noChangeArrowheads="1"/>
          </p:cNvSpPr>
          <p:nvPr/>
        </p:nvSpPr>
        <p:spPr bwMode="auto">
          <a:xfrm>
            <a:off x="2097109" y="4896519"/>
            <a:ext cx="8401050" cy="157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800100" indent="-3429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zh-CN" sz="2000" b="1" i="0" dirty="0">
                <a:solidFill>
                  <a:srgbClr val="000000"/>
                </a:solidFill>
                <a:latin typeface="+mn-lt"/>
              </a:rPr>
              <a:t>Downstream:</a:t>
            </a:r>
            <a:r>
              <a:rPr lang="en-US" altLang="zh-CN" sz="2000" i="0" dirty="0">
                <a:solidFill>
                  <a:srgbClr val="000000"/>
                </a:solidFill>
                <a:latin typeface="+mn-lt"/>
              </a:rPr>
              <a:t> </a:t>
            </a:r>
            <a:r>
              <a:rPr lang="en-US" altLang="zh-CN" sz="2000" dirty="0">
                <a:solidFill>
                  <a:srgbClr val="CC0000"/>
                </a:solidFill>
                <a:latin typeface="+mn-lt"/>
              </a:rPr>
              <a:t>multiple</a:t>
            </a:r>
            <a:r>
              <a:rPr lang="en-US" altLang="zh-CN" sz="2000" i="0" dirty="0">
                <a:solidFill>
                  <a:srgbClr val="CC0000"/>
                </a:solidFill>
                <a:latin typeface="+mn-lt"/>
              </a:rPr>
              <a:t> </a:t>
            </a:r>
            <a:r>
              <a:rPr lang="en-US" altLang="zh-CN" sz="2000" i="0" dirty="0">
                <a:solidFill>
                  <a:srgbClr val="000000"/>
                </a:solidFill>
                <a:latin typeface="+mn-lt"/>
              </a:rPr>
              <a:t>40Mbps downstream (broadcast) channels</a:t>
            </a:r>
          </a:p>
          <a:p>
            <a:pPr lvl="1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zh-CN" sz="2000" i="0" dirty="0">
                <a:solidFill>
                  <a:schemeClr val="accent2"/>
                </a:solidFill>
                <a:latin typeface="+mn-lt"/>
              </a:rPr>
              <a:t>single</a:t>
            </a:r>
            <a:r>
              <a:rPr lang="en-US" altLang="zh-CN" sz="2000" i="0" dirty="0">
                <a:solidFill>
                  <a:srgbClr val="000000"/>
                </a:solidFill>
                <a:latin typeface="+mn-lt"/>
              </a:rPr>
              <a:t> CMTS transmits into channels </a:t>
            </a:r>
            <a:r>
              <a:rPr lang="zh-CN" altLang="en-US" sz="2000" i="0" dirty="0">
                <a:solidFill>
                  <a:srgbClr val="000000"/>
                </a:solidFill>
                <a:latin typeface="+mn-lt"/>
              </a:rPr>
              <a:t>（</a:t>
            </a:r>
            <a:r>
              <a:rPr lang="en-US" altLang="zh-CN" sz="2000" i="0" dirty="0">
                <a:solidFill>
                  <a:schemeClr val="accent5"/>
                </a:solidFill>
                <a:latin typeface="+mn-lt"/>
              </a:rPr>
              <a:t>no contention!</a:t>
            </a:r>
            <a:r>
              <a:rPr lang="zh-CN" altLang="en-US" sz="2000" i="0" dirty="0">
                <a:solidFill>
                  <a:srgbClr val="000000"/>
                </a:solidFill>
                <a:latin typeface="+mn-lt"/>
              </a:rPr>
              <a:t>）</a:t>
            </a:r>
            <a:endParaRPr lang="en-US" altLang="zh-CN" sz="2000" i="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panose="05000000000000000000" pitchFamily="2" charset="2"/>
              <a:buChar char="v"/>
            </a:pPr>
            <a:r>
              <a:rPr lang="en-US" altLang="zh-CN" sz="2000" b="1" i="0" dirty="0">
                <a:latin typeface="+mn-lt"/>
              </a:rPr>
              <a:t>Upstream</a:t>
            </a:r>
            <a:r>
              <a:rPr lang="en-US" altLang="zh-CN" sz="2000" dirty="0">
                <a:solidFill>
                  <a:srgbClr val="CC0000"/>
                </a:solidFill>
                <a:latin typeface="+mn-lt"/>
              </a:rPr>
              <a:t>: multiple</a:t>
            </a:r>
            <a:r>
              <a:rPr lang="en-US" altLang="zh-CN" sz="2000" dirty="0">
                <a:solidFill>
                  <a:srgbClr val="000099"/>
                </a:solidFill>
                <a:latin typeface="+mn-lt"/>
              </a:rPr>
              <a:t> </a:t>
            </a:r>
            <a:r>
              <a:rPr lang="en-US" altLang="zh-CN" sz="2000" i="0" dirty="0">
                <a:solidFill>
                  <a:srgbClr val="000000"/>
                </a:solidFill>
                <a:latin typeface="+mn-lt"/>
              </a:rPr>
              <a:t>30 Mbps upstream channels</a:t>
            </a:r>
          </a:p>
          <a:p>
            <a:pPr lvl="1" eaLnBrk="1" hangingPunct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altLang="zh-CN" sz="2000" dirty="0">
                <a:solidFill>
                  <a:srgbClr val="CC0000"/>
                </a:solidFill>
                <a:latin typeface="+mn-lt"/>
              </a:rPr>
              <a:t>multiple access </a:t>
            </a:r>
            <a:r>
              <a:rPr lang="zh-CN" altLang="en-US" sz="2000" i="0" dirty="0">
                <a:solidFill>
                  <a:schemeClr val="accent5"/>
                </a:solidFill>
                <a:latin typeface="+mn-lt"/>
              </a:rPr>
              <a:t>（</a:t>
            </a:r>
            <a:r>
              <a:rPr lang="en-US" altLang="zh-CN" sz="2000" i="0" dirty="0">
                <a:solidFill>
                  <a:schemeClr val="accent5"/>
                </a:solidFill>
                <a:latin typeface="+mn-lt"/>
              </a:rPr>
              <a:t>contention!</a:t>
            </a:r>
            <a:r>
              <a:rPr lang="zh-CN" altLang="en-US" sz="2000" i="0" dirty="0">
                <a:solidFill>
                  <a:schemeClr val="accent5"/>
                </a:solidFill>
                <a:latin typeface="+mn-lt"/>
              </a:rPr>
              <a:t>）</a:t>
            </a:r>
            <a:r>
              <a:rPr lang="en-US" altLang="zh-CN" sz="2000" dirty="0">
                <a:solidFill>
                  <a:srgbClr val="CC0000"/>
                </a:solidFill>
                <a:latin typeface="+mn-lt"/>
              </a:rPr>
              <a:t>: </a:t>
            </a:r>
            <a:r>
              <a:rPr lang="en-US" altLang="zh-CN" sz="2000" dirty="0">
                <a:solidFill>
                  <a:srgbClr val="000000"/>
                </a:solidFill>
                <a:latin typeface="+mn-lt"/>
              </a:rPr>
              <a:t>all </a:t>
            </a:r>
            <a:r>
              <a:rPr lang="en-US" altLang="zh-CN" sz="2000" i="0" dirty="0">
                <a:solidFill>
                  <a:srgbClr val="000000"/>
                </a:solidFill>
                <a:latin typeface="+mn-lt"/>
              </a:rPr>
              <a:t>users contend for certain upstream channel time slots (others assigned)</a:t>
            </a:r>
            <a:endParaRPr lang="en-US" altLang="zh-CN" sz="1800" i="0" dirty="0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115724" name="Group 2"/>
          <p:cNvGrpSpPr>
            <a:grpSpLocks/>
          </p:cNvGrpSpPr>
          <p:nvPr/>
        </p:nvGrpSpPr>
        <p:grpSpPr bwMode="auto">
          <a:xfrm>
            <a:off x="7964489" y="2089151"/>
            <a:ext cx="2268537" cy="1462305"/>
            <a:chOff x="419100" y="1239838"/>
            <a:chExt cx="2268538" cy="1461414"/>
          </a:xfrm>
        </p:grpSpPr>
        <p:sp>
          <p:nvSpPr>
            <p:cNvPr id="22532" name="Rectangle 9"/>
            <p:cNvSpPr>
              <a:spLocks noChangeArrowheads="1"/>
            </p:cNvSpPr>
            <p:nvPr/>
          </p:nvSpPr>
          <p:spPr bwMode="auto">
            <a:xfrm>
              <a:off x="657225" y="1650750"/>
              <a:ext cx="1793876" cy="926535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115830" name="Line 7"/>
            <p:cNvSpPr>
              <a:spLocks noChangeShapeType="1"/>
            </p:cNvSpPr>
            <p:nvPr/>
          </p:nvSpPr>
          <p:spPr bwMode="auto">
            <a:xfrm flipV="1">
              <a:off x="958850" y="2201863"/>
              <a:ext cx="365125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115831" name="Text Box 39"/>
            <p:cNvSpPr txBox="1">
              <a:spLocks noChangeArrowheads="1"/>
            </p:cNvSpPr>
            <p:nvPr/>
          </p:nvSpPr>
          <p:spPr bwMode="auto">
            <a:xfrm>
              <a:off x="1286156" y="2264475"/>
              <a:ext cx="676787" cy="436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1400" i="0" dirty="0">
                  <a:solidFill>
                    <a:srgbClr val="000000"/>
                  </a:solidFill>
                  <a:latin typeface="+mn-lt"/>
                </a:rPr>
                <a:t>cable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sz="1400" i="0" dirty="0">
                  <a:solidFill>
                    <a:srgbClr val="000000"/>
                  </a:solidFill>
                  <a:latin typeface="+mn-lt"/>
                </a:rPr>
                <a:t>modem</a:t>
              </a:r>
            </a:p>
          </p:txBody>
        </p:sp>
        <p:sp>
          <p:nvSpPr>
            <p:cNvPr id="115832" name="Text Box 41"/>
            <p:cNvSpPr txBox="1">
              <a:spLocks noChangeArrowheads="1"/>
            </p:cNvSpPr>
            <p:nvPr/>
          </p:nvSpPr>
          <p:spPr bwMode="auto">
            <a:xfrm>
              <a:off x="651882" y="2331583"/>
              <a:ext cx="619079" cy="264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1400" i="0" dirty="0">
                  <a:solidFill>
                    <a:srgbClr val="000000"/>
                  </a:solidFill>
                  <a:latin typeface="+mn-lt"/>
                </a:rPr>
                <a:t>splitter</a:t>
              </a:r>
            </a:p>
          </p:txBody>
        </p:sp>
        <p:grpSp>
          <p:nvGrpSpPr>
            <p:cNvPr id="115833" name="Group 13"/>
            <p:cNvGrpSpPr>
              <a:grpSpLocks/>
            </p:cNvGrpSpPr>
            <p:nvPr/>
          </p:nvGrpSpPr>
          <p:grpSpPr bwMode="auto">
            <a:xfrm>
              <a:off x="1304925" y="2078038"/>
              <a:ext cx="614363" cy="220662"/>
              <a:chOff x="322" y="890"/>
              <a:chExt cx="872" cy="339"/>
            </a:xfrm>
          </p:grpSpPr>
          <p:sp>
            <p:nvSpPr>
              <p:cNvPr id="22701" name="Rectangle 14"/>
              <p:cNvSpPr>
                <a:spLocks noChangeArrowheads="1"/>
              </p:cNvSpPr>
              <p:nvPr/>
            </p:nvSpPr>
            <p:spPr bwMode="auto">
              <a:xfrm>
                <a:off x="322" y="1004"/>
                <a:ext cx="872" cy="224"/>
              </a:xfrm>
              <a:prstGeom prst="rect">
                <a:avLst/>
              </a:pr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22702" name="Rectangle 15"/>
              <p:cNvSpPr>
                <a:spLocks noChangeArrowheads="1"/>
              </p:cNvSpPr>
              <p:nvPr/>
            </p:nvSpPr>
            <p:spPr bwMode="auto">
              <a:xfrm>
                <a:off x="394" y="1072"/>
                <a:ext cx="54" cy="5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22703" name="Rectangle 16"/>
              <p:cNvSpPr>
                <a:spLocks noChangeArrowheads="1"/>
              </p:cNvSpPr>
              <p:nvPr/>
            </p:nvSpPr>
            <p:spPr bwMode="auto">
              <a:xfrm>
                <a:off x="466" y="1072"/>
                <a:ext cx="56" cy="56"/>
              </a:xfrm>
              <a:prstGeom prst="rect">
                <a:avLst/>
              </a:prstGeom>
              <a:solidFill>
                <a:srgbClr val="33CC33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22704" name="Rectangle 17"/>
              <p:cNvSpPr>
                <a:spLocks noChangeArrowheads="1"/>
              </p:cNvSpPr>
              <p:nvPr/>
            </p:nvSpPr>
            <p:spPr bwMode="auto">
              <a:xfrm>
                <a:off x="541" y="1070"/>
                <a:ext cx="56" cy="5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22705" name="Rectangle 18"/>
              <p:cNvSpPr>
                <a:spLocks noChangeArrowheads="1"/>
              </p:cNvSpPr>
              <p:nvPr/>
            </p:nvSpPr>
            <p:spPr bwMode="auto">
              <a:xfrm>
                <a:off x="615" y="1070"/>
                <a:ext cx="56" cy="56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115847" name="AutoShape 19"/>
              <p:cNvSpPr>
                <a:spLocks noChangeArrowheads="1"/>
              </p:cNvSpPr>
              <p:nvPr/>
            </p:nvSpPr>
            <p:spPr bwMode="auto">
              <a:xfrm rot="10800000" flipH="1">
                <a:off x="322" y="890"/>
                <a:ext cx="859" cy="1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501 w 21600"/>
                  <a:gd name="T13" fmla="*/ 4516 h 21600"/>
                  <a:gd name="T14" fmla="*/ 17099 w 21600"/>
                  <a:gd name="T15" fmla="*/ 1708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  <p:sp>
          <p:nvSpPr>
            <p:cNvPr id="22537" name="AutoShape 21"/>
            <p:cNvSpPr>
              <a:spLocks noChangeArrowheads="1"/>
            </p:cNvSpPr>
            <p:nvPr/>
          </p:nvSpPr>
          <p:spPr bwMode="auto">
            <a:xfrm>
              <a:off x="419100" y="1239838"/>
              <a:ext cx="2268538" cy="468028"/>
            </a:xfrm>
            <a:prstGeom prst="triangle">
              <a:avLst>
                <a:gd name="adj" fmla="val 50000"/>
              </a:avLst>
            </a:prstGeom>
            <a:solidFill>
              <a:srgbClr val="DDDDDD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22538" name="Rectangle 22"/>
            <p:cNvSpPr>
              <a:spLocks noChangeArrowheads="1"/>
            </p:cNvSpPr>
            <p:nvPr/>
          </p:nvSpPr>
          <p:spPr bwMode="auto">
            <a:xfrm>
              <a:off x="906462" y="2133056"/>
              <a:ext cx="166688" cy="144374"/>
            </a:xfrm>
            <a:prstGeom prst="rect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115836" name="Freeform 23"/>
            <p:cNvSpPr>
              <a:spLocks/>
            </p:cNvSpPr>
            <p:nvPr/>
          </p:nvSpPr>
          <p:spPr bwMode="auto">
            <a:xfrm flipH="1">
              <a:off x="970845" y="1691922"/>
              <a:ext cx="479425" cy="434975"/>
            </a:xfrm>
            <a:custGeom>
              <a:avLst/>
              <a:gdLst>
                <a:gd name="T0" fmla="*/ 2147483647 w 381"/>
                <a:gd name="T1" fmla="*/ 2147483647 h 274"/>
                <a:gd name="T2" fmla="*/ 2147483647 w 381"/>
                <a:gd name="T3" fmla="*/ 2147483647 h 274"/>
                <a:gd name="T4" fmla="*/ 0 w 381"/>
                <a:gd name="T5" fmla="*/ 0 h 2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81" h="274">
                  <a:moveTo>
                    <a:pt x="381" y="274"/>
                  </a:moveTo>
                  <a:lnTo>
                    <a:pt x="381" y="13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22540" name="Line 24"/>
            <p:cNvSpPr>
              <a:spLocks noChangeShapeType="1"/>
            </p:cNvSpPr>
            <p:nvPr/>
          </p:nvSpPr>
          <p:spPr bwMode="auto">
            <a:xfrm flipH="1">
              <a:off x="1917701" y="2215556"/>
              <a:ext cx="2397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pic>
          <p:nvPicPr>
            <p:cNvPr id="115838" name="Picture 25" descr="tv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4844" y="1355725"/>
              <a:ext cx="755650" cy="674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5839" name="Group 181"/>
            <p:cNvGrpSpPr>
              <a:grpSpLocks/>
            </p:cNvGrpSpPr>
            <p:nvPr/>
          </p:nvGrpSpPr>
          <p:grpSpPr bwMode="auto">
            <a:xfrm>
              <a:off x="1854097" y="1780738"/>
              <a:ext cx="609600" cy="609600"/>
              <a:chOff x="-44" y="1473"/>
              <a:chExt cx="981" cy="1105"/>
            </a:xfrm>
          </p:grpSpPr>
          <p:pic>
            <p:nvPicPr>
              <p:cNvPr id="115840" name="Picture 182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5841" name="Freeform 183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5595 w 356"/>
                  <a:gd name="T3" fmla="*/ 341 h 368"/>
                  <a:gd name="T4" fmla="*/ 6638 w 356"/>
                  <a:gd name="T5" fmla="*/ 7113 h 368"/>
                  <a:gd name="T6" fmla="*/ 1463 w 356"/>
                  <a:gd name="T7" fmla="*/ 8895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</p:grpSp>
      <p:grpSp>
        <p:nvGrpSpPr>
          <p:cNvPr id="115725" name="Group 8"/>
          <p:cNvGrpSpPr>
            <a:grpSpLocks/>
          </p:cNvGrpSpPr>
          <p:nvPr/>
        </p:nvGrpSpPr>
        <p:grpSpPr bwMode="auto">
          <a:xfrm>
            <a:off x="3522663" y="2298701"/>
            <a:ext cx="4938712" cy="1389063"/>
            <a:chOff x="4327270" y="1745934"/>
            <a:chExt cx="4938730" cy="1388847"/>
          </a:xfrm>
        </p:grpSpPr>
        <p:sp>
          <p:nvSpPr>
            <p:cNvPr id="22546" name="Line 94"/>
            <p:cNvSpPr>
              <a:spLocks noChangeShapeType="1"/>
            </p:cNvSpPr>
            <p:nvPr/>
          </p:nvSpPr>
          <p:spPr bwMode="auto">
            <a:xfrm>
              <a:off x="4327270" y="2504641"/>
              <a:ext cx="493873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15734" name="Group 7"/>
            <p:cNvGrpSpPr>
              <a:grpSpLocks/>
            </p:cNvGrpSpPr>
            <p:nvPr/>
          </p:nvGrpSpPr>
          <p:grpSpPr bwMode="auto">
            <a:xfrm flipH="1">
              <a:off x="5534163" y="1745934"/>
              <a:ext cx="2894013" cy="752358"/>
              <a:chOff x="5534163" y="1745934"/>
              <a:chExt cx="2894013" cy="752358"/>
            </a:xfrm>
          </p:grpSpPr>
          <p:grpSp>
            <p:nvGrpSpPr>
              <p:cNvPr id="115774" name="Group 26"/>
              <p:cNvGrpSpPr>
                <a:grpSpLocks/>
              </p:cNvGrpSpPr>
              <p:nvPr/>
            </p:nvGrpSpPr>
            <p:grpSpPr bwMode="auto">
              <a:xfrm>
                <a:off x="5534163" y="1752284"/>
                <a:ext cx="850900" cy="527050"/>
                <a:chOff x="-490" y="1664"/>
                <a:chExt cx="1429" cy="842"/>
              </a:xfrm>
            </p:grpSpPr>
            <p:sp>
              <p:nvSpPr>
                <p:cNvPr id="22685" name="AutoShape 27"/>
                <p:cNvSpPr>
                  <a:spLocks noChangeArrowheads="1"/>
                </p:cNvSpPr>
                <p:nvPr/>
              </p:nvSpPr>
              <p:spPr bwMode="auto">
                <a:xfrm>
                  <a:off x="-489" y="1664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</a:endParaRPr>
                </a:p>
              </p:txBody>
            </p:sp>
            <p:grpSp>
              <p:nvGrpSpPr>
                <p:cNvPr id="115814" name="Group 28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22687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-335" y="1923"/>
                    <a:ext cx="1125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sp>
                <p:nvSpPr>
                  <p:cNvPr id="115816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grpSp>
                <p:nvGrpSpPr>
                  <p:cNvPr id="115817" name="Group 31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2695" name="Rectangle 3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" y="1000"/>
                      <a:ext cx="871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96" name="Rectangle 3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4" y="1074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97" name="Rectangle 3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6" y="1074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98" name="Rectangle 3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" y="1068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99" name="Rectangle 3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6" y="1068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15828" name="AutoShape 37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dirty="0">
                        <a:latin typeface="+mn-lt"/>
                      </a:endParaRPr>
                    </a:p>
                  </p:txBody>
                </p:sp>
              </p:grpSp>
              <p:pic>
                <p:nvPicPr>
                  <p:cNvPr id="115818" name="Picture 38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691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529" y="2232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sp>
                <p:nvSpPr>
                  <p:cNvPr id="115820" name="Freeform 40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sp>
                <p:nvSpPr>
                  <p:cNvPr id="22693" name="Line 4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0" y="2270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pic>
                <p:nvPicPr>
                  <p:cNvPr id="115822" name="Picture 42" descr="tv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5775" name="Group 43"/>
              <p:cNvGrpSpPr>
                <a:grpSpLocks/>
              </p:cNvGrpSpPr>
              <p:nvPr/>
            </p:nvGrpSpPr>
            <p:grpSpPr bwMode="auto">
              <a:xfrm>
                <a:off x="6435863" y="1745934"/>
                <a:ext cx="850900" cy="527050"/>
                <a:chOff x="-490" y="1664"/>
                <a:chExt cx="1429" cy="842"/>
              </a:xfrm>
            </p:grpSpPr>
            <p:sp>
              <p:nvSpPr>
                <p:cNvPr id="22669" name="AutoShape 44"/>
                <p:cNvSpPr>
                  <a:spLocks noChangeArrowheads="1"/>
                </p:cNvSpPr>
                <p:nvPr/>
              </p:nvSpPr>
              <p:spPr bwMode="auto">
                <a:xfrm>
                  <a:off x="-489" y="1664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</a:endParaRPr>
                </a:p>
              </p:txBody>
            </p:sp>
            <p:grpSp>
              <p:nvGrpSpPr>
                <p:cNvPr id="115798" name="Group 45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22671" name="Rectangle 46"/>
                  <p:cNvSpPr>
                    <a:spLocks noChangeArrowheads="1"/>
                  </p:cNvSpPr>
                  <p:nvPr/>
                </p:nvSpPr>
                <p:spPr bwMode="auto">
                  <a:xfrm>
                    <a:off x="-335" y="1923"/>
                    <a:ext cx="1125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sp>
                <p:nvSpPr>
                  <p:cNvPr id="115800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grpSp>
                <p:nvGrpSpPr>
                  <p:cNvPr id="115801" name="Group 48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2679" name="Rectangle 4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" y="1000"/>
                      <a:ext cx="871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80" name="Rectangle 5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4" y="1074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81" name="Rectangle 5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6" y="1074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82" name="Rectangle 5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" y="1068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83" name="Rectangle 5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6" y="1068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15812" name="AutoShape 54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dirty="0">
                        <a:latin typeface="+mn-lt"/>
                      </a:endParaRPr>
                    </a:p>
                  </p:txBody>
                </p:sp>
              </p:grpSp>
              <p:pic>
                <p:nvPicPr>
                  <p:cNvPr id="115802" name="Picture 55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675" name="Rectangle 56"/>
                  <p:cNvSpPr>
                    <a:spLocks noChangeArrowheads="1"/>
                  </p:cNvSpPr>
                  <p:nvPr/>
                </p:nvSpPr>
                <p:spPr bwMode="auto">
                  <a:xfrm>
                    <a:off x="529" y="2232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sp>
                <p:nvSpPr>
                  <p:cNvPr id="115804" name="Freeform 57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sp>
                <p:nvSpPr>
                  <p:cNvPr id="22677" name="Line 5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0" y="2270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pic>
                <p:nvPicPr>
                  <p:cNvPr id="115806" name="Picture 59" descr="tv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grpSp>
            <p:nvGrpSpPr>
              <p:cNvPr id="115776" name="Group 95"/>
              <p:cNvGrpSpPr>
                <a:grpSpLocks/>
              </p:cNvGrpSpPr>
              <p:nvPr/>
            </p:nvGrpSpPr>
            <p:grpSpPr bwMode="auto">
              <a:xfrm>
                <a:off x="7577276" y="1753872"/>
                <a:ext cx="850900" cy="527050"/>
                <a:chOff x="-490" y="1664"/>
                <a:chExt cx="1429" cy="842"/>
              </a:xfrm>
            </p:grpSpPr>
            <p:sp>
              <p:nvSpPr>
                <p:cNvPr id="22621" name="AutoShape 96"/>
                <p:cNvSpPr>
                  <a:spLocks noChangeArrowheads="1"/>
                </p:cNvSpPr>
                <p:nvPr/>
              </p:nvSpPr>
              <p:spPr bwMode="auto">
                <a:xfrm>
                  <a:off x="-489" y="1664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</a:endParaRPr>
                </a:p>
              </p:txBody>
            </p:sp>
            <p:grpSp>
              <p:nvGrpSpPr>
                <p:cNvPr id="115782" name="Group 97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22623" name="Rectangle 98"/>
                  <p:cNvSpPr>
                    <a:spLocks noChangeArrowheads="1"/>
                  </p:cNvSpPr>
                  <p:nvPr/>
                </p:nvSpPr>
                <p:spPr bwMode="auto">
                  <a:xfrm>
                    <a:off x="-335" y="1923"/>
                    <a:ext cx="1125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sp>
                <p:nvSpPr>
                  <p:cNvPr id="115784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grpSp>
                <p:nvGrpSpPr>
                  <p:cNvPr id="115785" name="Group 100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2631" name="Rectangle 10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" y="1000"/>
                      <a:ext cx="871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32" name="Rectangle 10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4" y="1074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33" name="Rectangle 10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6" y="1074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34" name="Rectangle 10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8" y="1068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35" name="Rectangle 10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6" y="1068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15796" name="AutoShape 106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dirty="0">
                        <a:latin typeface="+mn-lt"/>
                      </a:endParaRPr>
                    </a:p>
                  </p:txBody>
                </p:sp>
              </p:grpSp>
              <p:pic>
                <p:nvPicPr>
                  <p:cNvPr id="115786" name="Picture 107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627" name="Rectangle 108"/>
                  <p:cNvSpPr>
                    <a:spLocks noChangeArrowheads="1"/>
                  </p:cNvSpPr>
                  <p:nvPr/>
                </p:nvSpPr>
                <p:spPr bwMode="auto">
                  <a:xfrm>
                    <a:off x="529" y="2232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sp>
                <p:nvSpPr>
                  <p:cNvPr id="115788" name="Freeform 109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sp>
                <p:nvSpPr>
                  <p:cNvPr id="22629" name="Line 11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0" y="2270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pic>
                <p:nvPicPr>
                  <p:cNvPr id="115790" name="Picture 111" descr="tv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22548" name="Text Box 112"/>
              <p:cNvSpPr txBox="1">
                <a:spLocks noChangeArrowheads="1"/>
              </p:cNvSpPr>
              <p:nvPr/>
            </p:nvSpPr>
            <p:spPr bwMode="auto">
              <a:xfrm>
                <a:off x="7241335" y="1823710"/>
                <a:ext cx="436340" cy="4615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i="0" dirty="0">
                    <a:solidFill>
                      <a:srgbClr val="969696"/>
                    </a:solidFill>
                    <a:latin typeface="+mn-lt"/>
                  </a:rPr>
                  <a:t>…</a:t>
                </a:r>
              </a:p>
            </p:txBody>
          </p:sp>
          <p:sp>
            <p:nvSpPr>
              <p:cNvPr id="22549" name="Line 113"/>
              <p:cNvSpPr>
                <a:spLocks noChangeShapeType="1"/>
              </p:cNvSpPr>
              <p:nvPr/>
            </p:nvSpPr>
            <p:spPr bwMode="auto">
              <a:xfrm flipH="1">
                <a:off x="6169544" y="2164969"/>
                <a:ext cx="3175" cy="3333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22550" name="Line 114"/>
              <p:cNvSpPr>
                <a:spLocks noChangeShapeType="1"/>
              </p:cNvSpPr>
              <p:nvPr/>
            </p:nvSpPr>
            <p:spPr bwMode="auto">
              <a:xfrm flipH="1">
                <a:off x="7074423" y="2164969"/>
                <a:ext cx="3175" cy="3333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22551" name="Line 115"/>
              <p:cNvSpPr>
                <a:spLocks noChangeShapeType="1"/>
              </p:cNvSpPr>
              <p:nvPr/>
            </p:nvSpPr>
            <p:spPr bwMode="auto">
              <a:xfrm flipH="1">
                <a:off x="8211077" y="2164969"/>
                <a:ext cx="3175" cy="3333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15735" name="Group 5"/>
            <p:cNvGrpSpPr>
              <a:grpSpLocks/>
            </p:cNvGrpSpPr>
            <p:nvPr/>
          </p:nvGrpSpPr>
          <p:grpSpPr bwMode="auto">
            <a:xfrm flipH="1">
              <a:off x="7298039" y="2490881"/>
              <a:ext cx="850900" cy="627063"/>
              <a:chOff x="6488251" y="2501584"/>
              <a:chExt cx="850900" cy="627063"/>
            </a:xfrm>
          </p:grpSpPr>
          <p:grpSp>
            <p:nvGrpSpPr>
              <p:cNvPr id="115756" name="Group 77"/>
              <p:cNvGrpSpPr>
                <a:grpSpLocks/>
              </p:cNvGrpSpPr>
              <p:nvPr/>
            </p:nvGrpSpPr>
            <p:grpSpPr bwMode="auto">
              <a:xfrm>
                <a:off x="6488251" y="2601597"/>
                <a:ext cx="850900" cy="527050"/>
                <a:chOff x="-490" y="1664"/>
                <a:chExt cx="1429" cy="842"/>
              </a:xfrm>
            </p:grpSpPr>
            <p:sp>
              <p:nvSpPr>
                <p:cNvPr id="22637" name="AutoShape 78"/>
                <p:cNvSpPr>
                  <a:spLocks noChangeArrowheads="1"/>
                </p:cNvSpPr>
                <p:nvPr/>
              </p:nvSpPr>
              <p:spPr bwMode="auto">
                <a:xfrm>
                  <a:off x="-489" y="1663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</a:endParaRPr>
                </a:p>
              </p:txBody>
            </p:sp>
            <p:grpSp>
              <p:nvGrpSpPr>
                <p:cNvPr id="115759" name="Group 79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22639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-329" y="1922"/>
                    <a:ext cx="1120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sp>
                <p:nvSpPr>
                  <p:cNvPr id="115761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grpSp>
                <p:nvGrpSpPr>
                  <p:cNvPr id="115762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2647" name="Rectangle 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22" y="998"/>
                      <a:ext cx="871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48" name="Rectangle 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94" y="1072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49" name="Rectangle 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66" y="1072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50" name="Rectangle 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39" y="1066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2651" name="Rectangle 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17" y="1066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15773" name="AutoShape 88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dirty="0">
                        <a:latin typeface="+mn-lt"/>
                      </a:endParaRPr>
                    </a:p>
                  </p:txBody>
                </p:sp>
              </p:grpSp>
              <p:pic>
                <p:nvPicPr>
                  <p:cNvPr id="115763" name="Picture 89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22643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529" y="2231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sp>
                <p:nvSpPr>
                  <p:cNvPr id="115765" name="Freeform 91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sp>
                <p:nvSpPr>
                  <p:cNvPr id="22645" name="Line 9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71" y="2269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pic>
                <p:nvPicPr>
                  <p:cNvPr id="115767" name="Picture 93" descr="tv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115757" name="Freeform 116"/>
              <p:cNvSpPr>
                <a:spLocks/>
              </p:cNvSpPr>
              <p:nvPr/>
            </p:nvSpPr>
            <p:spPr bwMode="auto">
              <a:xfrm>
                <a:off x="7159763" y="2501584"/>
                <a:ext cx="127000" cy="476250"/>
              </a:xfrm>
              <a:custGeom>
                <a:avLst/>
                <a:gdLst>
                  <a:gd name="T0" fmla="*/ 0 w 80"/>
                  <a:gd name="T1" fmla="*/ 2147483647 h 300"/>
                  <a:gd name="T2" fmla="*/ 2147483647 w 80"/>
                  <a:gd name="T3" fmla="*/ 2147483647 h 300"/>
                  <a:gd name="T4" fmla="*/ 2147483647 w 80"/>
                  <a:gd name="T5" fmla="*/ 0 h 3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0" h="300">
                    <a:moveTo>
                      <a:pt x="0" y="300"/>
                    </a:moveTo>
                    <a:lnTo>
                      <a:pt x="80" y="300"/>
                    </a:lnTo>
                    <a:lnTo>
                      <a:pt x="8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  <p:grpSp>
          <p:nvGrpSpPr>
            <p:cNvPr id="115736" name="Group 186"/>
            <p:cNvGrpSpPr>
              <a:grpSpLocks/>
            </p:cNvGrpSpPr>
            <p:nvPr/>
          </p:nvGrpSpPr>
          <p:grpSpPr bwMode="auto">
            <a:xfrm flipH="1">
              <a:off x="5984260" y="2507718"/>
              <a:ext cx="850900" cy="627063"/>
              <a:chOff x="6488251" y="2501584"/>
              <a:chExt cx="850900" cy="627063"/>
            </a:xfrm>
          </p:grpSpPr>
          <p:grpSp>
            <p:nvGrpSpPr>
              <p:cNvPr id="115738" name="Group 77"/>
              <p:cNvGrpSpPr>
                <a:grpSpLocks/>
              </p:cNvGrpSpPr>
              <p:nvPr/>
            </p:nvGrpSpPr>
            <p:grpSpPr bwMode="auto">
              <a:xfrm>
                <a:off x="6488251" y="2601597"/>
                <a:ext cx="850900" cy="527050"/>
                <a:chOff x="-490" y="1664"/>
                <a:chExt cx="1429" cy="842"/>
              </a:xfrm>
            </p:grpSpPr>
            <p:sp>
              <p:nvSpPr>
                <p:cNvPr id="190" name="AutoShape 78"/>
                <p:cNvSpPr>
                  <a:spLocks noChangeArrowheads="1"/>
                </p:cNvSpPr>
                <p:nvPr/>
              </p:nvSpPr>
              <p:spPr bwMode="auto">
                <a:xfrm>
                  <a:off x="-491" y="1664"/>
                  <a:ext cx="1429" cy="294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</a:endParaRPr>
                </a:p>
              </p:txBody>
            </p:sp>
            <p:grpSp>
              <p:nvGrpSpPr>
                <p:cNvPr id="115741" name="Group 79"/>
                <p:cNvGrpSpPr>
                  <a:grpSpLocks/>
                </p:cNvGrpSpPr>
                <p:nvPr/>
              </p:nvGrpSpPr>
              <p:grpSpPr bwMode="auto">
                <a:xfrm>
                  <a:off x="-427" y="1737"/>
                  <a:ext cx="1217" cy="769"/>
                  <a:chOff x="-427" y="1737"/>
                  <a:chExt cx="1217" cy="769"/>
                </a:xfrm>
              </p:grpSpPr>
              <p:sp>
                <p:nvSpPr>
                  <p:cNvPr id="192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-339" y="1923"/>
                    <a:ext cx="1128" cy="583"/>
                  </a:xfrm>
                  <a:prstGeom prst="rect">
                    <a:avLst/>
                  </a:prstGeom>
                  <a:solidFill>
                    <a:srgbClr val="DDDDDD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sp>
                <p:nvSpPr>
                  <p:cNvPr id="115743" name="Line 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-150" y="2270"/>
                    <a:ext cx="230" cy="1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grpSp>
                <p:nvGrpSpPr>
                  <p:cNvPr id="115744" name="Group 82"/>
                  <p:cNvGrpSpPr>
                    <a:grpSpLocks/>
                  </p:cNvGrpSpPr>
                  <p:nvPr/>
                </p:nvGrpSpPr>
                <p:grpSpPr bwMode="auto">
                  <a:xfrm>
                    <a:off x="68" y="2192"/>
                    <a:ext cx="387" cy="139"/>
                    <a:chOff x="322" y="890"/>
                    <a:chExt cx="872" cy="339"/>
                  </a:xfrm>
                </p:grpSpPr>
                <p:sp>
                  <p:nvSpPr>
                    <p:cNvPr id="200" name="Rectangle 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9" y="1000"/>
                      <a:ext cx="853" cy="229"/>
                    </a:xfrm>
                    <a:prstGeom prst="rect">
                      <a:avLst/>
                    </a:pr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01" name="Rectangle 84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73" y="1074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02" name="Rectangle 85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445" y="1074"/>
                      <a:ext cx="54" cy="56"/>
                    </a:xfrm>
                    <a:prstGeom prst="rect">
                      <a:avLst/>
                    </a:prstGeom>
                    <a:solidFill>
                      <a:srgbClr val="33CC33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03" name="Rectangle 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17" y="1068"/>
                      <a:ext cx="60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204" name="Rectangle 8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95" y="1068"/>
                      <a:ext cx="54" cy="56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noFill/>
                    </a:ln>
                    <a:effectLst/>
                    <a:extLs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solidFill>
                          <a:srgbClr val="000000"/>
                        </a:solidFill>
                        <a:latin typeface="+mn-lt"/>
                        <a:ea typeface="ＭＳ Ｐゴシック" charset="0"/>
                      </a:endParaRPr>
                    </a:p>
                  </p:txBody>
                </p:sp>
                <p:sp>
                  <p:nvSpPr>
                    <p:cNvPr id="115755" name="AutoShape 88"/>
                    <p:cNvSpPr>
                      <a:spLocks noChangeArrowheads="1"/>
                    </p:cNvSpPr>
                    <p:nvPr/>
                  </p:nvSpPr>
                  <p:spPr bwMode="auto">
                    <a:xfrm rot="10800000" flipH="1">
                      <a:off x="322" y="890"/>
                      <a:ext cx="859" cy="110"/>
                    </a:xfrm>
                    <a:custGeom>
                      <a:avLst/>
                      <a:gdLst>
                        <a:gd name="T0" fmla="*/ 0 w 21600"/>
                        <a:gd name="T1" fmla="*/ 0 h 21600"/>
                        <a:gd name="T2" fmla="*/ 0 w 21600"/>
                        <a:gd name="T3" fmla="*/ 0 h 21600"/>
                        <a:gd name="T4" fmla="*/ 0 w 21600"/>
                        <a:gd name="T5" fmla="*/ 0 h 21600"/>
                        <a:gd name="T6" fmla="*/ 0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1 w 21600"/>
                        <a:gd name="T13" fmla="*/ 4516 h 21600"/>
                        <a:gd name="T14" fmla="*/ 17099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99"/>
                    </a:soli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zh-CN" altLang="en-US" dirty="0">
                        <a:latin typeface="+mn-lt"/>
                      </a:endParaRPr>
                    </a:p>
                  </p:txBody>
                </p:sp>
              </p:grpSp>
              <p:pic>
                <p:nvPicPr>
                  <p:cNvPr id="115745" name="Picture 89" descr="desktop_computer_stylized_small"/>
                  <p:cNvPicPr>
                    <a:picLocks noChangeAspect="1" noChangeArrowheads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427" y="2049"/>
                    <a:ext cx="447" cy="41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96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528" y="2232"/>
                    <a:ext cx="104" cy="91"/>
                  </a:xfrm>
                  <a:prstGeom prst="rect">
                    <a:avLst/>
                  </a:prstGeom>
                  <a:solidFill>
                    <a:srgbClr val="0000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sp>
                <p:nvSpPr>
                  <p:cNvPr id="115747" name="Freeform 91"/>
                  <p:cNvSpPr>
                    <a:spLocks/>
                  </p:cNvSpPr>
                  <p:nvPr/>
                </p:nvSpPr>
                <p:spPr bwMode="auto">
                  <a:xfrm>
                    <a:off x="282" y="1951"/>
                    <a:ext cx="302" cy="274"/>
                  </a:xfrm>
                  <a:custGeom>
                    <a:avLst/>
                    <a:gdLst>
                      <a:gd name="T0" fmla="*/ 37 w 381"/>
                      <a:gd name="T1" fmla="*/ 274 h 274"/>
                      <a:gd name="T2" fmla="*/ 37 w 381"/>
                      <a:gd name="T3" fmla="*/ 130 h 274"/>
                      <a:gd name="T4" fmla="*/ 0 w 381"/>
                      <a:gd name="T5" fmla="*/ 0 h 27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381" h="274">
                        <a:moveTo>
                          <a:pt x="381" y="274"/>
                        </a:moveTo>
                        <a:lnTo>
                          <a:pt x="381" y="130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sp>
                <p:nvSpPr>
                  <p:cNvPr id="198" name="Line 9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69" y="2270"/>
                    <a:ext cx="15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</a:endParaRPr>
                  </a:p>
                </p:txBody>
              </p:sp>
              <p:pic>
                <p:nvPicPr>
                  <p:cNvPr id="115749" name="Picture 93" descr="tv"/>
                  <p:cNvPicPr>
                    <a:picLocks noChangeAspect="1" noChangeArrowheads="1"/>
                  </p:cNvPicPr>
                  <p:nvPr/>
                </p:nvPicPr>
                <p:blipFill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" y="1737"/>
                    <a:ext cx="476" cy="4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115739" name="Freeform 116"/>
              <p:cNvSpPr>
                <a:spLocks/>
              </p:cNvSpPr>
              <p:nvPr/>
            </p:nvSpPr>
            <p:spPr bwMode="auto">
              <a:xfrm>
                <a:off x="7159763" y="2501584"/>
                <a:ext cx="127000" cy="476250"/>
              </a:xfrm>
              <a:custGeom>
                <a:avLst/>
                <a:gdLst>
                  <a:gd name="T0" fmla="*/ 0 w 80"/>
                  <a:gd name="T1" fmla="*/ 2147483647 h 300"/>
                  <a:gd name="T2" fmla="*/ 2147483647 w 80"/>
                  <a:gd name="T3" fmla="*/ 2147483647 h 300"/>
                  <a:gd name="T4" fmla="*/ 2147483647 w 80"/>
                  <a:gd name="T5" fmla="*/ 0 h 3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80" h="300">
                    <a:moveTo>
                      <a:pt x="0" y="300"/>
                    </a:moveTo>
                    <a:lnTo>
                      <a:pt x="80" y="300"/>
                    </a:lnTo>
                    <a:lnTo>
                      <a:pt x="80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  <p:sp>
          <p:nvSpPr>
            <p:cNvPr id="206" name="Text Box 112"/>
            <p:cNvSpPr txBox="1">
              <a:spLocks noChangeArrowheads="1"/>
            </p:cNvSpPr>
            <p:nvPr/>
          </p:nvSpPr>
          <p:spPr bwMode="auto">
            <a:xfrm>
              <a:off x="6787904" y="2596702"/>
              <a:ext cx="436340" cy="4615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i="0" dirty="0">
                  <a:solidFill>
                    <a:srgbClr val="969696"/>
                  </a:solidFill>
                  <a:latin typeface="+mn-lt"/>
                </a:rPr>
                <a:t>…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087688" y="1239838"/>
            <a:ext cx="6373812" cy="938212"/>
            <a:chOff x="1987247" y="1333114"/>
            <a:chExt cx="5338532" cy="938762"/>
          </a:xfrm>
        </p:grpSpPr>
        <p:sp>
          <p:nvSpPr>
            <p:cNvPr id="22707" name="Text Box 6"/>
            <p:cNvSpPr txBox="1">
              <a:spLocks noChangeArrowheads="1"/>
            </p:cNvSpPr>
            <p:nvPr/>
          </p:nvSpPr>
          <p:spPr bwMode="auto">
            <a:xfrm>
              <a:off x="1987247" y="1333114"/>
              <a:ext cx="5338532" cy="517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>
                <a:lnSpc>
                  <a:spcPct val="85000"/>
                </a:lnSpc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</a:rPr>
                <a:t>Internet frames, TV channels, control  transmitted </a:t>
              </a:r>
            </a:p>
            <a:p>
              <a:pPr algn="ctr">
                <a:lnSpc>
                  <a:spcPct val="85000"/>
                </a:lnSpc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</a:rPr>
                <a:t>downstream at different frequencies</a:t>
              </a:r>
            </a:p>
          </p:txBody>
        </p:sp>
        <p:sp>
          <p:nvSpPr>
            <p:cNvPr id="115732" name="Right Arrow 9"/>
            <p:cNvSpPr>
              <a:spLocks noChangeArrowheads="1"/>
            </p:cNvSpPr>
            <p:nvPr/>
          </p:nvSpPr>
          <p:spPr bwMode="auto">
            <a:xfrm>
              <a:off x="3457110" y="1787244"/>
              <a:ext cx="2387053" cy="484632"/>
            </a:xfrm>
            <a:prstGeom prst="rightArrow">
              <a:avLst>
                <a:gd name="adj1" fmla="val 50000"/>
                <a:gd name="adj2" fmla="val 5000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0000FF"/>
                </a:gs>
              </a:gsLst>
              <a:lin ang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i="0" dirty="0">
                <a:latin typeface="+mn-lt"/>
              </a:endParaRP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4522789" y="3644901"/>
            <a:ext cx="5995987" cy="944563"/>
            <a:chOff x="2810374" y="3867998"/>
            <a:chExt cx="5997028" cy="944803"/>
          </a:xfrm>
        </p:grpSpPr>
        <p:sp>
          <p:nvSpPr>
            <p:cNvPr id="213" name="Text Box 6"/>
            <p:cNvSpPr txBox="1">
              <a:spLocks noChangeArrowheads="1"/>
            </p:cNvSpPr>
            <p:nvPr/>
          </p:nvSpPr>
          <p:spPr bwMode="auto">
            <a:xfrm>
              <a:off x="2810374" y="4295145"/>
              <a:ext cx="5997028" cy="5176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>
                <a:lnSpc>
                  <a:spcPct val="85000"/>
                </a:lnSpc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</a:rPr>
                <a:t>upstream Internet frames, TV control,  transmitted </a:t>
              </a:r>
            </a:p>
            <a:p>
              <a:pPr algn="ctr">
                <a:lnSpc>
                  <a:spcPct val="85000"/>
                </a:lnSpc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</a:rPr>
                <a:t>upstream at different frequencies in time slots</a:t>
              </a:r>
            </a:p>
          </p:txBody>
        </p:sp>
        <p:sp>
          <p:nvSpPr>
            <p:cNvPr id="115730" name="Right Arrow 213"/>
            <p:cNvSpPr>
              <a:spLocks noChangeArrowheads="1"/>
            </p:cNvSpPr>
            <p:nvPr/>
          </p:nvSpPr>
          <p:spPr bwMode="auto">
            <a:xfrm rot="10800000">
              <a:off x="4197454" y="3867998"/>
              <a:ext cx="2387053" cy="484632"/>
            </a:xfrm>
            <a:prstGeom prst="rightArrow">
              <a:avLst>
                <a:gd name="adj1" fmla="val 50000"/>
                <a:gd name="adj2" fmla="val 5000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0000FF"/>
                </a:gs>
              </a:gsLst>
              <a:lin ang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i="0" dirty="0">
                <a:latin typeface="+mn-lt"/>
              </a:endParaRPr>
            </a:p>
          </p:txBody>
        </p:sp>
      </p:grpSp>
      <p:pic>
        <p:nvPicPr>
          <p:cNvPr id="21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13" y="2740025"/>
            <a:ext cx="26035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0099"/>
                </a:solidFill>
              </a:rPr>
              <a:t>Cable access network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977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8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Cable access network (</a:t>
            </a:r>
            <a:r>
              <a:rPr lang="en-US" altLang="zh-CN" dirty="0" err="1"/>
              <a:t>cont</a:t>
            </a:r>
            <a:r>
              <a:rPr lang="en-US" altLang="zh-CN" dirty="0"/>
              <a:t>’)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60</a:t>
            </a:fld>
            <a:endParaRPr lang="en-US" altLang="zh-CN" dirty="0"/>
          </a:p>
        </p:txBody>
      </p:sp>
      <p:sp>
        <p:nvSpPr>
          <p:cNvPr id="36924" name="Rectangle 4"/>
          <p:cNvSpPr>
            <a:spLocks noChangeArrowheads="1"/>
          </p:cNvSpPr>
          <p:nvPr/>
        </p:nvSpPr>
        <p:spPr bwMode="auto">
          <a:xfrm>
            <a:off x="1958894" y="4169963"/>
            <a:ext cx="7832725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ctr">
              <a:lnSpc>
                <a:spcPct val="85000"/>
              </a:lnSpc>
              <a:spcBef>
                <a:spcPts val="1200"/>
              </a:spcBef>
              <a:spcAft>
                <a:spcPts val="1200"/>
              </a:spcAft>
              <a:buClr>
                <a:srgbClr val="000099"/>
              </a:buClr>
              <a:buSzPct val="65000"/>
              <a:defRPr/>
            </a:pPr>
            <a:r>
              <a:rPr lang="en-US" b="1" dirty="0">
                <a:solidFill>
                  <a:srgbClr val="CC0000"/>
                </a:solidFill>
                <a:latin typeface="+mn-lt"/>
                <a:ea typeface="ＭＳ Ｐゴシック" charset="0"/>
              </a:rPr>
              <a:t>DOCSIS: </a:t>
            </a:r>
            <a:r>
              <a:rPr lang="en-US" b="1" dirty="0">
                <a:latin typeface="+mn-lt"/>
                <a:ea typeface="ＭＳ Ｐゴシック" charset="0"/>
              </a:rPr>
              <a:t>data over cable service interface spec 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sz="2000" b="1" dirty="0">
                <a:latin typeface="+mn-lt"/>
                <a:ea typeface="ＭＳ Ｐゴシック" charset="0"/>
              </a:rPr>
              <a:t>FDM</a:t>
            </a:r>
            <a:r>
              <a:rPr lang="en-US" sz="2000" dirty="0">
                <a:latin typeface="+mn-lt"/>
                <a:ea typeface="ＭＳ Ｐゴシック" charset="0"/>
              </a:rPr>
              <a:t> over </a:t>
            </a:r>
            <a:r>
              <a:rPr lang="en-US" sz="2000" b="1" dirty="0">
                <a:latin typeface="+mn-lt"/>
                <a:ea typeface="ＭＳ Ｐゴシック" charset="0"/>
              </a:rPr>
              <a:t>upstream</a:t>
            </a:r>
            <a:r>
              <a:rPr lang="en-US" sz="2000" dirty="0">
                <a:latin typeface="+mn-lt"/>
                <a:ea typeface="ＭＳ Ｐゴシック" charset="0"/>
              </a:rPr>
              <a:t>, </a:t>
            </a:r>
            <a:r>
              <a:rPr lang="en-US" sz="2000" b="1" dirty="0">
                <a:latin typeface="+mn-lt"/>
                <a:ea typeface="ＭＳ Ｐゴシック" charset="0"/>
              </a:rPr>
              <a:t>downstream</a:t>
            </a:r>
            <a:r>
              <a:rPr lang="en-US" sz="2000" dirty="0">
                <a:latin typeface="+mn-lt"/>
                <a:ea typeface="ＭＳ Ｐゴシック" charset="0"/>
              </a:rPr>
              <a:t> frequency channels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sz="2000" b="1" dirty="0">
                <a:latin typeface="+mn-lt"/>
                <a:ea typeface="ＭＳ Ｐゴシック" charset="0"/>
              </a:rPr>
              <a:t>TDM</a:t>
            </a:r>
            <a:r>
              <a:rPr lang="en-US" sz="2000" dirty="0">
                <a:latin typeface="+mn-lt"/>
                <a:ea typeface="ＭＳ Ｐゴシック" charset="0"/>
              </a:rPr>
              <a:t> upstream: </a:t>
            </a:r>
            <a:r>
              <a:rPr lang="en-US" sz="2000" b="1" dirty="0">
                <a:solidFill>
                  <a:schemeClr val="accent2"/>
                </a:solidFill>
                <a:latin typeface="+mn-lt"/>
                <a:ea typeface="ＭＳ Ｐゴシック" charset="0"/>
              </a:rPr>
              <a:t>some slots assigned, some have contention</a:t>
            </a:r>
          </a:p>
          <a:p>
            <a:pPr marL="800100" lvl="1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solidFill>
                  <a:schemeClr val="accent2"/>
                </a:solidFill>
                <a:latin typeface="+mn-lt"/>
                <a:ea typeface="ＭＳ Ｐゴシック" charset="0"/>
              </a:rPr>
              <a:t>downstream MAP frame</a:t>
            </a:r>
            <a:r>
              <a:rPr lang="en-US" sz="2000" dirty="0">
                <a:latin typeface="+mn-lt"/>
                <a:ea typeface="ＭＳ Ｐゴシック" charset="0"/>
              </a:rPr>
              <a:t>: assigns upstream slots</a:t>
            </a:r>
          </a:p>
          <a:p>
            <a:pPr marL="800100" lvl="1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solidFill>
                  <a:schemeClr val="accent2"/>
                </a:solidFill>
                <a:latin typeface="+mn-lt"/>
                <a:ea typeface="ＭＳ Ｐゴシック" charset="0"/>
              </a:rPr>
              <a:t>request for upstream slots</a:t>
            </a:r>
            <a:r>
              <a:rPr lang="en-US" sz="2000" dirty="0">
                <a:latin typeface="+mn-lt"/>
                <a:ea typeface="ＭＳ Ｐゴシック" charset="0"/>
              </a:rPr>
              <a:t> (and data) transmitted random access (binary </a:t>
            </a:r>
            <a:r>
              <a:rPr lang="en-US" sz="2000" dirty="0" err="1">
                <a:latin typeface="+mn-lt"/>
                <a:ea typeface="ＭＳ Ｐゴシック" charset="0"/>
              </a:rPr>
              <a:t>backoff</a:t>
            </a:r>
            <a:r>
              <a:rPr lang="en-US" sz="2000" dirty="0">
                <a:latin typeface="+mn-lt"/>
                <a:ea typeface="ＭＳ Ｐゴシック" charset="0"/>
              </a:rPr>
              <a:t>) in selected slots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defRPr/>
            </a:pPr>
            <a:r>
              <a:rPr lang="en-US" dirty="0">
                <a:latin typeface="+mn-lt"/>
                <a:ea typeface="ＭＳ Ｐゴシック" charset="0"/>
              </a:rPr>
              <a:t> </a:t>
            </a:r>
          </a:p>
        </p:txBody>
      </p:sp>
      <p:grpSp>
        <p:nvGrpSpPr>
          <p:cNvPr id="116740" name="Group 3"/>
          <p:cNvGrpSpPr>
            <a:grpSpLocks/>
          </p:cNvGrpSpPr>
          <p:nvPr/>
        </p:nvGrpSpPr>
        <p:grpSpPr bwMode="auto">
          <a:xfrm>
            <a:off x="2160589" y="1304926"/>
            <a:ext cx="7676649" cy="2705193"/>
            <a:chOff x="871157" y="3598021"/>
            <a:chExt cx="7677117" cy="2705737"/>
          </a:xfrm>
        </p:grpSpPr>
        <p:sp>
          <p:nvSpPr>
            <p:cNvPr id="6" name="Rectangle 5"/>
            <p:cNvSpPr/>
            <p:nvPr/>
          </p:nvSpPr>
          <p:spPr>
            <a:xfrm>
              <a:off x="4227336" y="3679000"/>
              <a:ext cx="970021" cy="42553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cs typeface="Arial"/>
              </a:endParaRPr>
            </a:p>
          </p:txBody>
        </p:sp>
        <p:sp>
          <p:nvSpPr>
            <p:cNvPr id="116744" name="TextBox 6"/>
            <p:cNvSpPr txBox="1">
              <a:spLocks noChangeArrowheads="1"/>
            </p:cNvSpPr>
            <p:nvPr/>
          </p:nvSpPr>
          <p:spPr bwMode="auto">
            <a:xfrm>
              <a:off x="4154488" y="3716338"/>
              <a:ext cx="861185" cy="4001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ts val="1200"/>
                </a:lnSpc>
              </a:pPr>
              <a:r>
                <a:rPr lang="en-US" altLang="zh-CN" sz="1000" dirty="0">
                  <a:latin typeface="+mn-lt"/>
                  <a:cs typeface="Arial" panose="020B0604020202020204" pitchFamily="34" charset="0"/>
                </a:rPr>
                <a:t>MAP frame for</a:t>
              </a:r>
            </a:p>
            <a:p>
              <a:pPr>
                <a:lnSpc>
                  <a:spcPts val="1200"/>
                </a:lnSpc>
              </a:pPr>
              <a:r>
                <a:rPr lang="en-US" altLang="zh-CN" sz="1000" dirty="0">
                  <a:latin typeface="+mn-lt"/>
                  <a:cs typeface="Arial" panose="020B0604020202020204" pitchFamily="34" charset="0"/>
                </a:rPr>
                <a:t>Interval [t1, t2]</a:t>
              </a:r>
            </a:p>
          </p:txBody>
        </p:sp>
        <p:sp>
          <p:nvSpPr>
            <p:cNvPr id="116745" name="TextBox 28"/>
            <p:cNvSpPr txBox="1">
              <a:spLocks noChangeArrowheads="1"/>
            </p:cNvSpPr>
            <p:nvPr/>
          </p:nvSpPr>
          <p:spPr bwMode="auto">
            <a:xfrm>
              <a:off x="6127750" y="5278438"/>
              <a:ext cx="2268708" cy="307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400" dirty="0">
                  <a:latin typeface="+mn-lt"/>
                  <a:cs typeface="Arial" panose="020B0604020202020204" pitchFamily="34" charset="0"/>
                </a:rPr>
                <a:t>Residences with cable modems</a:t>
              </a:r>
            </a:p>
          </p:txBody>
        </p:sp>
        <p:sp>
          <p:nvSpPr>
            <p:cNvPr id="30" name="Down Arrow 29"/>
            <p:cNvSpPr/>
            <p:nvPr/>
          </p:nvSpPr>
          <p:spPr>
            <a:xfrm rot="16200000">
              <a:off x="4257473" y="2472510"/>
              <a:ext cx="390604" cy="3607020"/>
            </a:xfrm>
            <a:prstGeom prst="downArrow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cs typeface="Arial"/>
              </a:endParaRPr>
            </a:p>
          </p:txBody>
        </p:sp>
        <p:sp>
          <p:nvSpPr>
            <p:cNvPr id="31" name="Down Arrow 30"/>
            <p:cNvSpPr/>
            <p:nvPr/>
          </p:nvSpPr>
          <p:spPr>
            <a:xfrm rot="5400000">
              <a:off x="4198733" y="2898046"/>
              <a:ext cx="374725" cy="3607020"/>
            </a:xfrm>
            <a:prstGeom prst="downArrow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cs typeface="Arial"/>
              </a:endParaRPr>
            </a:p>
          </p:txBody>
        </p:sp>
        <p:sp>
          <p:nvSpPr>
            <p:cNvPr id="116748" name="TextBox 31"/>
            <p:cNvSpPr txBox="1">
              <a:spLocks noChangeArrowheads="1"/>
            </p:cNvSpPr>
            <p:nvPr/>
          </p:nvSpPr>
          <p:spPr bwMode="auto">
            <a:xfrm>
              <a:off x="3505200" y="4124325"/>
              <a:ext cx="1478508" cy="277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 dirty="0">
                  <a:latin typeface="+mn-lt"/>
                  <a:cs typeface="Arial" panose="020B0604020202020204" pitchFamily="34" charset="0"/>
                </a:rPr>
                <a:t>Downstream channel </a:t>
              </a:r>
              <a:r>
                <a:rPr lang="en-US" altLang="zh-CN" sz="1200" dirty="0" err="1">
                  <a:latin typeface="+mn-lt"/>
                  <a:cs typeface="Arial" panose="020B0604020202020204" pitchFamily="34" charset="0"/>
                </a:rPr>
                <a:t>i</a:t>
              </a:r>
              <a:endParaRPr lang="en-US" altLang="zh-CN" sz="1200" dirty="0"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116749" name="TextBox 32"/>
            <p:cNvSpPr txBox="1">
              <a:spLocks noChangeArrowheads="1"/>
            </p:cNvSpPr>
            <p:nvPr/>
          </p:nvSpPr>
          <p:spPr bwMode="auto">
            <a:xfrm>
              <a:off x="3648075" y="4546600"/>
              <a:ext cx="1318070" cy="277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 dirty="0">
                  <a:latin typeface="+mn-lt"/>
                  <a:cs typeface="Arial" panose="020B0604020202020204" pitchFamily="34" charset="0"/>
                </a:rPr>
                <a:t>Upstream channel j</a:t>
              </a:r>
            </a:p>
          </p:txBody>
        </p:sp>
        <p:pic>
          <p:nvPicPr>
            <p:cNvPr id="36884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0223" y="3796499"/>
              <a:ext cx="817612" cy="2429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cxnSp>
          <p:nvCxnSpPr>
            <p:cNvPr id="35" name="Straight Connector 34"/>
            <p:cNvCxnSpPr/>
            <p:nvPr/>
          </p:nvCxnSpPr>
          <p:spPr>
            <a:xfrm>
              <a:off x="3060452" y="5238239"/>
              <a:ext cx="2756068" cy="476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119194" y="5044525"/>
              <a:ext cx="0" cy="1905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3204924" y="5130267"/>
              <a:ext cx="3175" cy="1079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>
              <a:off x="3285891" y="5130267"/>
              <a:ext cx="3175" cy="1079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3366859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3447826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H="1">
              <a:off x="3528794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3608174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3689141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3770109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3851076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3939981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flipH="1">
              <a:off x="4019361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4100329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4181296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H="1">
              <a:off x="4262264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H="1">
              <a:off x="4343231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flipH="1">
              <a:off x="4424198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H="1">
              <a:off x="4505165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>
              <a:off x="4584545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H="1">
              <a:off x="4678214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>
              <a:off x="4767119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H="1">
              <a:off x="4848086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>
              <a:off x="4929054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5008434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>
              <a:off x="5089401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H="1">
              <a:off x="5170369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5251336" y="5133443"/>
              <a:ext cx="3175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H="1">
              <a:off x="5332304" y="5133443"/>
              <a:ext cx="1587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>
              <a:off x="5413271" y="5133443"/>
              <a:ext cx="1588" cy="1063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5508527" y="5044525"/>
              <a:ext cx="0" cy="19053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782" name="TextBox 65"/>
            <p:cNvSpPr txBox="1">
              <a:spLocks noChangeArrowheads="1"/>
            </p:cNvSpPr>
            <p:nvPr/>
          </p:nvSpPr>
          <p:spPr bwMode="auto">
            <a:xfrm>
              <a:off x="3008539" y="5316428"/>
              <a:ext cx="293688" cy="338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600" dirty="0">
                  <a:latin typeface="+mn-lt"/>
                  <a:cs typeface="Arial" panose="020B0604020202020204" pitchFamily="34" charset="0"/>
                </a:rPr>
                <a:t>t</a:t>
              </a:r>
              <a:r>
                <a:rPr lang="en-US" altLang="zh-CN" sz="1600" baseline="-25000" dirty="0">
                  <a:latin typeface="+mn-lt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116783" name="TextBox 66"/>
            <p:cNvSpPr txBox="1">
              <a:spLocks noChangeArrowheads="1"/>
            </p:cNvSpPr>
            <p:nvPr/>
          </p:nvSpPr>
          <p:spPr bwMode="auto">
            <a:xfrm>
              <a:off x="5389301" y="5316428"/>
              <a:ext cx="293688" cy="3386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600" dirty="0">
                  <a:latin typeface="+mn-lt"/>
                  <a:cs typeface="Arial" panose="020B0604020202020204" pitchFamily="34" charset="0"/>
                </a:rPr>
                <a:t>t</a:t>
              </a:r>
              <a:r>
                <a:rPr lang="en-US" altLang="zh-CN" sz="1600" baseline="-25000" dirty="0">
                  <a:latin typeface="+mn-lt"/>
                  <a:cs typeface="Arial" panose="020B0604020202020204" pitchFamily="34" charset="0"/>
                </a:rPr>
                <a:t>2</a:t>
              </a:r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3111255" y="5322393"/>
              <a:ext cx="577885" cy="3176"/>
            </a:xfrm>
            <a:prstGeom prst="line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3679615" y="5328744"/>
              <a:ext cx="1870189" cy="1588"/>
            </a:xfrm>
            <a:prstGeom prst="line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3400198" y="5376379"/>
              <a:ext cx="4763" cy="5128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4573433" y="5384318"/>
              <a:ext cx="6350" cy="51445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788" name="TextBox 71"/>
            <p:cNvSpPr txBox="1">
              <a:spLocks noChangeArrowheads="1"/>
            </p:cNvSpPr>
            <p:nvPr/>
          </p:nvSpPr>
          <p:spPr bwMode="auto">
            <a:xfrm>
              <a:off x="4476750" y="5842000"/>
              <a:ext cx="2666277" cy="461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 dirty="0">
                  <a:solidFill>
                    <a:schemeClr val="accent2"/>
                  </a:solidFill>
                  <a:latin typeface="+mn-lt"/>
                  <a:cs typeface="Arial" panose="020B0604020202020204" pitchFamily="34" charset="0"/>
                </a:rPr>
                <a:t>Assigned </a:t>
              </a:r>
              <a:r>
                <a:rPr lang="en-US" altLang="zh-CN" sz="1200" dirty="0" err="1">
                  <a:solidFill>
                    <a:schemeClr val="accent2"/>
                  </a:solidFill>
                  <a:latin typeface="+mn-lt"/>
                  <a:cs typeface="Arial" panose="020B0604020202020204" pitchFamily="34" charset="0"/>
                </a:rPr>
                <a:t>minislots</a:t>
              </a:r>
              <a:r>
                <a:rPr lang="en-US" altLang="zh-CN" sz="1200" dirty="0">
                  <a:solidFill>
                    <a:schemeClr val="accent2"/>
                  </a:solidFill>
                  <a:latin typeface="+mn-lt"/>
                  <a:cs typeface="Arial" panose="020B0604020202020204" pitchFamily="34" charset="0"/>
                </a:rPr>
                <a:t> containing cable modem</a:t>
              </a:r>
            </a:p>
            <a:p>
              <a:r>
                <a:rPr lang="en-US" altLang="zh-CN" sz="1200" dirty="0">
                  <a:solidFill>
                    <a:schemeClr val="accent2"/>
                  </a:solidFill>
                  <a:latin typeface="+mn-lt"/>
                  <a:cs typeface="Arial" panose="020B0604020202020204" pitchFamily="34" charset="0"/>
                </a:rPr>
                <a:t>upstream data frames</a:t>
              </a:r>
            </a:p>
          </p:txBody>
        </p:sp>
        <p:sp>
          <p:nvSpPr>
            <p:cNvPr id="116789" name="TextBox 72"/>
            <p:cNvSpPr txBox="1">
              <a:spLocks noChangeArrowheads="1"/>
            </p:cNvSpPr>
            <p:nvPr/>
          </p:nvSpPr>
          <p:spPr bwMode="auto">
            <a:xfrm>
              <a:off x="2579688" y="5840413"/>
              <a:ext cx="1582837" cy="461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zh-CN" sz="1200" dirty="0" err="1">
                  <a:solidFill>
                    <a:schemeClr val="accent5"/>
                  </a:solidFill>
                  <a:latin typeface="+mn-lt"/>
                  <a:cs typeface="Arial" panose="020B0604020202020204" pitchFamily="34" charset="0"/>
                </a:rPr>
                <a:t>Minislots</a:t>
              </a:r>
              <a:r>
                <a:rPr lang="en-US" altLang="zh-CN" sz="1200" dirty="0">
                  <a:solidFill>
                    <a:schemeClr val="accent5"/>
                  </a:solidFill>
                  <a:latin typeface="+mn-lt"/>
                  <a:cs typeface="Arial" panose="020B0604020202020204" pitchFamily="34" charset="0"/>
                </a:rPr>
                <a:t> containing </a:t>
              </a:r>
            </a:p>
            <a:p>
              <a:r>
                <a:rPr lang="en-US" altLang="zh-CN" sz="1200" dirty="0" err="1">
                  <a:solidFill>
                    <a:schemeClr val="accent5"/>
                  </a:solidFill>
                  <a:latin typeface="+mn-lt"/>
                  <a:cs typeface="Arial" panose="020B0604020202020204" pitchFamily="34" charset="0"/>
                </a:rPr>
                <a:t>minislots</a:t>
              </a:r>
              <a:r>
                <a:rPr lang="en-US" altLang="zh-CN" sz="1200" dirty="0">
                  <a:solidFill>
                    <a:schemeClr val="accent5"/>
                  </a:solidFill>
                  <a:latin typeface="+mn-lt"/>
                  <a:cs typeface="Arial" panose="020B0604020202020204" pitchFamily="34" charset="0"/>
                </a:rPr>
                <a:t> request frames</a:t>
              </a:r>
            </a:p>
          </p:txBody>
        </p:sp>
        <p:sp>
          <p:nvSpPr>
            <p:cNvPr id="116790" name="Rectangle 44"/>
            <p:cNvSpPr>
              <a:spLocks noChangeArrowheads="1"/>
            </p:cNvSpPr>
            <p:nvPr/>
          </p:nvSpPr>
          <p:spPr bwMode="auto">
            <a:xfrm>
              <a:off x="1431405" y="4202429"/>
              <a:ext cx="955675" cy="7000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i="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16791" name="Text Box 45"/>
            <p:cNvSpPr txBox="1">
              <a:spLocks noChangeArrowheads="1"/>
            </p:cNvSpPr>
            <p:nvPr/>
          </p:nvSpPr>
          <p:spPr bwMode="auto">
            <a:xfrm>
              <a:off x="871157" y="3661398"/>
              <a:ext cx="1925637" cy="2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0000"/>
                </a:lnSpc>
              </a:pPr>
              <a:r>
                <a:rPr lang="en-US" altLang="zh-CN" sz="1600" b="1" i="0" dirty="0">
                  <a:solidFill>
                    <a:srgbClr val="000000"/>
                  </a:solidFill>
                  <a:latin typeface="+mn-lt"/>
                </a:rPr>
                <a:t>cable </a:t>
              </a:r>
              <a:r>
                <a:rPr lang="en-US" altLang="zh-CN" sz="1600" b="1" i="0" dirty="0" err="1">
                  <a:solidFill>
                    <a:srgbClr val="000000"/>
                  </a:solidFill>
                  <a:latin typeface="+mn-lt"/>
                </a:rPr>
                <a:t>headend</a:t>
              </a:r>
              <a:endParaRPr lang="en-US" altLang="zh-CN" sz="1600" b="1" i="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7" name="Text Box 126"/>
            <p:cNvSpPr txBox="1">
              <a:spLocks noChangeArrowheads="1"/>
            </p:cNvSpPr>
            <p:nvPr/>
          </p:nvSpPr>
          <p:spPr bwMode="auto">
            <a:xfrm>
              <a:off x="1334463" y="4413008"/>
              <a:ext cx="950970" cy="3366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solidFill>
                    <a:srgbClr val="000000"/>
                  </a:solidFill>
                  <a:latin typeface="+mn-lt"/>
                </a:rPr>
                <a:t>CMTS</a:t>
              </a:r>
            </a:p>
          </p:txBody>
        </p:sp>
        <p:sp>
          <p:nvSpPr>
            <p:cNvPr id="78" name="AutoShape 127"/>
            <p:cNvSpPr>
              <a:spLocks noChangeArrowheads="1"/>
            </p:cNvSpPr>
            <p:nvPr/>
          </p:nvSpPr>
          <p:spPr bwMode="auto">
            <a:xfrm>
              <a:off x="1336322" y="3939403"/>
              <a:ext cx="1206574" cy="261990"/>
            </a:xfrm>
            <a:prstGeom prst="triangle">
              <a:avLst>
                <a:gd name="adj" fmla="val 50000"/>
              </a:avLst>
            </a:prstGeom>
            <a:noFill/>
            <a:ln w="9525">
              <a:solidFill>
                <a:schemeClr val="tx1"/>
              </a:solidFill>
              <a:prstDash val="dashDot"/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pic>
          <p:nvPicPr>
            <p:cNvPr id="79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2949" y="4326831"/>
              <a:ext cx="258778" cy="5208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16795" name="Group 77"/>
            <p:cNvGrpSpPr>
              <a:grpSpLocks/>
            </p:cNvGrpSpPr>
            <p:nvPr/>
          </p:nvGrpSpPr>
          <p:grpSpPr bwMode="auto">
            <a:xfrm flipH="1">
              <a:off x="6302761" y="3598021"/>
              <a:ext cx="1034814" cy="625180"/>
              <a:chOff x="-490" y="1664"/>
              <a:chExt cx="1429" cy="842"/>
            </a:xfrm>
          </p:grpSpPr>
          <p:sp>
            <p:nvSpPr>
              <p:cNvPr id="106" name="AutoShape 78"/>
              <p:cNvSpPr>
                <a:spLocks noChangeArrowheads="1"/>
              </p:cNvSpPr>
              <p:nvPr/>
            </p:nvSpPr>
            <p:spPr bwMode="auto">
              <a:xfrm>
                <a:off x="-490" y="1664"/>
                <a:ext cx="1429" cy="295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16848" name="Group 79"/>
              <p:cNvGrpSpPr>
                <a:grpSpLocks/>
              </p:cNvGrpSpPr>
              <p:nvPr/>
            </p:nvGrpSpPr>
            <p:grpSpPr bwMode="auto">
              <a:xfrm>
                <a:off x="-427" y="1737"/>
                <a:ext cx="1217" cy="769"/>
                <a:chOff x="-427" y="1737"/>
                <a:chExt cx="1217" cy="769"/>
              </a:xfrm>
            </p:grpSpPr>
            <p:sp>
              <p:nvSpPr>
                <p:cNvPr id="108" name="Rectangle 80"/>
                <p:cNvSpPr>
                  <a:spLocks noChangeArrowheads="1"/>
                </p:cNvSpPr>
                <p:nvPr/>
              </p:nvSpPr>
              <p:spPr bwMode="auto">
                <a:xfrm>
                  <a:off x="-336" y="1923"/>
                  <a:ext cx="1127" cy="584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  <a:cs typeface="Arial" charset="0"/>
                  </a:endParaRPr>
                </a:p>
              </p:txBody>
            </p:sp>
            <p:sp>
              <p:nvSpPr>
                <p:cNvPr id="116850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-150" y="2270"/>
                  <a:ext cx="230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grpSp>
              <p:nvGrpSpPr>
                <p:cNvPr id="116851" name="Group 82"/>
                <p:cNvGrpSpPr>
                  <a:grpSpLocks/>
                </p:cNvGrpSpPr>
                <p:nvPr/>
              </p:nvGrpSpPr>
              <p:grpSpPr bwMode="auto">
                <a:xfrm>
                  <a:off x="68" y="2192"/>
                  <a:ext cx="387" cy="139"/>
                  <a:chOff x="322" y="890"/>
                  <a:chExt cx="872" cy="339"/>
                </a:xfrm>
              </p:grpSpPr>
              <p:sp>
                <p:nvSpPr>
                  <p:cNvPr id="116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340" y="1000"/>
                    <a:ext cx="850" cy="229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117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409" y="1073"/>
                    <a:ext cx="40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118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68" y="1073"/>
                    <a:ext cx="54" cy="57"/>
                  </a:xfrm>
                  <a:prstGeom prst="rect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119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537" y="1068"/>
                    <a:ext cx="59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120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616" y="1068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116862" name="AutoShape 88"/>
                  <p:cNvSpPr>
                    <a:spLocks noChangeArrowheads="1"/>
                  </p:cNvSpPr>
                  <p:nvPr/>
                </p:nvSpPr>
                <p:spPr bwMode="auto">
                  <a:xfrm rot="10800000" flipH="1">
                    <a:off x="322" y="890"/>
                    <a:ext cx="859" cy="1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01 w 21600"/>
                      <a:gd name="T13" fmla="*/ 4516 h 21600"/>
                      <a:gd name="T14" fmla="*/ 17099 w 21600"/>
                      <a:gd name="T15" fmla="*/ 17084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</p:grpSp>
            <p:pic>
              <p:nvPicPr>
                <p:cNvPr id="116852" name="Picture 89" descr="desktop_computer_stylized_small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427" y="2049"/>
                  <a:ext cx="447" cy="4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2" name="Rectangle 90"/>
                <p:cNvSpPr>
                  <a:spLocks noChangeArrowheads="1"/>
                </p:cNvSpPr>
                <p:nvPr/>
              </p:nvSpPr>
              <p:spPr bwMode="auto">
                <a:xfrm>
                  <a:off x="530" y="2233"/>
                  <a:ext cx="103" cy="9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  <a:cs typeface="Arial" charset="0"/>
                  </a:endParaRPr>
                </a:p>
              </p:txBody>
            </p:sp>
            <p:sp>
              <p:nvSpPr>
                <p:cNvPr id="116854" name="Freeform 91"/>
                <p:cNvSpPr>
                  <a:spLocks/>
                </p:cNvSpPr>
                <p:nvPr/>
              </p:nvSpPr>
              <p:spPr bwMode="auto">
                <a:xfrm>
                  <a:off x="282" y="1951"/>
                  <a:ext cx="302" cy="274"/>
                </a:xfrm>
                <a:custGeom>
                  <a:avLst/>
                  <a:gdLst>
                    <a:gd name="T0" fmla="*/ 37 w 381"/>
                    <a:gd name="T1" fmla="*/ 274 h 274"/>
                    <a:gd name="T2" fmla="*/ 37 w 381"/>
                    <a:gd name="T3" fmla="*/ 130 h 274"/>
                    <a:gd name="T4" fmla="*/ 0 w 381"/>
                    <a:gd name="T5" fmla="*/ 0 h 2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1" h="274">
                      <a:moveTo>
                        <a:pt x="381" y="274"/>
                      </a:moveTo>
                      <a:lnTo>
                        <a:pt x="381" y="1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sp>
              <p:nvSpPr>
                <p:cNvPr id="114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470" y="2271"/>
                  <a:ext cx="15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  <a:cs typeface="Arial" charset="0"/>
                  </a:endParaRPr>
                </a:p>
              </p:txBody>
            </p:sp>
            <p:pic>
              <p:nvPicPr>
                <p:cNvPr id="116856" name="Picture 93" descr="tv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" y="1737"/>
                  <a:ext cx="476" cy="4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116796" name="Group 77"/>
            <p:cNvGrpSpPr>
              <a:grpSpLocks/>
            </p:cNvGrpSpPr>
            <p:nvPr/>
          </p:nvGrpSpPr>
          <p:grpSpPr bwMode="auto">
            <a:xfrm flipH="1">
              <a:off x="7513460" y="3950311"/>
              <a:ext cx="1034814" cy="625180"/>
              <a:chOff x="-490" y="1664"/>
              <a:chExt cx="1429" cy="842"/>
            </a:xfrm>
          </p:grpSpPr>
          <p:sp>
            <p:nvSpPr>
              <p:cNvPr id="178" name="AutoShape 78"/>
              <p:cNvSpPr>
                <a:spLocks noChangeArrowheads="1"/>
              </p:cNvSpPr>
              <p:nvPr/>
            </p:nvSpPr>
            <p:spPr bwMode="auto">
              <a:xfrm>
                <a:off x="-491" y="1664"/>
                <a:ext cx="1429" cy="295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16832" name="Group 79"/>
              <p:cNvGrpSpPr>
                <a:grpSpLocks/>
              </p:cNvGrpSpPr>
              <p:nvPr/>
            </p:nvGrpSpPr>
            <p:grpSpPr bwMode="auto">
              <a:xfrm>
                <a:off x="-427" y="1737"/>
                <a:ext cx="1217" cy="769"/>
                <a:chOff x="-427" y="1737"/>
                <a:chExt cx="1217" cy="769"/>
              </a:xfrm>
            </p:grpSpPr>
            <p:sp>
              <p:nvSpPr>
                <p:cNvPr id="180" name="Rectangle 80"/>
                <p:cNvSpPr>
                  <a:spLocks noChangeArrowheads="1"/>
                </p:cNvSpPr>
                <p:nvPr/>
              </p:nvSpPr>
              <p:spPr bwMode="auto">
                <a:xfrm>
                  <a:off x="-337" y="1923"/>
                  <a:ext cx="1127" cy="584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  <a:cs typeface="Arial" charset="0"/>
                  </a:endParaRPr>
                </a:p>
              </p:txBody>
            </p:sp>
            <p:sp>
              <p:nvSpPr>
                <p:cNvPr id="116834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-150" y="2270"/>
                  <a:ext cx="230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grpSp>
              <p:nvGrpSpPr>
                <p:cNvPr id="116835" name="Group 82"/>
                <p:cNvGrpSpPr>
                  <a:grpSpLocks/>
                </p:cNvGrpSpPr>
                <p:nvPr/>
              </p:nvGrpSpPr>
              <p:grpSpPr bwMode="auto">
                <a:xfrm>
                  <a:off x="68" y="2192"/>
                  <a:ext cx="387" cy="139"/>
                  <a:chOff x="322" y="890"/>
                  <a:chExt cx="872" cy="339"/>
                </a:xfrm>
              </p:grpSpPr>
              <p:sp>
                <p:nvSpPr>
                  <p:cNvPr id="188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323" y="1001"/>
                    <a:ext cx="864" cy="229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189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392" y="1074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190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66" y="1074"/>
                    <a:ext cx="54" cy="57"/>
                  </a:xfrm>
                  <a:prstGeom prst="rect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191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535" y="1069"/>
                    <a:ext cx="59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192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614" y="1069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116846" name="AutoShape 88"/>
                  <p:cNvSpPr>
                    <a:spLocks noChangeArrowheads="1"/>
                  </p:cNvSpPr>
                  <p:nvPr/>
                </p:nvSpPr>
                <p:spPr bwMode="auto">
                  <a:xfrm rot="10800000" flipH="1">
                    <a:off x="322" y="890"/>
                    <a:ext cx="859" cy="1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01 w 21600"/>
                      <a:gd name="T13" fmla="*/ 4516 h 21600"/>
                      <a:gd name="T14" fmla="*/ 17099 w 21600"/>
                      <a:gd name="T15" fmla="*/ 17084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</p:grpSp>
            <p:pic>
              <p:nvPicPr>
                <p:cNvPr id="116836" name="Picture 89" descr="desktop_computer_stylized_small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427" y="2049"/>
                  <a:ext cx="447" cy="4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84" name="Rectangle 90"/>
                <p:cNvSpPr>
                  <a:spLocks noChangeArrowheads="1"/>
                </p:cNvSpPr>
                <p:nvPr/>
              </p:nvSpPr>
              <p:spPr bwMode="auto">
                <a:xfrm>
                  <a:off x="529" y="2233"/>
                  <a:ext cx="103" cy="9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  <a:cs typeface="Arial" charset="0"/>
                  </a:endParaRPr>
                </a:p>
              </p:txBody>
            </p:sp>
            <p:sp>
              <p:nvSpPr>
                <p:cNvPr id="116838" name="Freeform 91"/>
                <p:cNvSpPr>
                  <a:spLocks/>
                </p:cNvSpPr>
                <p:nvPr/>
              </p:nvSpPr>
              <p:spPr bwMode="auto">
                <a:xfrm>
                  <a:off x="282" y="1951"/>
                  <a:ext cx="302" cy="274"/>
                </a:xfrm>
                <a:custGeom>
                  <a:avLst/>
                  <a:gdLst>
                    <a:gd name="T0" fmla="*/ 37 w 381"/>
                    <a:gd name="T1" fmla="*/ 274 h 274"/>
                    <a:gd name="T2" fmla="*/ 37 w 381"/>
                    <a:gd name="T3" fmla="*/ 130 h 274"/>
                    <a:gd name="T4" fmla="*/ 0 w 381"/>
                    <a:gd name="T5" fmla="*/ 0 h 2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1" h="274">
                      <a:moveTo>
                        <a:pt x="381" y="274"/>
                      </a:moveTo>
                      <a:lnTo>
                        <a:pt x="381" y="1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sp>
              <p:nvSpPr>
                <p:cNvPr id="186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470" y="2272"/>
                  <a:ext cx="15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  <a:cs typeface="Arial" charset="0"/>
                  </a:endParaRPr>
                </a:p>
              </p:txBody>
            </p:sp>
            <p:pic>
              <p:nvPicPr>
                <p:cNvPr id="116840" name="Picture 93" descr="tv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" y="1737"/>
                  <a:ext cx="476" cy="4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116797" name="Group 77"/>
            <p:cNvGrpSpPr>
              <a:grpSpLocks/>
            </p:cNvGrpSpPr>
            <p:nvPr/>
          </p:nvGrpSpPr>
          <p:grpSpPr bwMode="auto">
            <a:xfrm flipH="1">
              <a:off x="7313560" y="4655807"/>
              <a:ext cx="1034814" cy="625180"/>
              <a:chOff x="-490" y="1664"/>
              <a:chExt cx="1429" cy="842"/>
            </a:xfrm>
          </p:grpSpPr>
          <p:sp>
            <p:nvSpPr>
              <p:cNvPr id="213" name="AutoShape 78"/>
              <p:cNvSpPr>
                <a:spLocks noChangeArrowheads="1"/>
              </p:cNvSpPr>
              <p:nvPr/>
            </p:nvSpPr>
            <p:spPr bwMode="auto">
              <a:xfrm>
                <a:off x="-491" y="1664"/>
                <a:ext cx="1429" cy="295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16816" name="Group 79"/>
              <p:cNvGrpSpPr>
                <a:grpSpLocks/>
              </p:cNvGrpSpPr>
              <p:nvPr/>
            </p:nvGrpSpPr>
            <p:grpSpPr bwMode="auto">
              <a:xfrm>
                <a:off x="-427" y="1737"/>
                <a:ext cx="1217" cy="769"/>
                <a:chOff x="-427" y="1737"/>
                <a:chExt cx="1217" cy="769"/>
              </a:xfrm>
            </p:grpSpPr>
            <p:sp>
              <p:nvSpPr>
                <p:cNvPr id="215" name="Rectangle 80"/>
                <p:cNvSpPr>
                  <a:spLocks noChangeArrowheads="1"/>
                </p:cNvSpPr>
                <p:nvPr/>
              </p:nvSpPr>
              <p:spPr bwMode="auto">
                <a:xfrm>
                  <a:off x="-337" y="1922"/>
                  <a:ext cx="1127" cy="584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  <a:cs typeface="Arial" charset="0"/>
                  </a:endParaRPr>
                </a:p>
              </p:txBody>
            </p:sp>
            <p:sp>
              <p:nvSpPr>
                <p:cNvPr id="116818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-150" y="2270"/>
                  <a:ext cx="230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grpSp>
              <p:nvGrpSpPr>
                <p:cNvPr id="116819" name="Group 82"/>
                <p:cNvGrpSpPr>
                  <a:grpSpLocks/>
                </p:cNvGrpSpPr>
                <p:nvPr/>
              </p:nvGrpSpPr>
              <p:grpSpPr bwMode="auto">
                <a:xfrm>
                  <a:off x="68" y="2192"/>
                  <a:ext cx="387" cy="139"/>
                  <a:chOff x="322" y="890"/>
                  <a:chExt cx="872" cy="339"/>
                </a:xfrm>
              </p:grpSpPr>
              <p:sp>
                <p:nvSpPr>
                  <p:cNvPr id="223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323" y="999"/>
                    <a:ext cx="864" cy="229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224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392" y="1072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225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66" y="1072"/>
                    <a:ext cx="54" cy="57"/>
                  </a:xfrm>
                  <a:prstGeom prst="rect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226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536" y="1067"/>
                    <a:ext cx="59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227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1067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116830" name="AutoShape 88"/>
                  <p:cNvSpPr>
                    <a:spLocks noChangeArrowheads="1"/>
                  </p:cNvSpPr>
                  <p:nvPr/>
                </p:nvSpPr>
                <p:spPr bwMode="auto">
                  <a:xfrm rot="10800000" flipH="1">
                    <a:off x="322" y="890"/>
                    <a:ext cx="859" cy="1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01 w 21600"/>
                      <a:gd name="T13" fmla="*/ 4516 h 21600"/>
                      <a:gd name="T14" fmla="*/ 17099 w 21600"/>
                      <a:gd name="T15" fmla="*/ 17084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</p:grpSp>
            <p:pic>
              <p:nvPicPr>
                <p:cNvPr id="116820" name="Picture 89" descr="desktop_computer_stylized_small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427" y="2049"/>
                  <a:ext cx="447" cy="4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19" name="Rectangle 90"/>
                <p:cNvSpPr>
                  <a:spLocks noChangeArrowheads="1"/>
                </p:cNvSpPr>
                <p:nvPr/>
              </p:nvSpPr>
              <p:spPr bwMode="auto">
                <a:xfrm>
                  <a:off x="529" y="2232"/>
                  <a:ext cx="103" cy="9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  <a:cs typeface="Arial" charset="0"/>
                  </a:endParaRPr>
                </a:p>
              </p:txBody>
            </p:sp>
            <p:sp>
              <p:nvSpPr>
                <p:cNvPr id="116822" name="Freeform 91"/>
                <p:cNvSpPr>
                  <a:spLocks/>
                </p:cNvSpPr>
                <p:nvPr/>
              </p:nvSpPr>
              <p:spPr bwMode="auto">
                <a:xfrm>
                  <a:off x="282" y="1951"/>
                  <a:ext cx="302" cy="274"/>
                </a:xfrm>
                <a:custGeom>
                  <a:avLst/>
                  <a:gdLst>
                    <a:gd name="T0" fmla="*/ 37 w 381"/>
                    <a:gd name="T1" fmla="*/ 274 h 274"/>
                    <a:gd name="T2" fmla="*/ 37 w 381"/>
                    <a:gd name="T3" fmla="*/ 130 h 274"/>
                    <a:gd name="T4" fmla="*/ 0 w 381"/>
                    <a:gd name="T5" fmla="*/ 0 h 2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1" h="274">
                      <a:moveTo>
                        <a:pt x="381" y="274"/>
                      </a:moveTo>
                      <a:lnTo>
                        <a:pt x="381" y="1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sp>
              <p:nvSpPr>
                <p:cNvPr id="221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470" y="2271"/>
                  <a:ext cx="15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  <a:cs typeface="Arial" charset="0"/>
                  </a:endParaRPr>
                </a:p>
              </p:txBody>
            </p:sp>
            <p:pic>
              <p:nvPicPr>
                <p:cNvPr id="116824" name="Picture 93" descr="tv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" y="1737"/>
                  <a:ext cx="476" cy="4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grpSp>
          <p:nvGrpSpPr>
            <p:cNvPr id="116798" name="Group 77"/>
            <p:cNvGrpSpPr>
              <a:grpSpLocks/>
            </p:cNvGrpSpPr>
            <p:nvPr/>
          </p:nvGrpSpPr>
          <p:grpSpPr bwMode="auto">
            <a:xfrm flipH="1">
              <a:off x="6254794" y="4337877"/>
              <a:ext cx="1034814" cy="625180"/>
              <a:chOff x="-490" y="1664"/>
              <a:chExt cx="1429" cy="842"/>
            </a:xfrm>
          </p:grpSpPr>
          <p:sp>
            <p:nvSpPr>
              <p:cNvPr id="230" name="AutoShape 78"/>
              <p:cNvSpPr>
                <a:spLocks noChangeArrowheads="1"/>
              </p:cNvSpPr>
              <p:nvPr/>
            </p:nvSpPr>
            <p:spPr bwMode="auto">
              <a:xfrm>
                <a:off x="-490" y="1664"/>
                <a:ext cx="1429" cy="295"/>
              </a:xfrm>
              <a:prstGeom prst="triangle">
                <a:avLst>
                  <a:gd name="adj" fmla="val 50000"/>
                </a:avLst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  <p:grpSp>
            <p:nvGrpSpPr>
              <p:cNvPr id="116800" name="Group 79"/>
              <p:cNvGrpSpPr>
                <a:grpSpLocks/>
              </p:cNvGrpSpPr>
              <p:nvPr/>
            </p:nvGrpSpPr>
            <p:grpSpPr bwMode="auto">
              <a:xfrm>
                <a:off x="-427" y="1737"/>
                <a:ext cx="1217" cy="769"/>
                <a:chOff x="-427" y="1737"/>
                <a:chExt cx="1217" cy="769"/>
              </a:xfrm>
            </p:grpSpPr>
            <p:sp>
              <p:nvSpPr>
                <p:cNvPr id="232" name="Rectangle 80"/>
                <p:cNvSpPr>
                  <a:spLocks noChangeArrowheads="1"/>
                </p:cNvSpPr>
                <p:nvPr/>
              </p:nvSpPr>
              <p:spPr bwMode="auto">
                <a:xfrm>
                  <a:off x="-337" y="1923"/>
                  <a:ext cx="1127" cy="584"/>
                </a:xfrm>
                <a:prstGeom prst="rect">
                  <a:avLst/>
                </a:prstGeom>
                <a:solidFill>
                  <a:srgbClr val="DDDDDD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  <a:cs typeface="Arial" charset="0"/>
                  </a:endParaRPr>
                </a:p>
              </p:txBody>
            </p:sp>
            <p:sp>
              <p:nvSpPr>
                <p:cNvPr id="116802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-150" y="2270"/>
                  <a:ext cx="230" cy="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grpSp>
              <p:nvGrpSpPr>
                <p:cNvPr id="116803" name="Group 82"/>
                <p:cNvGrpSpPr>
                  <a:grpSpLocks/>
                </p:cNvGrpSpPr>
                <p:nvPr/>
              </p:nvGrpSpPr>
              <p:grpSpPr bwMode="auto">
                <a:xfrm>
                  <a:off x="68" y="2192"/>
                  <a:ext cx="387" cy="139"/>
                  <a:chOff x="322" y="890"/>
                  <a:chExt cx="872" cy="339"/>
                </a:xfrm>
              </p:grpSpPr>
              <p:sp>
                <p:nvSpPr>
                  <p:cNvPr id="240" name="Rectangle 83"/>
                  <p:cNvSpPr>
                    <a:spLocks noChangeArrowheads="1"/>
                  </p:cNvSpPr>
                  <p:nvPr/>
                </p:nvSpPr>
                <p:spPr bwMode="auto">
                  <a:xfrm>
                    <a:off x="324" y="1000"/>
                    <a:ext cx="864" cy="229"/>
                  </a:xfrm>
                  <a:prstGeom prst="rect">
                    <a:avLst/>
                  </a:pr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241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393" y="1073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242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67" y="1073"/>
                    <a:ext cx="54" cy="57"/>
                  </a:xfrm>
                  <a:prstGeom prst="rect">
                    <a:avLst/>
                  </a:prstGeom>
                  <a:solidFill>
                    <a:srgbClr val="33CC33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243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536" y="1068"/>
                    <a:ext cx="59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244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1068"/>
                    <a:ext cx="54" cy="57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000000"/>
                      </a:solidFill>
                      <a:latin typeface="+mn-lt"/>
                      <a:ea typeface="ＭＳ Ｐゴシック" charset="0"/>
                      <a:cs typeface="Arial" charset="0"/>
                    </a:endParaRPr>
                  </a:p>
                </p:txBody>
              </p:sp>
              <p:sp>
                <p:nvSpPr>
                  <p:cNvPr id="116814" name="AutoShape 88"/>
                  <p:cNvSpPr>
                    <a:spLocks noChangeArrowheads="1"/>
                  </p:cNvSpPr>
                  <p:nvPr/>
                </p:nvSpPr>
                <p:spPr bwMode="auto">
                  <a:xfrm rot="10800000" flipH="1">
                    <a:off x="322" y="890"/>
                    <a:ext cx="859" cy="110"/>
                  </a:xfrm>
                  <a:custGeom>
                    <a:avLst/>
                    <a:gdLst>
                      <a:gd name="T0" fmla="*/ 0 w 21600"/>
                      <a:gd name="T1" fmla="*/ 0 h 21600"/>
                      <a:gd name="T2" fmla="*/ 0 w 21600"/>
                      <a:gd name="T3" fmla="*/ 0 h 21600"/>
                      <a:gd name="T4" fmla="*/ 0 w 21600"/>
                      <a:gd name="T5" fmla="*/ 0 h 21600"/>
                      <a:gd name="T6" fmla="*/ 0 w 21600"/>
                      <a:gd name="T7" fmla="*/ 0 h 2160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4501 w 21600"/>
                      <a:gd name="T13" fmla="*/ 4516 h 21600"/>
                      <a:gd name="T14" fmla="*/ 17099 w 21600"/>
                      <a:gd name="T15" fmla="*/ 17084 h 2160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99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</p:grpSp>
            <p:pic>
              <p:nvPicPr>
                <p:cNvPr id="116804" name="Picture 89" descr="desktop_computer_stylized_small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427" y="2049"/>
                  <a:ext cx="447" cy="4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36" name="Rectangle 90"/>
                <p:cNvSpPr>
                  <a:spLocks noChangeArrowheads="1"/>
                </p:cNvSpPr>
                <p:nvPr/>
              </p:nvSpPr>
              <p:spPr bwMode="auto">
                <a:xfrm>
                  <a:off x="529" y="2233"/>
                  <a:ext cx="103" cy="90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  <a:cs typeface="Arial" charset="0"/>
                  </a:endParaRPr>
                </a:p>
              </p:txBody>
            </p:sp>
            <p:sp>
              <p:nvSpPr>
                <p:cNvPr id="116806" name="Freeform 91"/>
                <p:cNvSpPr>
                  <a:spLocks/>
                </p:cNvSpPr>
                <p:nvPr/>
              </p:nvSpPr>
              <p:spPr bwMode="auto">
                <a:xfrm>
                  <a:off x="282" y="1951"/>
                  <a:ext cx="302" cy="274"/>
                </a:xfrm>
                <a:custGeom>
                  <a:avLst/>
                  <a:gdLst>
                    <a:gd name="T0" fmla="*/ 37 w 381"/>
                    <a:gd name="T1" fmla="*/ 274 h 274"/>
                    <a:gd name="T2" fmla="*/ 37 w 381"/>
                    <a:gd name="T3" fmla="*/ 130 h 274"/>
                    <a:gd name="T4" fmla="*/ 0 w 381"/>
                    <a:gd name="T5" fmla="*/ 0 h 2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381" h="274">
                      <a:moveTo>
                        <a:pt x="381" y="274"/>
                      </a:moveTo>
                      <a:lnTo>
                        <a:pt x="381" y="1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sp>
              <p:nvSpPr>
                <p:cNvPr id="238" name="Line 92"/>
                <p:cNvSpPr>
                  <a:spLocks noChangeShapeType="1"/>
                </p:cNvSpPr>
                <p:nvPr/>
              </p:nvSpPr>
              <p:spPr bwMode="auto">
                <a:xfrm flipH="1">
                  <a:off x="470" y="2271"/>
                  <a:ext cx="151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  <a:cs typeface="Arial" charset="0"/>
                  </a:endParaRPr>
                </a:p>
              </p:txBody>
            </p:sp>
            <p:pic>
              <p:nvPicPr>
                <p:cNvPr id="116808" name="Picture 93" descr="tv"/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" y="1737"/>
                  <a:ext cx="476" cy="4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91450668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>
                <a:ea typeface="宋体" charset="-122"/>
              </a:rPr>
              <a:t>Link Layer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6.1 Introduction to the link layer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6.2 Error detection and correction 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6.3 Multiple access links and protocols</a:t>
            </a:r>
          </a:p>
          <a:p>
            <a:pPr marL="715963" indent="-715963">
              <a:buNone/>
            </a:pPr>
            <a:r>
              <a:rPr lang="en-US" altLang="zh-CN" dirty="0">
                <a:solidFill>
                  <a:schemeClr val="accent2"/>
                </a:solidFill>
                <a:ea typeface="宋体" panose="02010600030101010101" pitchFamily="2" charset="-122"/>
              </a:rPr>
              <a:t>6.4 Switched local area networks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6.5 Link virtualization: A network as a link layer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6.6 Data center networking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61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675436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Switched Local area networks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62</a:t>
            </a:fld>
            <a:endParaRPr lang="en-US" altLang="zh-CN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913" y="1148428"/>
            <a:ext cx="8462476" cy="5199601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506391" y="1775460"/>
            <a:ext cx="86273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2"/>
                </a:solidFill>
                <a:latin typeface="+mn-lt"/>
                <a:ea typeface="+mn-ea"/>
              </a:rPr>
              <a:t>Router</a:t>
            </a:r>
            <a:endParaRPr lang="zh-CN" altLang="en-US" sz="2000" b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97435" y="3078480"/>
            <a:ext cx="83869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n-lt"/>
                <a:ea typeface="+mn-ea"/>
              </a:rPr>
              <a:t>switch</a:t>
            </a:r>
            <a:endParaRPr lang="zh-CN" altLang="en-US" sz="2000" b="1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057155" y="4404360"/>
            <a:ext cx="83869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n-lt"/>
                <a:ea typeface="+mn-ea"/>
              </a:rPr>
              <a:t>switch</a:t>
            </a:r>
            <a:endParaRPr lang="zh-CN" altLang="en-US" sz="2000" b="1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71015" y="4408230"/>
            <a:ext cx="83869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n-lt"/>
                <a:ea typeface="+mn-ea"/>
              </a:rPr>
              <a:t>switch</a:t>
            </a:r>
            <a:endParaRPr lang="zh-CN" altLang="en-US" sz="2000" b="1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998975" y="4404360"/>
            <a:ext cx="83869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n-lt"/>
                <a:ea typeface="+mn-ea"/>
              </a:rPr>
              <a:t>switch</a:t>
            </a:r>
            <a:endParaRPr lang="zh-CN" altLang="en-US" sz="2000" b="1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975504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6.4 Switched local area networks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US" altLang="zh-CN" dirty="0">
                <a:solidFill>
                  <a:schemeClr val="accent2"/>
                </a:solidFill>
              </a:rPr>
              <a:t>1. Link-layer addressing and ARP</a:t>
            </a:r>
          </a:p>
          <a:p>
            <a:pPr marL="0" indent="0">
              <a:buNone/>
            </a:pPr>
            <a:r>
              <a:rPr lang="en-US" altLang="zh-CN" dirty="0"/>
              <a:t>2. Ethernet</a:t>
            </a:r>
          </a:p>
          <a:p>
            <a:pPr marL="0" indent="0">
              <a:buNone/>
            </a:pPr>
            <a:r>
              <a:rPr lang="en-US" altLang="zh-CN" dirty="0"/>
              <a:t>3. Link-layer switches</a:t>
            </a:r>
          </a:p>
          <a:p>
            <a:pPr marL="0" indent="0">
              <a:buNone/>
            </a:pPr>
            <a:r>
              <a:rPr lang="en-US" altLang="zh-CN" dirty="0"/>
              <a:t>4. Virtual local area networks (VLANs)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63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946216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MAC Addresses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64</a:t>
            </a:fld>
            <a:endParaRPr lang="en-US" altLang="zh-CN" dirty="0"/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768316" y="1556994"/>
            <a:ext cx="8247062" cy="4254500"/>
          </a:xfrm>
        </p:spPr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32-bit IP address: </a:t>
            </a:r>
          </a:p>
          <a:p>
            <a:pPr lvl="1"/>
            <a:r>
              <a:rPr lang="en-US" altLang="zh-CN" sz="2000" i="1" dirty="0">
                <a:ea typeface="宋体" panose="02010600030101010101" pitchFamily="2" charset="-122"/>
              </a:rPr>
              <a:t>network-layer</a:t>
            </a:r>
            <a:r>
              <a:rPr lang="en-US" altLang="zh-CN" sz="2000" dirty="0">
                <a:ea typeface="宋体" panose="02010600030101010101" pitchFamily="2" charset="-122"/>
              </a:rPr>
              <a:t> address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used to get datagram to destination IP subnet </a:t>
            </a:r>
          </a:p>
          <a:p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MAC (or LAN or physical or Ethernet) address:</a:t>
            </a:r>
            <a:r>
              <a:rPr lang="en-US" altLang="zh-CN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function:</a:t>
            </a:r>
            <a:r>
              <a:rPr lang="en-US" altLang="zh-CN" sz="2000" dirty="0">
                <a:solidFill>
                  <a:schemeClr val="accent2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000" i="1" dirty="0">
                <a:solidFill>
                  <a:srgbClr val="FF0000"/>
                </a:solidFill>
                <a:ea typeface="宋体" panose="02010600030101010101" pitchFamily="2" charset="-122"/>
              </a:rPr>
              <a:t>get frame from one interface to another physically-connected interface (same network)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48 bit MAC address (for most LANs)</a:t>
            </a:r>
          </a:p>
          <a:p>
            <a:pPr lvl="2"/>
            <a:r>
              <a:rPr lang="en-US" altLang="zh-CN" sz="1800" dirty="0">
                <a:ea typeface="宋体" panose="02010600030101010101" pitchFamily="2" charset="-122"/>
              </a:rPr>
              <a:t> </a:t>
            </a:r>
            <a:r>
              <a:rPr lang="en-US" altLang="zh-CN" sz="1800" dirty="0">
                <a:solidFill>
                  <a:srgbClr val="C00000"/>
                </a:solidFill>
                <a:ea typeface="宋体" panose="02010600030101010101" pitchFamily="2" charset="-122"/>
              </a:rPr>
              <a:t>burned</a:t>
            </a:r>
            <a:r>
              <a:rPr lang="en-US" altLang="zh-CN" sz="1800" dirty="0">
                <a:ea typeface="宋体" panose="02010600030101010101" pitchFamily="2" charset="-122"/>
              </a:rPr>
              <a:t> in NIC ROM, also sometimes software settable</a:t>
            </a:r>
          </a:p>
        </p:txBody>
      </p:sp>
      <p:sp>
        <p:nvSpPr>
          <p:cNvPr id="6" name="圆角矩形 5"/>
          <p:cNvSpPr/>
          <p:nvPr/>
        </p:nvSpPr>
        <p:spPr bwMode="auto">
          <a:xfrm>
            <a:off x="1524001" y="5986131"/>
            <a:ext cx="9143999" cy="574158"/>
          </a:xfrm>
          <a:prstGeom prst="roundRect">
            <a:avLst>
              <a:gd name="adj" fmla="val 3064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altLang="zh-CN">
                <a:solidFill>
                  <a:schemeClr val="bg1"/>
                </a:solidFill>
                <a:ea typeface="宋体" pitchFamily="2" charset="-122"/>
              </a:rPr>
              <a:t>Permanent, globally unique</a:t>
            </a:r>
            <a:endParaRPr lang="zh-CN" altLang="en-US">
              <a:solidFill>
                <a:schemeClr val="bg1"/>
              </a:solidFill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746961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LAN Addresses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65</a:t>
            </a:fld>
            <a:endParaRPr lang="en-US" altLang="zh-CN" dirty="0"/>
          </a:p>
        </p:txBody>
      </p:sp>
      <p:sp>
        <p:nvSpPr>
          <p:cNvPr id="8199" name="Text Box 4"/>
          <p:cNvSpPr txBox="1">
            <a:spLocks noChangeArrowheads="1"/>
          </p:cNvSpPr>
          <p:nvPr/>
        </p:nvSpPr>
        <p:spPr bwMode="auto">
          <a:xfrm>
            <a:off x="2290763" y="1314451"/>
            <a:ext cx="56118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000" dirty="0">
                <a:solidFill>
                  <a:schemeClr val="accent2"/>
                </a:solidFill>
                <a:latin typeface="+mj-lt"/>
                <a:ea typeface="宋体" pitchFamily="2" charset="-122"/>
              </a:rPr>
              <a:t>Each adapter on LAN has unique LAN address</a:t>
            </a:r>
          </a:p>
        </p:txBody>
      </p:sp>
      <p:sp>
        <p:nvSpPr>
          <p:cNvPr id="8200" name="Text Box 5"/>
          <p:cNvSpPr txBox="1">
            <a:spLocks noChangeArrowheads="1"/>
          </p:cNvSpPr>
          <p:nvPr/>
        </p:nvSpPr>
        <p:spPr bwMode="auto">
          <a:xfrm>
            <a:off x="7278689" y="2528888"/>
            <a:ext cx="31083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chemeClr val="accent2"/>
                </a:solidFill>
                <a:latin typeface="+mj-lt"/>
                <a:ea typeface="宋体" pitchFamily="2" charset="-122"/>
              </a:rPr>
              <a:t>Broadcast address =</a:t>
            </a:r>
          </a:p>
          <a:p>
            <a:pPr>
              <a:defRPr/>
            </a:pPr>
            <a:r>
              <a:rPr lang="en-US" altLang="zh-CN" dirty="0">
                <a:solidFill>
                  <a:schemeClr val="accent2"/>
                </a:solidFill>
                <a:latin typeface="+mj-lt"/>
                <a:ea typeface="宋体" pitchFamily="2" charset="-122"/>
              </a:rPr>
              <a:t>FF-FF-FF-FF-FF-FF</a:t>
            </a:r>
          </a:p>
        </p:txBody>
      </p:sp>
      <p:sp>
        <p:nvSpPr>
          <p:cNvPr id="112645" name="Rectangle 17"/>
          <p:cNvSpPr>
            <a:spLocks noChangeArrowheads="1"/>
          </p:cNvSpPr>
          <p:nvPr/>
        </p:nvSpPr>
        <p:spPr bwMode="auto">
          <a:xfrm>
            <a:off x="8166101" y="3989389"/>
            <a:ext cx="269875" cy="204787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ea typeface="宋体" panose="02010600030101010101" pitchFamily="2" charset="-122"/>
            </a:endParaRPr>
          </a:p>
        </p:txBody>
      </p:sp>
      <p:sp>
        <p:nvSpPr>
          <p:cNvPr id="8202" name="Text Box 18"/>
          <p:cNvSpPr txBox="1">
            <a:spLocks noChangeArrowheads="1"/>
          </p:cNvSpPr>
          <p:nvPr/>
        </p:nvSpPr>
        <p:spPr bwMode="auto">
          <a:xfrm>
            <a:off x="8415338" y="3886201"/>
            <a:ext cx="14943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chemeClr val="accent2"/>
                </a:solidFill>
                <a:latin typeface="+mj-lt"/>
                <a:ea typeface="宋体" pitchFamily="2" charset="-122"/>
              </a:rPr>
              <a:t>= adapter</a:t>
            </a:r>
          </a:p>
        </p:txBody>
      </p:sp>
      <p:graphicFrame>
        <p:nvGraphicFramePr>
          <p:cNvPr id="112647" name="Object 7"/>
          <p:cNvGraphicFramePr>
            <a:graphicFrameLocks noChangeAspect="1"/>
          </p:cNvGraphicFramePr>
          <p:nvPr/>
        </p:nvGraphicFramePr>
        <p:xfrm>
          <a:off x="4491039" y="2052638"/>
          <a:ext cx="6111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26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11264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1039" y="2052638"/>
                        <a:ext cx="61118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3" name="Freeform 8"/>
          <p:cNvSpPr>
            <a:spLocks/>
          </p:cNvSpPr>
          <p:nvPr/>
        </p:nvSpPr>
        <p:spPr bwMode="auto">
          <a:xfrm>
            <a:off x="3676650" y="3262313"/>
            <a:ext cx="2046288" cy="2049462"/>
          </a:xfrm>
          <a:custGeom>
            <a:avLst/>
            <a:gdLst>
              <a:gd name="T0" fmla="*/ 378532 w 1292"/>
              <a:gd name="T1" fmla="*/ 11431 h 1255"/>
              <a:gd name="T2" fmla="*/ 55434 w 1292"/>
              <a:gd name="T3" fmla="*/ 256387 h 1255"/>
              <a:gd name="T4" fmla="*/ 45931 w 1292"/>
              <a:gd name="T5" fmla="*/ 854079 h 1255"/>
              <a:gd name="T6" fmla="*/ 83942 w 1292"/>
              <a:gd name="T7" fmla="*/ 1353788 h 1255"/>
              <a:gd name="T8" fmla="*/ 388034 w 1292"/>
              <a:gd name="T9" fmla="*/ 1422375 h 1255"/>
              <a:gd name="T10" fmla="*/ 1024728 w 1292"/>
              <a:gd name="T11" fmla="*/ 1843699 h 1255"/>
              <a:gd name="T12" fmla="*/ 1575895 w 1292"/>
              <a:gd name="T13" fmla="*/ 2020067 h 1255"/>
              <a:gd name="T14" fmla="*/ 1898993 w 1292"/>
              <a:gd name="T15" fmla="*/ 1667331 h 1255"/>
              <a:gd name="T16" fmla="*/ 2013028 w 1292"/>
              <a:gd name="T17" fmla="*/ 726702 h 1255"/>
              <a:gd name="T18" fmla="*/ 1908496 w 1292"/>
              <a:gd name="T19" fmla="*/ 344571 h 1255"/>
              <a:gd name="T20" fmla="*/ 1186277 w 1292"/>
              <a:gd name="T21" fmla="*/ 187799 h 1255"/>
              <a:gd name="T22" fmla="*/ 378532 w 1292"/>
              <a:gd name="T23" fmla="*/ 11431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graphicFrame>
        <p:nvGraphicFramePr>
          <p:cNvPr id="112649" name="Object 9"/>
          <p:cNvGraphicFramePr>
            <a:graphicFrameLocks noChangeAspect="1"/>
          </p:cNvGraphicFramePr>
          <p:nvPr/>
        </p:nvGraphicFramePr>
        <p:xfrm>
          <a:off x="6691314" y="3868738"/>
          <a:ext cx="6111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27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11264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1314" y="3868738"/>
                        <a:ext cx="61118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50" name="Object 10"/>
          <p:cNvGraphicFramePr>
            <a:graphicFrameLocks noChangeAspect="1"/>
          </p:cNvGraphicFramePr>
          <p:nvPr/>
        </p:nvGraphicFramePr>
        <p:xfrm>
          <a:off x="4476750" y="5811838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28"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11265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0" y="5811838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51" name="Object 11"/>
          <p:cNvGraphicFramePr>
            <a:graphicFrameLocks noChangeAspect="1"/>
          </p:cNvGraphicFramePr>
          <p:nvPr/>
        </p:nvGraphicFramePr>
        <p:xfrm>
          <a:off x="2016125" y="3711575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29" name="Clip" r:id="rId8" imgW="1307263" imgH="1084139" progId="MS_ClipArt_Gallery.2">
                  <p:embed/>
                </p:oleObj>
              </mc:Choice>
              <mc:Fallback>
                <p:oleObj name="Clip" r:id="rId8" imgW="1307263" imgH="1084139" progId="MS_ClipArt_Gallery.2">
                  <p:embed/>
                  <p:pic>
                    <p:nvPicPr>
                      <p:cNvPr id="11265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25" y="3711575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4" name="Rectangle 12"/>
          <p:cNvSpPr>
            <a:spLocks noChangeArrowheads="1"/>
          </p:cNvSpPr>
          <p:nvPr/>
        </p:nvSpPr>
        <p:spPr bwMode="auto">
          <a:xfrm>
            <a:off x="6492876" y="4017964"/>
            <a:ext cx="269875" cy="20478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宋体" pitchFamily="2" charset="-122"/>
            </a:endParaRPr>
          </a:p>
        </p:txBody>
      </p:sp>
      <p:sp>
        <p:nvSpPr>
          <p:cNvPr id="5135" name="Rectangle 13"/>
          <p:cNvSpPr>
            <a:spLocks noChangeArrowheads="1"/>
          </p:cNvSpPr>
          <p:nvPr/>
        </p:nvSpPr>
        <p:spPr bwMode="auto">
          <a:xfrm>
            <a:off x="2562226" y="3835400"/>
            <a:ext cx="269875" cy="20478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宋体" pitchFamily="2" charset="-122"/>
            </a:endParaRPr>
          </a:p>
        </p:txBody>
      </p:sp>
      <p:sp>
        <p:nvSpPr>
          <p:cNvPr id="5136" name="Rectangle 14"/>
          <p:cNvSpPr>
            <a:spLocks noChangeArrowheads="1"/>
          </p:cNvSpPr>
          <p:nvPr/>
        </p:nvSpPr>
        <p:spPr bwMode="auto">
          <a:xfrm>
            <a:off x="4762500" y="2546350"/>
            <a:ext cx="192088" cy="25558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宋体" pitchFamily="2" charset="-122"/>
            </a:endParaRPr>
          </a:p>
        </p:txBody>
      </p:sp>
      <p:sp>
        <p:nvSpPr>
          <p:cNvPr id="5137" name="Rectangle 16"/>
          <p:cNvSpPr>
            <a:spLocks noChangeArrowheads="1"/>
          </p:cNvSpPr>
          <p:nvPr/>
        </p:nvSpPr>
        <p:spPr bwMode="auto">
          <a:xfrm>
            <a:off x="4695825" y="5557839"/>
            <a:ext cx="192088" cy="25558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>
              <a:latin typeface="+mn-lt"/>
              <a:ea typeface="宋体" pitchFamily="2" charset="-122"/>
            </a:endParaRPr>
          </a:p>
        </p:txBody>
      </p:sp>
      <p:sp>
        <p:nvSpPr>
          <p:cNvPr id="5138" name="Line 19"/>
          <p:cNvSpPr>
            <a:spLocks noChangeShapeType="1"/>
          </p:cNvSpPr>
          <p:nvPr/>
        </p:nvSpPr>
        <p:spPr bwMode="auto">
          <a:xfrm>
            <a:off x="2824163" y="3940175"/>
            <a:ext cx="901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5139" name="Line 20"/>
          <p:cNvSpPr>
            <a:spLocks noChangeShapeType="1"/>
          </p:cNvSpPr>
          <p:nvPr/>
        </p:nvSpPr>
        <p:spPr bwMode="auto">
          <a:xfrm>
            <a:off x="4833938" y="2808289"/>
            <a:ext cx="0" cy="655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5140" name="Line 21"/>
          <p:cNvSpPr>
            <a:spLocks noChangeShapeType="1"/>
          </p:cNvSpPr>
          <p:nvPr/>
        </p:nvSpPr>
        <p:spPr bwMode="auto">
          <a:xfrm flipH="1">
            <a:off x="5697539" y="4108450"/>
            <a:ext cx="796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5141" name="Line 22"/>
          <p:cNvSpPr>
            <a:spLocks noChangeShapeType="1"/>
          </p:cNvSpPr>
          <p:nvPr/>
        </p:nvSpPr>
        <p:spPr bwMode="auto">
          <a:xfrm flipV="1">
            <a:off x="4795838" y="5113338"/>
            <a:ext cx="0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5142" name="Text Box 24"/>
          <p:cNvSpPr txBox="1">
            <a:spLocks noChangeArrowheads="1"/>
          </p:cNvSpPr>
          <p:nvPr/>
        </p:nvSpPr>
        <p:spPr bwMode="auto">
          <a:xfrm>
            <a:off x="5154613" y="2516189"/>
            <a:ext cx="1510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400">
                <a:latin typeface="+mn-lt"/>
                <a:ea typeface="宋体" pitchFamily="2" charset="-122"/>
              </a:rPr>
              <a:t>1A-2F-BB-76-09-AD</a:t>
            </a:r>
          </a:p>
        </p:txBody>
      </p:sp>
      <p:sp>
        <p:nvSpPr>
          <p:cNvPr id="5143" name="Line 25"/>
          <p:cNvSpPr>
            <a:spLocks noChangeShapeType="1"/>
          </p:cNvSpPr>
          <p:nvPr/>
        </p:nvSpPr>
        <p:spPr bwMode="auto">
          <a:xfrm flipH="1" flipV="1">
            <a:off x="4962526" y="2652713"/>
            <a:ext cx="257175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5144" name="Line 26"/>
          <p:cNvSpPr>
            <a:spLocks noChangeShapeType="1"/>
          </p:cNvSpPr>
          <p:nvPr/>
        </p:nvSpPr>
        <p:spPr bwMode="auto">
          <a:xfrm flipV="1">
            <a:off x="6611938" y="4211638"/>
            <a:ext cx="0" cy="373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112663" name="Text Box 27"/>
          <p:cNvSpPr txBox="1">
            <a:spLocks noChangeArrowheads="1"/>
          </p:cNvSpPr>
          <p:nvPr/>
        </p:nvSpPr>
        <p:spPr bwMode="auto">
          <a:xfrm>
            <a:off x="6003926" y="4602164"/>
            <a:ext cx="14702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宋体" panose="02010600030101010101" pitchFamily="2" charset="-122"/>
              </a:rPr>
              <a:t>58-23-D7-FA-20-B0</a:t>
            </a:r>
          </a:p>
        </p:txBody>
      </p:sp>
      <p:sp>
        <p:nvSpPr>
          <p:cNvPr id="5146" name="Line 28"/>
          <p:cNvSpPr>
            <a:spLocks noChangeShapeType="1"/>
          </p:cNvSpPr>
          <p:nvPr/>
        </p:nvSpPr>
        <p:spPr bwMode="auto">
          <a:xfrm flipH="1">
            <a:off x="4899026" y="5667375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5147" name="Text Box 29"/>
          <p:cNvSpPr txBox="1">
            <a:spLocks noChangeArrowheads="1"/>
          </p:cNvSpPr>
          <p:nvPr/>
        </p:nvSpPr>
        <p:spPr bwMode="auto">
          <a:xfrm>
            <a:off x="5321300" y="5554664"/>
            <a:ext cx="147553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400">
                <a:latin typeface="+mn-lt"/>
                <a:ea typeface="宋体" pitchFamily="2" charset="-122"/>
              </a:rPr>
              <a:t>0C-C4-11-6F-E3-98</a:t>
            </a:r>
          </a:p>
        </p:txBody>
      </p:sp>
      <p:sp>
        <p:nvSpPr>
          <p:cNvPr id="5148" name="Line 30"/>
          <p:cNvSpPr>
            <a:spLocks noChangeShapeType="1"/>
          </p:cNvSpPr>
          <p:nvPr/>
        </p:nvSpPr>
        <p:spPr bwMode="auto">
          <a:xfrm flipV="1">
            <a:off x="2693988" y="4040188"/>
            <a:ext cx="0" cy="373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pPr>
              <a:defRPr/>
            </a:pPr>
            <a:endParaRPr lang="zh-CN" altLang="en-US">
              <a:latin typeface="+mn-lt"/>
            </a:endParaRPr>
          </a:p>
        </p:txBody>
      </p:sp>
      <p:sp>
        <p:nvSpPr>
          <p:cNvPr id="5149" name="Text Box 31"/>
          <p:cNvSpPr txBox="1">
            <a:spLocks noChangeArrowheads="1"/>
          </p:cNvSpPr>
          <p:nvPr/>
        </p:nvSpPr>
        <p:spPr bwMode="auto">
          <a:xfrm>
            <a:off x="1843088" y="4473576"/>
            <a:ext cx="14382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400">
                <a:latin typeface="+mn-lt"/>
                <a:ea typeface="宋体" pitchFamily="2" charset="-122"/>
              </a:rPr>
              <a:t>71-65-F7-2B-08-53</a:t>
            </a:r>
          </a:p>
        </p:txBody>
      </p:sp>
      <p:sp>
        <p:nvSpPr>
          <p:cNvPr id="5150" name="Text Box 32"/>
          <p:cNvSpPr txBox="1">
            <a:spLocks noChangeArrowheads="1"/>
          </p:cNvSpPr>
          <p:nvPr/>
        </p:nvSpPr>
        <p:spPr bwMode="auto">
          <a:xfrm>
            <a:off x="4160838" y="3625851"/>
            <a:ext cx="118173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latin typeface="+mn-lt"/>
                <a:ea typeface="宋体" pitchFamily="2" charset="-122"/>
              </a:rPr>
              <a:t>   LAN</a:t>
            </a:r>
          </a:p>
          <a:p>
            <a:pPr>
              <a:defRPr/>
            </a:pPr>
            <a:r>
              <a:rPr lang="en-US" altLang="zh-CN" dirty="0">
                <a:latin typeface="+mn-lt"/>
                <a:ea typeface="宋体" pitchFamily="2" charset="-122"/>
              </a:rPr>
              <a:t>(wired or</a:t>
            </a:r>
          </a:p>
          <a:p>
            <a:pPr>
              <a:defRPr/>
            </a:pPr>
            <a:r>
              <a:rPr lang="en-US" altLang="zh-CN" dirty="0">
                <a:latin typeface="+mn-lt"/>
                <a:ea typeface="宋体" pitchFamily="2" charset="-122"/>
              </a:rPr>
              <a:t>wireless)</a:t>
            </a:r>
          </a:p>
        </p:txBody>
      </p:sp>
    </p:spTree>
    <p:extLst>
      <p:ext uri="{BB962C8B-B14F-4D97-AF65-F5344CB8AC3E}">
        <p14:creationId xmlns:p14="http://schemas.microsoft.com/office/powerpoint/2010/main" val="294279123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LAN Address (more)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sz="2400" dirty="0">
                <a:ea typeface="宋体" panose="02010600030101010101" pitchFamily="2" charset="-122"/>
              </a:rPr>
              <a:t>MAC address allocation administered by IEEE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manufacturer buys portion of MAC address space (to assure uniqueness)</a:t>
            </a:r>
          </a:p>
          <a:p>
            <a:r>
              <a:rPr lang="en-US" altLang="zh-CN" sz="2400" dirty="0">
                <a:solidFill>
                  <a:srgbClr val="C00000"/>
                </a:solidFill>
                <a:ea typeface="宋体" panose="02010600030101010101" pitchFamily="2" charset="-122"/>
              </a:rPr>
              <a:t>MAC flat address  </a:t>
            </a:r>
            <a:r>
              <a:rPr lang="en-US" altLang="zh-CN" sz="2400" dirty="0">
                <a:solidFill>
                  <a:srgbClr val="C00000"/>
                </a:solidFill>
                <a:latin typeface="MS Mincho" pitchFamily="49" charset="-128"/>
                <a:ea typeface="MS Mincho" pitchFamily="49" charset="-128"/>
              </a:rPr>
              <a:t>➜</a:t>
            </a:r>
            <a:r>
              <a:rPr lang="en-US" altLang="zh-CN" sz="2400" dirty="0">
                <a:solidFill>
                  <a:srgbClr val="C00000"/>
                </a:solidFill>
                <a:ea typeface="宋体" panose="02010600030101010101" pitchFamily="2" charset="-122"/>
              </a:rPr>
              <a:t> portability 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can move LAN card from one LAN to another</a:t>
            </a:r>
          </a:p>
          <a:p>
            <a:r>
              <a:rPr lang="en-US" altLang="zh-CN" sz="2400" dirty="0">
                <a:solidFill>
                  <a:srgbClr val="C00000"/>
                </a:solidFill>
                <a:ea typeface="宋体" panose="02010600030101010101" pitchFamily="2" charset="-122"/>
              </a:rPr>
              <a:t>IP hierarchical address NOT portable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 address depends on IP subnet to which node is attached</a:t>
            </a:r>
          </a:p>
          <a:p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66</a:t>
            </a:fld>
            <a:endParaRPr lang="en-US" altLang="zh-CN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990D571-CB0A-4373-A732-FAE7611689AB}"/>
              </a:ext>
            </a:extLst>
          </p:cNvPr>
          <p:cNvSpPr/>
          <p:nvPr/>
        </p:nvSpPr>
        <p:spPr>
          <a:xfrm>
            <a:off x="6619874" y="2336958"/>
            <a:ext cx="3469005" cy="2123658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rgbClr val="7030A0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analogy:</a:t>
            </a:r>
          </a:p>
          <a:p>
            <a:pPr>
              <a:buFont typeface="ZapfDingbats" pitchFamily="82" charset="2"/>
              <a:buNone/>
            </a:pPr>
            <a:r>
              <a:rPr lang="en-US" altLang="zh-CN" dirty="0">
                <a:solidFill>
                  <a:srgbClr val="7030A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 (a) MAC address: like Social Security Number</a:t>
            </a:r>
          </a:p>
          <a:p>
            <a:pPr>
              <a:buFont typeface="ZapfDingbats" pitchFamily="82" charset="2"/>
              <a:buNone/>
            </a:pPr>
            <a:r>
              <a:rPr lang="en-US" altLang="zh-CN" dirty="0">
                <a:solidFill>
                  <a:srgbClr val="7030A0"/>
                </a:solidFill>
                <a:latin typeface="Arial Narrow" panose="020B0606020202030204" pitchFamily="34" charset="0"/>
                <a:ea typeface="宋体" panose="02010600030101010101" pitchFamily="2" charset="-122"/>
              </a:rPr>
              <a:t>(b) IP address: like postal address</a:t>
            </a:r>
          </a:p>
        </p:txBody>
      </p:sp>
    </p:spTree>
    <p:extLst>
      <p:ext uri="{BB962C8B-B14F-4D97-AF65-F5344CB8AC3E}">
        <p14:creationId xmlns:p14="http://schemas.microsoft.com/office/powerpoint/2010/main" val="19011556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>
                <a:ea typeface="宋体" panose="02010600030101010101" pitchFamily="2" charset="-122"/>
              </a:rPr>
              <a:t>Why both MAC and IP address?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67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127660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Why both MAC and IP address?</a:t>
            </a: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67587" name="内容占位符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(1) The data link layer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does not only serve IP protocol</a:t>
            </a:r>
            <a:r>
              <a:rPr lang="en-US" altLang="zh-CN" dirty="0">
                <a:ea typeface="宋体" panose="02010600030101010101" pitchFamily="2" charset="-122"/>
              </a:rPr>
              <a:t>, including many others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(2) if adapters use network-layer address, then the adapter needs to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be reconfigured </a:t>
            </a:r>
            <a:r>
              <a:rPr lang="en-US" altLang="zh-CN" dirty="0">
                <a:ea typeface="宋体" panose="02010600030101010101" pitchFamily="2" charset="-122"/>
              </a:rPr>
              <a:t>every time it moves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(3) if not use MAC add at all, then all received frames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should be forwarded to network layer</a:t>
            </a:r>
            <a:r>
              <a:rPr lang="en-US" altLang="zh-CN" dirty="0">
                <a:ea typeface="宋体" panose="02010600030101010101" pitchFamily="2" charset="-122"/>
              </a:rPr>
              <a:t>. </a:t>
            </a:r>
            <a:r>
              <a:rPr lang="en-US" altLang="zh-CN" b="1" dirty="0">
                <a:ea typeface="宋体" panose="02010600030101010101" pitchFamily="2" charset="-122"/>
              </a:rPr>
              <a:t>Great overhead!</a:t>
            </a:r>
            <a:endParaRPr lang="zh-CN" altLang="en-US" b="1" dirty="0"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68</a:t>
            </a:fld>
            <a:endParaRPr lang="en-US" altLang="zh-CN" dirty="0"/>
          </a:p>
        </p:txBody>
      </p:sp>
      <p:sp>
        <p:nvSpPr>
          <p:cNvPr id="2" name="文本框 1"/>
          <p:cNvSpPr txBox="1"/>
          <p:nvPr/>
        </p:nvSpPr>
        <p:spPr>
          <a:xfrm>
            <a:off x="1574801" y="5695951"/>
            <a:ext cx="9143999" cy="64633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+mn-lt"/>
                <a:ea typeface="+mn-ea"/>
              </a:rPr>
              <a:t>Answer: to keep the layers independent</a:t>
            </a:r>
          </a:p>
        </p:txBody>
      </p:sp>
    </p:spTree>
    <p:extLst>
      <p:ext uri="{BB962C8B-B14F-4D97-AF65-F5344CB8AC3E}">
        <p14:creationId xmlns:p14="http://schemas.microsoft.com/office/powerpoint/2010/main" val="423902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7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7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How do MAC address and IP address interact?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69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5935744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MAC Address interacting with IP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70</a:t>
            </a:fld>
            <a:endParaRPr lang="en-US" altLang="zh-CN" dirty="0"/>
          </a:p>
        </p:txBody>
      </p:sp>
      <p:sp>
        <p:nvSpPr>
          <p:cNvPr id="6182" name="Rectangle 7"/>
          <p:cNvSpPr>
            <a:spLocks noChangeArrowheads="1"/>
          </p:cNvSpPr>
          <p:nvPr/>
        </p:nvSpPr>
        <p:spPr bwMode="auto">
          <a:xfrm>
            <a:off x="2001837" y="5131595"/>
            <a:ext cx="7872812" cy="1277937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square" anchor="ctr"/>
          <a:lstStyle/>
          <a:p>
            <a:pPr>
              <a:lnSpc>
                <a:spcPct val="150000"/>
              </a:lnSpc>
              <a:defRPr/>
            </a:pPr>
            <a:r>
              <a:rPr lang="en-US" altLang="zh-CN" b="1" dirty="0">
                <a:latin typeface="+mj-lt"/>
                <a:ea typeface="宋体" pitchFamily="2" charset="-122"/>
              </a:rPr>
              <a:t>Question</a:t>
            </a:r>
            <a:r>
              <a:rPr lang="en-US" altLang="zh-CN" dirty="0">
                <a:latin typeface="+mj-lt"/>
                <a:ea typeface="宋体" pitchFamily="2" charset="-122"/>
              </a:rPr>
              <a:t>: When sending a packet to B, how does A gets B’s MAC address?</a:t>
            </a:r>
            <a:endParaRPr lang="zh-CN" altLang="en-US" dirty="0">
              <a:latin typeface="+mj-lt"/>
              <a:ea typeface="宋体" pitchFamily="2" charset="-122"/>
            </a:endParaRPr>
          </a:p>
        </p:txBody>
      </p:sp>
      <p:graphicFrame>
        <p:nvGraphicFramePr>
          <p:cNvPr id="42" name="Object 9"/>
          <p:cNvGraphicFramePr>
            <a:graphicFrameLocks noChangeAspect="1"/>
          </p:cNvGraphicFramePr>
          <p:nvPr/>
        </p:nvGraphicFramePr>
        <p:xfrm>
          <a:off x="5370514" y="1262460"/>
          <a:ext cx="41592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250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4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0514" y="1262460"/>
                        <a:ext cx="415925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Freeform 10"/>
          <p:cNvSpPr>
            <a:spLocks/>
          </p:cNvSpPr>
          <p:nvPr/>
        </p:nvSpPr>
        <p:spPr bwMode="auto">
          <a:xfrm>
            <a:off x="4816476" y="2162574"/>
            <a:ext cx="1393825" cy="1525587"/>
          </a:xfrm>
          <a:custGeom>
            <a:avLst/>
            <a:gdLst>
              <a:gd name="T0" fmla="*/ 2147483646 w 1292"/>
              <a:gd name="T1" fmla="*/ 2147483646 h 1255"/>
              <a:gd name="T2" fmla="*/ 2147483646 w 1292"/>
              <a:gd name="T3" fmla="*/ 2147483646 h 1255"/>
              <a:gd name="T4" fmla="*/ 2147483646 w 1292"/>
              <a:gd name="T5" fmla="*/ 2147483646 h 1255"/>
              <a:gd name="T6" fmla="*/ 2147483646 w 1292"/>
              <a:gd name="T7" fmla="*/ 2147483646 h 1255"/>
              <a:gd name="T8" fmla="*/ 2147483646 w 1292"/>
              <a:gd name="T9" fmla="*/ 2147483646 h 1255"/>
              <a:gd name="T10" fmla="*/ 2147483646 w 1292"/>
              <a:gd name="T11" fmla="*/ 2147483646 h 1255"/>
              <a:gd name="T12" fmla="*/ 2147483646 w 1292"/>
              <a:gd name="T13" fmla="*/ 2147483646 h 1255"/>
              <a:gd name="T14" fmla="*/ 2147483646 w 1292"/>
              <a:gd name="T15" fmla="*/ 2147483646 h 1255"/>
              <a:gd name="T16" fmla="*/ 2147483646 w 1292"/>
              <a:gd name="T17" fmla="*/ 2147483646 h 1255"/>
              <a:gd name="T18" fmla="*/ 2147483646 w 1292"/>
              <a:gd name="T19" fmla="*/ 2147483646 h 1255"/>
              <a:gd name="T20" fmla="*/ 2147483646 w 1292"/>
              <a:gd name="T21" fmla="*/ 2147483646 h 1255"/>
              <a:gd name="T22" fmla="*/ 2147483646 w 1292"/>
              <a:gd name="T23" fmla="*/ 2147483646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dirty="0">
              <a:latin typeface="+mn-lt"/>
            </a:endParaRPr>
          </a:p>
        </p:txBody>
      </p:sp>
      <p:graphicFrame>
        <p:nvGraphicFramePr>
          <p:cNvPr id="44" name="Object 11"/>
          <p:cNvGraphicFramePr>
            <a:graphicFrameLocks noChangeAspect="1"/>
          </p:cNvGraphicFramePr>
          <p:nvPr/>
        </p:nvGraphicFramePr>
        <p:xfrm>
          <a:off x="6869114" y="2615010"/>
          <a:ext cx="41592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251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44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9114" y="2615010"/>
                        <a:ext cx="415925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12"/>
          <p:cNvGraphicFramePr>
            <a:graphicFrameLocks noChangeAspect="1"/>
          </p:cNvGraphicFramePr>
          <p:nvPr/>
        </p:nvGraphicFramePr>
        <p:xfrm>
          <a:off x="5360989" y="4061223"/>
          <a:ext cx="41592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252"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45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0989" y="4061223"/>
                        <a:ext cx="415925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13"/>
          <p:cNvGraphicFramePr>
            <a:graphicFrameLocks noChangeAspect="1"/>
          </p:cNvGraphicFramePr>
          <p:nvPr/>
        </p:nvGraphicFramePr>
        <p:xfrm>
          <a:off x="3684589" y="2497535"/>
          <a:ext cx="41592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253" name="Clip" r:id="rId8" imgW="1307263" imgH="1084139" progId="MS_ClipArt_Gallery.2">
                  <p:embed/>
                </p:oleObj>
              </mc:Choice>
              <mc:Fallback>
                <p:oleObj name="Clip" r:id="rId8" imgW="1307263" imgH="1084139" progId="MS_ClipArt_Gallery.2">
                  <p:embed/>
                  <p:pic>
                    <p:nvPicPr>
                      <p:cNvPr id="46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4589" y="2497535"/>
                        <a:ext cx="415925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14"/>
          <p:cNvSpPr>
            <a:spLocks noChangeArrowheads="1"/>
          </p:cNvSpPr>
          <p:nvPr/>
        </p:nvSpPr>
        <p:spPr bwMode="auto">
          <a:xfrm>
            <a:off x="6734175" y="2726135"/>
            <a:ext cx="184150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48" name="Rectangle 15"/>
          <p:cNvSpPr>
            <a:spLocks noChangeArrowheads="1"/>
          </p:cNvSpPr>
          <p:nvPr/>
        </p:nvSpPr>
        <p:spPr bwMode="auto">
          <a:xfrm>
            <a:off x="4057651" y="2589610"/>
            <a:ext cx="182563" cy="152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49" name="Rectangle 16"/>
          <p:cNvSpPr>
            <a:spLocks noChangeArrowheads="1"/>
          </p:cNvSpPr>
          <p:nvPr/>
        </p:nvSpPr>
        <p:spPr bwMode="auto">
          <a:xfrm>
            <a:off x="5556251" y="1630761"/>
            <a:ext cx="130175" cy="1889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50" name="Rectangle 17"/>
          <p:cNvSpPr>
            <a:spLocks noChangeArrowheads="1"/>
          </p:cNvSpPr>
          <p:nvPr/>
        </p:nvSpPr>
        <p:spPr bwMode="auto">
          <a:xfrm>
            <a:off x="5510214" y="3872310"/>
            <a:ext cx="130175" cy="190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51" name="Line 18"/>
          <p:cNvSpPr>
            <a:spLocks noChangeShapeType="1"/>
          </p:cNvSpPr>
          <p:nvPr/>
        </p:nvSpPr>
        <p:spPr bwMode="auto">
          <a:xfrm>
            <a:off x="4235451" y="2667398"/>
            <a:ext cx="614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52" name="Line 19"/>
          <p:cNvSpPr>
            <a:spLocks noChangeShapeType="1"/>
          </p:cNvSpPr>
          <p:nvPr/>
        </p:nvSpPr>
        <p:spPr bwMode="auto">
          <a:xfrm>
            <a:off x="5603875" y="1824435"/>
            <a:ext cx="0" cy="488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53" name="Line 20"/>
          <p:cNvSpPr>
            <a:spLocks noChangeShapeType="1"/>
          </p:cNvSpPr>
          <p:nvPr/>
        </p:nvSpPr>
        <p:spPr bwMode="auto">
          <a:xfrm flipH="1">
            <a:off x="6192839" y="2792810"/>
            <a:ext cx="5429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54" name="Line 21"/>
          <p:cNvSpPr>
            <a:spLocks noChangeShapeType="1"/>
          </p:cNvSpPr>
          <p:nvPr/>
        </p:nvSpPr>
        <p:spPr bwMode="auto">
          <a:xfrm flipV="1">
            <a:off x="5578475" y="3540524"/>
            <a:ext cx="0" cy="327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55" name="Text Box 22"/>
          <p:cNvSpPr txBox="1">
            <a:spLocks noChangeArrowheads="1"/>
          </p:cNvSpPr>
          <p:nvPr/>
        </p:nvSpPr>
        <p:spPr bwMode="auto">
          <a:xfrm>
            <a:off x="5822950" y="1606949"/>
            <a:ext cx="15103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宋体" panose="02010600030101010101" pitchFamily="2" charset="-122"/>
              </a:rPr>
              <a:t>1A-2F-BB-76-09-AD</a:t>
            </a:r>
          </a:p>
        </p:txBody>
      </p:sp>
      <p:sp>
        <p:nvSpPr>
          <p:cNvPr id="56" name="Line 23"/>
          <p:cNvSpPr>
            <a:spLocks noChangeShapeType="1"/>
          </p:cNvSpPr>
          <p:nvPr/>
        </p:nvSpPr>
        <p:spPr bwMode="auto">
          <a:xfrm flipH="1" flipV="1">
            <a:off x="5691188" y="1708549"/>
            <a:ext cx="176212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57" name="Line 24"/>
          <p:cNvSpPr>
            <a:spLocks noChangeShapeType="1"/>
          </p:cNvSpPr>
          <p:nvPr/>
        </p:nvSpPr>
        <p:spPr bwMode="auto">
          <a:xfrm flipV="1">
            <a:off x="6815138" y="2869011"/>
            <a:ext cx="0" cy="277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58" name="Text Box 25"/>
          <p:cNvSpPr txBox="1">
            <a:spLocks noChangeArrowheads="1"/>
          </p:cNvSpPr>
          <p:nvPr/>
        </p:nvSpPr>
        <p:spPr bwMode="auto">
          <a:xfrm>
            <a:off x="6400801" y="3161111"/>
            <a:ext cx="147021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宋体" panose="02010600030101010101" pitchFamily="2" charset="-122"/>
              </a:rPr>
              <a:t>58-23-D7-FA-20-B0</a:t>
            </a:r>
          </a:p>
        </p:txBody>
      </p:sp>
      <p:sp>
        <p:nvSpPr>
          <p:cNvPr id="59" name="Line 26"/>
          <p:cNvSpPr>
            <a:spLocks noChangeShapeType="1"/>
          </p:cNvSpPr>
          <p:nvPr/>
        </p:nvSpPr>
        <p:spPr bwMode="auto">
          <a:xfrm flipH="1">
            <a:off x="5648326" y="3953273"/>
            <a:ext cx="2460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0" name="Text Box 27"/>
          <p:cNvSpPr txBox="1">
            <a:spLocks noChangeArrowheads="1"/>
          </p:cNvSpPr>
          <p:nvPr/>
        </p:nvSpPr>
        <p:spPr bwMode="auto">
          <a:xfrm>
            <a:off x="5937250" y="3869136"/>
            <a:ext cx="14755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宋体" panose="02010600030101010101" pitchFamily="2" charset="-122"/>
              </a:rPr>
              <a:t>0C-C4-11-6F-E3-98</a:t>
            </a:r>
          </a:p>
        </p:txBody>
      </p:sp>
      <p:sp>
        <p:nvSpPr>
          <p:cNvPr id="61" name="Line 28"/>
          <p:cNvSpPr>
            <a:spLocks noChangeShapeType="1"/>
          </p:cNvSpPr>
          <p:nvPr/>
        </p:nvSpPr>
        <p:spPr bwMode="auto">
          <a:xfrm flipV="1">
            <a:off x="4146550" y="2742011"/>
            <a:ext cx="0" cy="277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2" name="Text Box 29"/>
          <p:cNvSpPr txBox="1">
            <a:spLocks noChangeArrowheads="1"/>
          </p:cNvSpPr>
          <p:nvPr/>
        </p:nvSpPr>
        <p:spPr bwMode="auto">
          <a:xfrm>
            <a:off x="3016250" y="3051574"/>
            <a:ext cx="14382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宋体" panose="02010600030101010101" pitchFamily="2" charset="-122"/>
              </a:rPr>
              <a:t>71-65-F7-2B-08-53</a:t>
            </a:r>
          </a:p>
        </p:txBody>
      </p:sp>
      <p:sp>
        <p:nvSpPr>
          <p:cNvPr id="63" name="Text Box 30"/>
          <p:cNvSpPr txBox="1">
            <a:spLocks noChangeArrowheads="1"/>
          </p:cNvSpPr>
          <p:nvPr/>
        </p:nvSpPr>
        <p:spPr bwMode="auto">
          <a:xfrm>
            <a:off x="5029201" y="2653111"/>
            <a:ext cx="8883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   LAN</a:t>
            </a:r>
          </a:p>
        </p:txBody>
      </p:sp>
      <p:sp>
        <p:nvSpPr>
          <p:cNvPr id="64" name="Text Box 31"/>
          <p:cNvSpPr txBox="1">
            <a:spLocks noChangeArrowheads="1"/>
          </p:cNvSpPr>
          <p:nvPr/>
        </p:nvSpPr>
        <p:spPr bwMode="auto">
          <a:xfrm>
            <a:off x="3246439" y="2008586"/>
            <a:ext cx="10454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宋体" panose="02010600030101010101" pitchFamily="2" charset="-122"/>
              </a:rPr>
              <a:t>137.196.7.23</a:t>
            </a:r>
          </a:p>
        </p:txBody>
      </p:sp>
      <p:sp>
        <p:nvSpPr>
          <p:cNvPr id="65" name="Line 32"/>
          <p:cNvSpPr>
            <a:spLocks noChangeShapeType="1"/>
          </p:cNvSpPr>
          <p:nvPr/>
        </p:nvSpPr>
        <p:spPr bwMode="auto">
          <a:xfrm>
            <a:off x="3892550" y="2260998"/>
            <a:ext cx="0" cy="246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6" name="Text Box 33"/>
          <p:cNvSpPr txBox="1">
            <a:spLocks noChangeArrowheads="1"/>
          </p:cNvSpPr>
          <p:nvPr/>
        </p:nvSpPr>
        <p:spPr bwMode="auto">
          <a:xfrm>
            <a:off x="5961064" y="1208486"/>
            <a:ext cx="10454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宋体" panose="02010600030101010101" pitchFamily="2" charset="-122"/>
              </a:rPr>
              <a:t>137.196.7.78</a:t>
            </a:r>
          </a:p>
        </p:txBody>
      </p:sp>
      <p:sp>
        <p:nvSpPr>
          <p:cNvPr id="67" name="Line 34"/>
          <p:cNvSpPr>
            <a:spLocks noChangeShapeType="1"/>
          </p:cNvSpPr>
          <p:nvPr/>
        </p:nvSpPr>
        <p:spPr bwMode="auto">
          <a:xfrm flipH="1" flipV="1">
            <a:off x="5721351" y="1333898"/>
            <a:ext cx="282575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8" name="Line 35"/>
          <p:cNvSpPr>
            <a:spLocks noChangeShapeType="1"/>
          </p:cNvSpPr>
          <p:nvPr/>
        </p:nvSpPr>
        <p:spPr bwMode="auto">
          <a:xfrm>
            <a:off x="7070725" y="2373711"/>
            <a:ext cx="0" cy="246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9" name="Text Box 36"/>
          <p:cNvSpPr txBox="1">
            <a:spLocks noChangeArrowheads="1"/>
          </p:cNvSpPr>
          <p:nvPr/>
        </p:nvSpPr>
        <p:spPr bwMode="auto">
          <a:xfrm>
            <a:off x="6461126" y="2108599"/>
            <a:ext cx="10454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宋体" panose="02010600030101010101" pitchFamily="2" charset="-122"/>
              </a:rPr>
              <a:t>137.196.7.14</a:t>
            </a:r>
          </a:p>
        </p:txBody>
      </p:sp>
      <p:sp>
        <p:nvSpPr>
          <p:cNvPr id="70" name="Line 38"/>
          <p:cNvSpPr>
            <a:spLocks noChangeShapeType="1"/>
          </p:cNvSpPr>
          <p:nvPr/>
        </p:nvSpPr>
        <p:spPr bwMode="auto">
          <a:xfrm>
            <a:off x="5153026" y="4219973"/>
            <a:ext cx="231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71" name="Text Box 39"/>
          <p:cNvSpPr txBox="1">
            <a:spLocks noChangeArrowheads="1"/>
          </p:cNvSpPr>
          <p:nvPr/>
        </p:nvSpPr>
        <p:spPr bwMode="auto">
          <a:xfrm>
            <a:off x="3914776" y="4078686"/>
            <a:ext cx="104547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400" dirty="0">
                <a:latin typeface="+mn-lt"/>
                <a:ea typeface="宋体" panose="02010600030101010101" pitchFamily="2" charset="-122"/>
              </a:rPr>
              <a:t>137.196.7.88</a:t>
            </a:r>
          </a:p>
        </p:txBody>
      </p:sp>
      <p:sp>
        <p:nvSpPr>
          <p:cNvPr id="72" name="TextBox 38"/>
          <p:cNvSpPr txBox="1"/>
          <p:nvPr/>
        </p:nvSpPr>
        <p:spPr>
          <a:xfrm>
            <a:off x="4770438" y="1322786"/>
            <a:ext cx="352982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zh-CN">
                <a:solidFill>
                  <a:srgbClr val="000000"/>
                </a:solidFill>
                <a:ea typeface="宋体" pitchFamily="2" charset="-122"/>
              </a:rPr>
              <a:t>A</a:t>
            </a:r>
            <a:endParaRPr lang="zh-CN" altLang="en-US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73" name="TextBox 39"/>
          <p:cNvSpPr txBox="1"/>
          <p:nvPr/>
        </p:nvSpPr>
        <p:spPr>
          <a:xfrm>
            <a:off x="5727700" y="4331099"/>
            <a:ext cx="357790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0000"/>
                </a:solidFill>
                <a:ea typeface="宋体" pitchFamily="2" charset="-122"/>
              </a:rPr>
              <a:t>B</a:t>
            </a:r>
            <a:endParaRPr lang="zh-CN" altLang="en-US" dirty="0">
              <a:solidFill>
                <a:srgbClr val="000000"/>
              </a:solidFill>
              <a:ea typeface="宋体" pitchFamily="2" charset="-122"/>
            </a:endParaRPr>
          </a:p>
        </p:txBody>
      </p:sp>
      <p:sp>
        <p:nvSpPr>
          <p:cNvPr id="74" name="左弧形箭头 73"/>
          <p:cNvSpPr/>
          <p:nvPr/>
        </p:nvSpPr>
        <p:spPr bwMode="auto">
          <a:xfrm rot="20931412">
            <a:off x="3944938" y="1595835"/>
            <a:ext cx="1009650" cy="2978150"/>
          </a:xfrm>
          <a:prstGeom prst="curvedRightArrow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21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rgbClr val="7E6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zh-CN" altLang="en-US" dirty="0">
              <a:latin typeface="+mn-lt"/>
              <a:ea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70278" y="1119338"/>
            <a:ext cx="22901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accent5"/>
                </a:solidFill>
                <a:latin typeface="+mj-lt"/>
              </a:rPr>
              <a:t>Note: The sender, A, gets B’s IP via DNS, </a:t>
            </a:r>
            <a:r>
              <a:rPr lang="en-US" altLang="zh-CN" dirty="0">
                <a:solidFill>
                  <a:schemeClr val="accent2"/>
                </a:solidFill>
                <a:latin typeface="+mj-lt"/>
              </a:rPr>
              <a:t>but does not have B’s MAC!</a:t>
            </a:r>
          </a:p>
        </p:txBody>
      </p:sp>
    </p:spTree>
    <p:extLst>
      <p:ext uri="{BB962C8B-B14F-4D97-AF65-F5344CB8AC3E}">
        <p14:creationId xmlns:p14="http://schemas.microsoft.com/office/powerpoint/2010/main" val="2275188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ARP: Address Resolution Protocol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71</a:t>
            </a:fld>
            <a:endParaRPr lang="en-US" altLang="zh-CN" dirty="0"/>
          </a:p>
        </p:txBody>
      </p:sp>
      <p:sp>
        <p:nvSpPr>
          <p:cNvPr id="39936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3130550"/>
            <a:ext cx="8318500" cy="3081338"/>
          </a:xfrm>
        </p:spPr>
        <p:txBody>
          <a:bodyPr/>
          <a:lstStyle/>
          <a:p>
            <a:r>
              <a:rPr lang="en-US" altLang="zh-CN" sz="2400" dirty="0">
                <a:ea typeface="宋体" panose="02010600030101010101" pitchFamily="2" charset="-122"/>
              </a:rPr>
              <a:t>Each IP node (host, router) on LAN has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ARP </a:t>
            </a:r>
            <a:r>
              <a:rPr lang="en-US" altLang="zh-CN" sz="2400" dirty="0">
                <a:ea typeface="宋体" panose="02010600030101010101" pitchFamily="2" charset="-122"/>
              </a:rPr>
              <a:t>table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ARP table: IP/MAC address mappings for some LAN nodes </a:t>
            </a:r>
            <a:r>
              <a:rPr lang="en-US" altLang="zh-CN" sz="1800" dirty="0">
                <a:solidFill>
                  <a:srgbClr val="FF0000"/>
                </a:solidFill>
                <a:ea typeface="宋体" panose="02010600030101010101" pitchFamily="2" charset="-122"/>
              </a:rPr>
              <a:t>&lt; IP address; MAC address; TTL&gt;</a:t>
            </a:r>
          </a:p>
          <a:p>
            <a:pPr lvl="1"/>
            <a:r>
              <a:rPr lang="en-US" altLang="zh-CN" sz="1600" dirty="0">
                <a:ea typeface="宋体" panose="02010600030101010101" pitchFamily="2" charset="-122"/>
              </a:rPr>
              <a:t> </a:t>
            </a:r>
            <a:r>
              <a:rPr lang="en-US" altLang="zh-CN" sz="2000" dirty="0">
                <a:ea typeface="宋体" panose="02010600030101010101" pitchFamily="2" charset="-122"/>
              </a:rPr>
              <a:t>TTL (Time To Live): time after which address mapping will be forgotten (typically 20 min)</a:t>
            </a:r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90796" y="1519725"/>
            <a:ext cx="714490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accent2"/>
                </a:solidFill>
                <a:latin typeface="+mj-lt"/>
              </a:rPr>
              <a:t>ARP: </a:t>
            </a:r>
            <a:br>
              <a:rPr lang="en-US" altLang="zh-CN" sz="3200" dirty="0">
                <a:solidFill>
                  <a:schemeClr val="accent2"/>
                </a:solidFill>
                <a:latin typeface="+mj-lt"/>
              </a:rPr>
            </a:br>
            <a:r>
              <a:rPr lang="en-US" altLang="zh-CN" sz="3200" dirty="0">
                <a:solidFill>
                  <a:schemeClr val="accent2"/>
                </a:solidFill>
                <a:latin typeface="+mj-lt"/>
              </a:rPr>
              <a:t>Mapping IP address to MAC address</a:t>
            </a:r>
            <a:endParaRPr lang="zh-CN" altLang="en-US" sz="3200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254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ARP protocol: Same LAN (network)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a typeface="宋体" panose="02010600030101010101" pitchFamily="2" charset="-122"/>
              </a:rPr>
              <a:t>A wants to send datagram to B, and B’s MAC address not in A’s ARP table.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A </a:t>
            </a: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broadcasts</a:t>
            </a:r>
            <a:r>
              <a:rPr lang="en-US" altLang="zh-CN" sz="2000" dirty="0">
                <a:ea typeface="宋体" panose="02010600030101010101" pitchFamily="2" charset="-122"/>
              </a:rPr>
              <a:t> ARP query packet, containing B's IP address </a:t>
            </a:r>
          </a:p>
          <a:p>
            <a:pPr lvl="1"/>
            <a:r>
              <a:rPr lang="en-US" altLang="zh-CN" sz="2000" dirty="0" err="1">
                <a:ea typeface="宋体" panose="02010600030101010101" pitchFamily="2" charset="-122"/>
              </a:rPr>
              <a:t>dest</a:t>
            </a:r>
            <a:r>
              <a:rPr lang="en-US" altLang="zh-CN" sz="2000" dirty="0">
                <a:ea typeface="宋体" panose="02010600030101010101" pitchFamily="2" charset="-122"/>
              </a:rPr>
              <a:t> MAC address = </a:t>
            </a:r>
            <a:br>
              <a:rPr lang="en-US" altLang="zh-CN" sz="2000" dirty="0">
                <a:ea typeface="宋体" panose="02010600030101010101" pitchFamily="2" charset="-122"/>
              </a:rPr>
            </a:br>
            <a:r>
              <a:rPr lang="en-US" altLang="zh-CN" sz="2000" u="sng" dirty="0">
                <a:solidFill>
                  <a:srgbClr val="0070C0"/>
                </a:solidFill>
                <a:ea typeface="宋体" panose="02010600030101010101" pitchFamily="2" charset="-122"/>
              </a:rPr>
              <a:t>FF-FF-FF-FF-FF-FF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all machines on LAN receive ARP query</a:t>
            </a:r>
            <a:r>
              <a:rPr lang="en-US" altLang="zh-CN" sz="1800" dirty="0">
                <a:ea typeface="宋体" panose="02010600030101010101" pitchFamily="2" charset="-122"/>
              </a:rPr>
              <a:t> 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B receives ARP packet, replies to A with its (B's) MAC address</a:t>
            </a:r>
          </a:p>
          <a:p>
            <a:pPr lvl="1"/>
            <a:r>
              <a:rPr lang="en-US" altLang="zh-CN" sz="1800" dirty="0">
                <a:ea typeface="宋体" panose="02010600030101010101" pitchFamily="2" charset="-122"/>
              </a:rPr>
              <a:t>frame sent to A’s MAC address (unicast)</a:t>
            </a:r>
          </a:p>
          <a:p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400388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sz="2000" dirty="0">
                <a:ea typeface="宋体" panose="02010600030101010101" pitchFamily="2" charset="-122"/>
              </a:rPr>
              <a:t>A caches (saves) IP-to-MAC address pair in its ARP table until information becomes old (times out) 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soft state</a:t>
            </a:r>
            <a:r>
              <a:rPr lang="en-US" altLang="zh-CN" sz="2000" dirty="0">
                <a:ea typeface="宋体" panose="02010600030101010101" pitchFamily="2" charset="-122"/>
              </a:rPr>
              <a:t>: information that times out (goes away) unless refreshed</a:t>
            </a:r>
          </a:p>
          <a:p>
            <a:r>
              <a:rPr lang="en-US" altLang="zh-CN" sz="2400" dirty="0">
                <a:solidFill>
                  <a:srgbClr val="7030A0"/>
                </a:solidFill>
                <a:ea typeface="宋体" panose="02010600030101010101" pitchFamily="2" charset="-122"/>
              </a:rPr>
              <a:t>ARP is “plug-and-play”: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nodes create their ARP tables </a:t>
            </a:r>
            <a:r>
              <a:rPr lang="en-US" altLang="zh-CN" sz="2000" i="1" dirty="0">
                <a:ea typeface="宋体" panose="02010600030101010101" pitchFamily="2" charset="-122"/>
              </a:rPr>
              <a:t>without intervention from net administrator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72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76115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8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Addressing: routing to another LAN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73</a:t>
            </a:fld>
            <a:endParaRPr lang="en-US" altLang="zh-CN" dirty="0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992314" y="1230314"/>
            <a:ext cx="8675687" cy="2416175"/>
          </a:xfrm>
        </p:spPr>
        <p:txBody>
          <a:bodyPr>
            <a:normAutofit/>
          </a:bodyPr>
          <a:lstStyle/>
          <a:p>
            <a:pPr marL="111125" indent="-111125">
              <a:buNone/>
            </a:pPr>
            <a:r>
              <a:rPr lang="en-US" altLang="zh-CN" sz="2400" dirty="0"/>
              <a:t>walkthrough: </a:t>
            </a:r>
            <a:r>
              <a:rPr lang="en-US" altLang="zh-CN" sz="2400" dirty="0">
                <a:solidFill>
                  <a:srgbClr val="CC0000"/>
                </a:solidFill>
              </a:rPr>
              <a:t>send datagram from A to B via R</a:t>
            </a:r>
          </a:p>
          <a:p>
            <a:pPr marL="396875" lvl="1" indent="-163513"/>
            <a:r>
              <a:rPr lang="en-US" altLang="zh-CN" dirty="0"/>
              <a:t> focus on addressing – at IP (datagram) and MAC layer (frame)</a:t>
            </a:r>
          </a:p>
          <a:p>
            <a:pPr marL="396875" lvl="1" indent="-163513"/>
            <a:r>
              <a:rPr lang="en-US" altLang="zh-CN" dirty="0"/>
              <a:t> assume A knows B</a:t>
            </a:r>
            <a:r>
              <a:rPr lang="en-US" altLang="ja-JP" dirty="0"/>
              <a:t>’s IP address</a:t>
            </a:r>
          </a:p>
          <a:p>
            <a:pPr marL="396875" lvl="1" indent="-163513"/>
            <a:r>
              <a:rPr lang="en-US" altLang="zh-CN" dirty="0"/>
              <a:t> assume A knows IP address of first hop router, R (how?)</a:t>
            </a:r>
          </a:p>
          <a:p>
            <a:pPr marL="396875" lvl="1" indent="-163513"/>
            <a:r>
              <a:rPr lang="en-US" altLang="zh-CN" dirty="0"/>
              <a:t> assume A knows R</a:t>
            </a:r>
            <a:r>
              <a:rPr lang="en-US" altLang="ja-JP" dirty="0"/>
              <a:t>’s MAC address (how?)</a:t>
            </a:r>
            <a:endParaRPr lang="en-US" altLang="zh-CN" dirty="0"/>
          </a:p>
        </p:txBody>
      </p:sp>
      <p:grpSp>
        <p:nvGrpSpPr>
          <p:cNvPr id="132101" name="Group 4"/>
          <p:cNvGrpSpPr>
            <a:grpSpLocks/>
          </p:cNvGrpSpPr>
          <p:nvPr/>
        </p:nvGrpSpPr>
        <p:grpSpPr bwMode="auto">
          <a:xfrm>
            <a:off x="2233613" y="3962400"/>
            <a:ext cx="7993062" cy="2351862"/>
            <a:chOff x="709613" y="3962400"/>
            <a:chExt cx="7993062" cy="2351862"/>
          </a:xfrm>
        </p:grpSpPr>
        <p:grpSp>
          <p:nvGrpSpPr>
            <p:cNvPr id="132103" name="Group 99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32162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2164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2165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102" name="Rectangle 43"/>
              <p:cNvSpPr>
                <a:spLocks noChangeArrowheads="1"/>
              </p:cNvSpPr>
              <p:nvPr/>
            </p:nvSpPr>
            <p:spPr bwMode="auto">
              <a:xfrm rot="-54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32104" name="Group 2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64" name="Rectangle 48"/>
              <p:cNvSpPr>
                <a:spLocks noChangeArrowheads="1"/>
              </p:cNvSpPr>
              <p:nvPr/>
            </p:nvSpPr>
            <p:spPr bwMode="auto">
              <a:xfrm rot="-54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32159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2160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2161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</p:grpSp>
        <p:sp>
          <p:nvSpPr>
            <p:cNvPr id="710660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i="0" dirty="0">
                  <a:solidFill>
                    <a:srgbClr val="FF0000"/>
                  </a:solidFill>
                  <a:latin typeface="+mn-lt"/>
                </a:rPr>
                <a:t>R</a:t>
              </a:r>
              <a:endParaRPr lang="en-US" altLang="zh-CN" sz="1800" i="0" dirty="0">
                <a:latin typeface="+mn-lt"/>
              </a:endParaRPr>
            </a:p>
          </p:txBody>
        </p:sp>
        <p:sp>
          <p:nvSpPr>
            <p:cNvPr id="45067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31638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1A-23-F9-CD-06-9B</a:t>
              </a:r>
            </a:p>
          </p:txBody>
        </p:sp>
        <p:sp>
          <p:nvSpPr>
            <p:cNvPr id="45068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1368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222.222.222.220</a:t>
              </a:r>
            </a:p>
          </p:txBody>
        </p:sp>
        <p:grpSp>
          <p:nvGrpSpPr>
            <p:cNvPr id="132108" name="Group 23"/>
            <p:cNvGrpSpPr>
              <a:grpSpLocks/>
            </p:cNvGrpSpPr>
            <p:nvPr/>
          </p:nvGrpSpPr>
          <p:grpSpPr bwMode="auto">
            <a:xfrm>
              <a:off x="3044824" y="5794379"/>
              <a:ext cx="1317625" cy="450851"/>
              <a:chOff x="1934" y="2405"/>
              <a:chExt cx="830" cy="284"/>
            </a:xfrm>
          </p:grpSpPr>
          <p:sp>
            <p:nvSpPr>
              <p:cNvPr id="45117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675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111.111.111.110</a:t>
                </a:r>
              </a:p>
            </p:txBody>
          </p:sp>
          <p:sp>
            <p:nvSpPr>
              <p:cNvPr id="45118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826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E6-E9-00-17-BB-4B</a:t>
                </a:r>
              </a:p>
            </p:txBody>
          </p:sp>
        </p:grpSp>
        <p:sp>
          <p:nvSpPr>
            <p:cNvPr id="45070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38691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CC-49-DE-D0-AB-7D</a:t>
              </a:r>
            </a:p>
          </p:txBody>
        </p:sp>
        <p:sp>
          <p:nvSpPr>
            <p:cNvPr id="45071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07221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111.111.111.112</a:t>
              </a:r>
            </a:p>
          </p:txBody>
        </p:sp>
        <p:sp>
          <p:nvSpPr>
            <p:cNvPr id="45072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06298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111.111.111.111</a:t>
              </a:r>
            </a:p>
          </p:txBody>
        </p:sp>
        <p:sp>
          <p:nvSpPr>
            <p:cNvPr id="45073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28753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74-29-9C-E8-FF-55</a:t>
              </a:r>
            </a:p>
          </p:txBody>
        </p:sp>
        <p:sp>
          <p:nvSpPr>
            <p:cNvPr id="132113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45075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5076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5077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5078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5079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5080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5081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710714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529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latin typeface="+mn-lt"/>
                  <a:ea typeface="+mn-ea"/>
                </a:rPr>
                <a:t>A</a:t>
              </a:r>
            </a:p>
          </p:txBody>
        </p:sp>
        <p:sp>
          <p:nvSpPr>
            <p:cNvPr id="45083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grpSp>
          <p:nvGrpSpPr>
            <p:cNvPr id="132123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330325" cy="463550"/>
              <a:chOff x="4351" y="2786"/>
              <a:chExt cx="838" cy="292"/>
            </a:xfrm>
          </p:grpSpPr>
          <p:sp>
            <p:nvSpPr>
              <p:cNvPr id="45115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716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222.222.222.222</a:t>
                </a:r>
              </a:p>
            </p:txBody>
          </p:sp>
          <p:sp>
            <p:nvSpPr>
              <p:cNvPr id="45116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838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49-BD-D2-C7-56-2A</a:t>
                </a:r>
              </a:p>
            </p:txBody>
          </p:sp>
        </p:grpSp>
        <p:sp>
          <p:nvSpPr>
            <p:cNvPr id="45085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5086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5087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1368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222.222.222.221</a:t>
              </a:r>
            </a:p>
          </p:txBody>
        </p:sp>
        <p:sp>
          <p:nvSpPr>
            <p:cNvPr id="45088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28112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88-B2-2F-54-1A-0F</a:t>
              </a:r>
            </a:p>
          </p:txBody>
        </p:sp>
        <p:sp>
          <p:nvSpPr>
            <p:cNvPr id="45089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5090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132130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710732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latin typeface="+mn-lt"/>
                  <a:ea typeface="+mn-ea"/>
                </a:rPr>
                <a:t>B</a:t>
              </a:r>
            </a:p>
          </p:txBody>
        </p:sp>
        <p:grpSp>
          <p:nvGrpSpPr>
            <p:cNvPr id="132132" name="Group 3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32150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2152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2153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90" name="Rectangle 43"/>
              <p:cNvSpPr>
                <a:spLocks noChangeArrowheads="1"/>
              </p:cNvSpPr>
              <p:nvPr/>
            </p:nvSpPr>
            <p:spPr bwMode="auto">
              <a:xfrm rot="-54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32133" name="Group 1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77" name="Rectangle 43"/>
              <p:cNvSpPr>
                <a:spLocks noChangeArrowheads="1"/>
              </p:cNvSpPr>
              <p:nvPr/>
            </p:nvSpPr>
            <p:spPr bwMode="auto">
              <a:xfrm rot="-54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32140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32142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143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2144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32145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32148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sp>
                <p:nvSpPr>
                  <p:cNvPr id="132149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</p:grpSp>
            <p:sp>
              <p:nvSpPr>
                <p:cNvPr id="45107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45108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</p:grpSp>
          <p:sp>
            <p:nvSpPr>
              <p:cNvPr id="91" name="Rectangle 43"/>
              <p:cNvSpPr>
                <a:spLocks noChangeArrowheads="1"/>
              </p:cNvSpPr>
              <p:nvPr/>
            </p:nvSpPr>
            <p:spPr bwMode="auto">
              <a:xfrm rot="-54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32134" name="Group 93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95" name="Rectangle 48"/>
              <p:cNvSpPr>
                <a:spLocks noChangeArrowheads="1"/>
              </p:cNvSpPr>
              <p:nvPr/>
            </p:nvSpPr>
            <p:spPr bwMode="auto">
              <a:xfrm rot="-54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32136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2137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2138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98203995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145" name="Group 94"/>
          <p:cNvGrpSpPr>
            <a:grpSpLocks/>
          </p:cNvGrpSpPr>
          <p:nvPr/>
        </p:nvGrpSpPr>
        <p:grpSpPr bwMode="auto">
          <a:xfrm>
            <a:off x="2398713" y="4311650"/>
            <a:ext cx="7993062" cy="2351862"/>
            <a:chOff x="709613" y="3962400"/>
            <a:chExt cx="7993062" cy="2351862"/>
          </a:xfrm>
        </p:grpSpPr>
        <p:grpSp>
          <p:nvGrpSpPr>
            <p:cNvPr id="134183" name="Group 95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34242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4244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245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156" name="Rectangle 43"/>
              <p:cNvSpPr>
                <a:spLocks noChangeArrowheads="1"/>
              </p:cNvSpPr>
              <p:nvPr/>
            </p:nvSpPr>
            <p:spPr bwMode="auto">
              <a:xfrm rot="-54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34184" name="Group 96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151" name="Rectangle 48"/>
              <p:cNvSpPr>
                <a:spLocks noChangeArrowheads="1"/>
              </p:cNvSpPr>
              <p:nvPr/>
            </p:nvSpPr>
            <p:spPr bwMode="auto">
              <a:xfrm rot="-54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34239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4240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241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</p:grpSp>
        <p:sp>
          <p:nvSpPr>
            <p:cNvPr id="98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i="0" dirty="0">
                  <a:solidFill>
                    <a:srgbClr val="FF0000"/>
                  </a:solidFill>
                  <a:latin typeface="+mn-lt"/>
                </a:rPr>
                <a:t>R</a:t>
              </a:r>
              <a:endParaRPr lang="en-US" altLang="zh-CN" sz="1800" i="0" dirty="0">
                <a:latin typeface="+mn-lt"/>
              </a:endParaRPr>
            </a:p>
          </p:txBody>
        </p:sp>
        <p:sp>
          <p:nvSpPr>
            <p:cNvPr id="46123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31638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1A-23-F9-CD-06-9B</a:t>
              </a:r>
            </a:p>
          </p:txBody>
        </p:sp>
        <p:sp>
          <p:nvSpPr>
            <p:cNvPr id="46124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1368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222.222.222.220</a:t>
              </a:r>
            </a:p>
          </p:txBody>
        </p:sp>
        <p:grpSp>
          <p:nvGrpSpPr>
            <p:cNvPr id="134188" name="Group 23"/>
            <p:cNvGrpSpPr>
              <a:grpSpLocks/>
            </p:cNvGrpSpPr>
            <p:nvPr/>
          </p:nvGrpSpPr>
          <p:grpSpPr bwMode="auto">
            <a:xfrm>
              <a:off x="3044824" y="5794379"/>
              <a:ext cx="1317625" cy="450851"/>
              <a:chOff x="1934" y="2405"/>
              <a:chExt cx="830" cy="284"/>
            </a:xfrm>
          </p:grpSpPr>
          <p:sp>
            <p:nvSpPr>
              <p:cNvPr id="46173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675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111.111.111.110</a:t>
                </a:r>
              </a:p>
            </p:txBody>
          </p:sp>
          <p:sp>
            <p:nvSpPr>
              <p:cNvPr id="46174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826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E6-E9-00-17-BB-4B</a:t>
                </a:r>
              </a:p>
            </p:txBody>
          </p:sp>
        </p:grpSp>
        <p:sp>
          <p:nvSpPr>
            <p:cNvPr id="46126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38691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CC-49-DE-D0-AB-7D</a:t>
              </a:r>
            </a:p>
          </p:txBody>
        </p:sp>
        <p:sp>
          <p:nvSpPr>
            <p:cNvPr id="46127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07221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111.111.111.112</a:t>
              </a:r>
            </a:p>
          </p:txBody>
        </p:sp>
        <p:sp>
          <p:nvSpPr>
            <p:cNvPr id="46128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06298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111.111.111.111</a:t>
              </a:r>
            </a:p>
          </p:txBody>
        </p:sp>
        <p:sp>
          <p:nvSpPr>
            <p:cNvPr id="46129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28753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74-29-9C-E8-FF-55</a:t>
              </a:r>
            </a:p>
          </p:txBody>
        </p:sp>
        <p:sp>
          <p:nvSpPr>
            <p:cNvPr id="134193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46131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132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133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134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135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136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137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114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529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latin typeface="+mn-lt"/>
                  <a:ea typeface="+mn-ea"/>
                </a:rPr>
                <a:t>A</a:t>
              </a:r>
            </a:p>
          </p:txBody>
        </p:sp>
        <p:sp>
          <p:nvSpPr>
            <p:cNvPr id="46139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grpSp>
          <p:nvGrpSpPr>
            <p:cNvPr id="134203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330325" cy="463550"/>
              <a:chOff x="4351" y="2786"/>
              <a:chExt cx="838" cy="292"/>
            </a:xfrm>
          </p:grpSpPr>
          <p:sp>
            <p:nvSpPr>
              <p:cNvPr id="46171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716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222.222.222.222</a:t>
                </a:r>
              </a:p>
            </p:txBody>
          </p:sp>
          <p:sp>
            <p:nvSpPr>
              <p:cNvPr id="46172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838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49-BD-D2-C7-56-2A</a:t>
                </a:r>
              </a:p>
            </p:txBody>
          </p:sp>
        </p:grpSp>
        <p:sp>
          <p:nvSpPr>
            <p:cNvPr id="46141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142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143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1368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222.222.222.221</a:t>
              </a:r>
            </a:p>
          </p:txBody>
        </p:sp>
        <p:sp>
          <p:nvSpPr>
            <p:cNvPr id="46144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28112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88-B2-2F-54-1A-0F</a:t>
              </a:r>
            </a:p>
          </p:txBody>
        </p:sp>
        <p:sp>
          <p:nvSpPr>
            <p:cNvPr id="46145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146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134210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124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latin typeface="+mn-lt"/>
                  <a:ea typeface="+mn-ea"/>
                </a:rPr>
                <a:t>B</a:t>
              </a:r>
            </a:p>
          </p:txBody>
        </p:sp>
        <p:grpSp>
          <p:nvGrpSpPr>
            <p:cNvPr id="134212" name="Group 12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34230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4232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233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144" name="Rectangle 43"/>
              <p:cNvSpPr>
                <a:spLocks noChangeArrowheads="1"/>
              </p:cNvSpPr>
              <p:nvPr/>
            </p:nvSpPr>
            <p:spPr bwMode="auto">
              <a:xfrm rot="-54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34213" name="Group 125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132" name="Rectangle 43"/>
              <p:cNvSpPr>
                <a:spLocks noChangeArrowheads="1"/>
              </p:cNvSpPr>
              <p:nvPr/>
            </p:nvSpPr>
            <p:spPr bwMode="auto">
              <a:xfrm rot="-54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34220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34222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223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4224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34225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34228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sp>
                <p:nvSpPr>
                  <p:cNvPr id="134229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</p:grpSp>
            <p:sp>
              <p:nvSpPr>
                <p:cNvPr id="46163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46164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</p:grpSp>
          <p:sp>
            <p:nvSpPr>
              <p:cNvPr id="134" name="Rectangle 43"/>
              <p:cNvSpPr>
                <a:spLocks noChangeArrowheads="1"/>
              </p:cNvSpPr>
              <p:nvPr/>
            </p:nvSpPr>
            <p:spPr bwMode="auto">
              <a:xfrm rot="-54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34214" name="Group 126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128" name="Rectangle 48"/>
              <p:cNvSpPr>
                <a:spLocks noChangeArrowheads="1"/>
              </p:cNvSpPr>
              <p:nvPr/>
            </p:nvSpPr>
            <p:spPr bwMode="auto">
              <a:xfrm rot="-54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34216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4217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218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</p:grpSp>
      </p:grpSp>
      <p:sp>
        <p:nvSpPr>
          <p:cNvPr id="46086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Addressing: routing to another LAN</a:t>
            </a:r>
            <a:endParaRPr 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74</a:t>
            </a:fld>
            <a:endParaRPr lang="en-US" altLang="zh-CN" dirty="0"/>
          </a:p>
        </p:txBody>
      </p:sp>
      <p:sp>
        <p:nvSpPr>
          <p:cNvPr id="712857" name="AutoShape 153"/>
          <p:cNvSpPr>
            <a:spLocks noChangeArrowheads="1"/>
          </p:cNvSpPr>
          <p:nvPr/>
        </p:nvSpPr>
        <p:spPr bwMode="auto">
          <a:xfrm>
            <a:off x="4076701" y="3435351"/>
            <a:ext cx="314325" cy="792163"/>
          </a:xfrm>
          <a:prstGeom prst="downArrow">
            <a:avLst>
              <a:gd name="adj1" fmla="val 50000"/>
              <a:gd name="adj2" fmla="val 63005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grpSp>
        <p:nvGrpSpPr>
          <p:cNvPr id="712834" name="Group 130"/>
          <p:cNvGrpSpPr>
            <a:grpSpLocks/>
          </p:cNvGrpSpPr>
          <p:nvPr/>
        </p:nvGrpSpPr>
        <p:grpSpPr bwMode="auto">
          <a:xfrm>
            <a:off x="2224088" y="3035300"/>
            <a:ext cx="976312" cy="1460500"/>
            <a:chOff x="337" y="1692"/>
            <a:chExt cx="615" cy="920"/>
          </a:xfrm>
        </p:grpSpPr>
        <p:sp>
          <p:nvSpPr>
            <p:cNvPr id="134176" name="Freeform 65"/>
            <p:cNvSpPr>
              <a:spLocks/>
            </p:cNvSpPr>
            <p:nvPr/>
          </p:nvSpPr>
          <p:spPr bwMode="auto">
            <a:xfrm>
              <a:off x="348" y="1709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46114" name="Rectangle 67"/>
            <p:cNvSpPr>
              <a:spLocks noChangeArrowheads="1"/>
            </p:cNvSpPr>
            <p:nvPr/>
          </p:nvSpPr>
          <p:spPr bwMode="auto">
            <a:xfrm>
              <a:off x="344" y="1711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115" name="Text Box 68"/>
            <p:cNvSpPr txBox="1">
              <a:spLocks noChangeArrowheads="1"/>
            </p:cNvSpPr>
            <p:nvPr/>
          </p:nvSpPr>
          <p:spPr bwMode="auto">
            <a:xfrm>
              <a:off x="432" y="1692"/>
              <a:ext cx="299" cy="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 err="1">
                  <a:latin typeface="+mn-lt"/>
                </a:rPr>
                <a:t>Phy</a:t>
              </a:r>
              <a:endParaRPr lang="en-US" sz="1600" i="0" dirty="0">
                <a:latin typeface="+mn-lt"/>
              </a:endParaRPr>
            </a:p>
          </p:txBody>
        </p:sp>
        <p:sp>
          <p:nvSpPr>
            <p:cNvPr id="46116" name="Line 69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117" name="Line 70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118" name="Line 71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119" name="Line 72"/>
            <p:cNvSpPr>
              <a:spLocks noChangeShapeType="1"/>
            </p:cNvSpPr>
            <p:nvPr/>
          </p:nvSpPr>
          <p:spPr bwMode="auto">
            <a:xfrm>
              <a:off x="337" y="2345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  <p:grpSp>
        <p:nvGrpSpPr>
          <p:cNvPr id="712855" name="Group 151"/>
          <p:cNvGrpSpPr>
            <a:grpSpLocks/>
          </p:cNvGrpSpPr>
          <p:nvPr/>
        </p:nvGrpSpPr>
        <p:grpSpPr bwMode="auto">
          <a:xfrm>
            <a:off x="3582990" y="2992438"/>
            <a:ext cx="1704975" cy="760412"/>
            <a:chOff x="1197" y="1665"/>
            <a:chExt cx="1074" cy="479"/>
          </a:xfrm>
        </p:grpSpPr>
        <p:grpSp>
          <p:nvGrpSpPr>
            <p:cNvPr id="134171" name="Group 150"/>
            <p:cNvGrpSpPr>
              <a:grpSpLocks/>
            </p:cNvGrpSpPr>
            <p:nvPr/>
          </p:nvGrpSpPr>
          <p:grpSpPr bwMode="auto">
            <a:xfrm>
              <a:off x="1231" y="1990"/>
              <a:ext cx="691" cy="154"/>
              <a:chOff x="1231" y="1990"/>
              <a:chExt cx="691" cy="154"/>
            </a:xfrm>
          </p:grpSpPr>
          <p:sp>
            <p:nvSpPr>
              <p:cNvPr id="46110" name="Rectangle 123"/>
              <p:cNvSpPr>
                <a:spLocks noChangeArrowheads="1"/>
              </p:cNvSpPr>
              <p:nvPr/>
            </p:nvSpPr>
            <p:spPr bwMode="auto">
              <a:xfrm>
                <a:off x="1231" y="1991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6111" name="Line 124"/>
              <p:cNvSpPr>
                <a:spLocks noChangeShapeType="1"/>
              </p:cNvSpPr>
              <p:nvPr/>
            </p:nvSpPr>
            <p:spPr bwMode="auto">
              <a:xfrm>
                <a:off x="1337" y="1990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6112" name="Line 125"/>
              <p:cNvSpPr>
                <a:spLocks noChangeShapeType="1"/>
              </p:cNvSpPr>
              <p:nvPr/>
            </p:nvSpPr>
            <p:spPr bwMode="auto">
              <a:xfrm>
                <a:off x="1427" y="1992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sp>
          <p:nvSpPr>
            <p:cNvPr id="46109" name="Text Box 126"/>
            <p:cNvSpPr txBox="1">
              <a:spLocks noChangeArrowheads="1"/>
            </p:cNvSpPr>
            <p:nvPr/>
          </p:nvSpPr>
          <p:spPr bwMode="auto">
            <a:xfrm>
              <a:off x="1197" y="1665"/>
              <a:ext cx="107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IP </a:t>
              </a:r>
              <a:r>
                <a:rPr lang="en-US" sz="1200" i="0" dirty="0" err="1">
                  <a:latin typeface="+mn-lt"/>
                </a:rPr>
                <a:t>src</a:t>
              </a:r>
              <a:r>
                <a:rPr lang="en-US" sz="1200" i="0" dirty="0">
                  <a:latin typeface="+mn-lt"/>
                </a:rPr>
                <a:t>: 111.111.111.111</a:t>
              </a:r>
            </a:p>
            <a:p>
              <a:pPr>
                <a:defRPr/>
              </a:pPr>
              <a:r>
                <a:rPr lang="en-US" sz="1200" i="0" dirty="0">
                  <a:latin typeface="+mn-lt"/>
                </a:rPr>
                <a:t>   IP </a:t>
              </a:r>
              <a:r>
                <a:rPr lang="en-US" sz="1200" i="0" dirty="0" err="1">
                  <a:latin typeface="+mn-lt"/>
                </a:rPr>
                <a:t>dest</a:t>
              </a:r>
              <a:r>
                <a:rPr lang="en-US" sz="1200" i="0" dirty="0">
                  <a:latin typeface="+mn-lt"/>
                </a:rPr>
                <a:t>: 222.222.222.222</a:t>
              </a:r>
            </a:p>
          </p:txBody>
        </p:sp>
      </p:grpSp>
      <p:grpSp>
        <p:nvGrpSpPr>
          <p:cNvPr id="712845" name="Group 141"/>
          <p:cNvGrpSpPr>
            <a:grpSpLocks/>
          </p:cNvGrpSpPr>
          <p:nvPr/>
        </p:nvGrpSpPr>
        <p:grpSpPr bwMode="auto">
          <a:xfrm>
            <a:off x="3716338" y="3252788"/>
            <a:ext cx="146050" cy="385762"/>
            <a:chOff x="1272" y="1762"/>
            <a:chExt cx="92" cy="243"/>
          </a:xfrm>
        </p:grpSpPr>
        <p:sp>
          <p:nvSpPr>
            <p:cNvPr id="46106" name="Line 127"/>
            <p:cNvSpPr>
              <a:spLocks noChangeShapeType="1"/>
            </p:cNvSpPr>
            <p:nvPr/>
          </p:nvSpPr>
          <p:spPr bwMode="auto">
            <a:xfrm>
              <a:off x="1272" y="1762"/>
              <a:ext cx="0" cy="2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107" name="Line 128"/>
            <p:cNvSpPr>
              <a:spLocks noChangeShapeType="1"/>
            </p:cNvSpPr>
            <p:nvPr/>
          </p:nvSpPr>
          <p:spPr bwMode="auto">
            <a:xfrm>
              <a:off x="1364" y="1878"/>
              <a:ext cx="0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  <p:sp>
        <p:nvSpPr>
          <p:cNvPr id="712847" name="Rectangle 143"/>
          <p:cNvSpPr>
            <a:spLocks noChangeArrowheads="1"/>
          </p:cNvSpPr>
          <p:nvPr/>
        </p:nvSpPr>
        <p:spPr bwMode="auto">
          <a:xfrm>
            <a:off x="2395538" y="1433513"/>
            <a:ext cx="77724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sz="2000" dirty="0">
                <a:latin typeface="+mn-lt"/>
                <a:ea typeface="+mn-ea"/>
              </a:rPr>
              <a:t>A creates IP datagram with IP source A, destination B </a:t>
            </a:r>
          </a:p>
        </p:txBody>
      </p:sp>
      <p:sp>
        <p:nvSpPr>
          <p:cNvPr id="712848" name="Rectangle 144"/>
          <p:cNvSpPr>
            <a:spLocks noChangeArrowheads="1"/>
          </p:cNvSpPr>
          <p:nvPr/>
        </p:nvSpPr>
        <p:spPr bwMode="auto">
          <a:xfrm>
            <a:off x="2408238" y="1790701"/>
            <a:ext cx="7772400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sz="2000" dirty="0">
                <a:latin typeface="+mn-lt"/>
                <a:ea typeface="+mn-ea"/>
              </a:rPr>
              <a:t>A creates link-layer frame with R's MAC address as </a:t>
            </a:r>
            <a:r>
              <a:rPr lang="en-US" sz="2000" dirty="0" err="1">
                <a:latin typeface="+mn-lt"/>
                <a:ea typeface="+mn-ea"/>
              </a:rPr>
              <a:t>dest</a:t>
            </a:r>
            <a:r>
              <a:rPr lang="en-US" sz="2000" dirty="0">
                <a:latin typeface="+mn-lt"/>
                <a:ea typeface="+mn-ea"/>
              </a:rPr>
              <a:t>, frame contains A-to-B IP datagram</a:t>
            </a:r>
            <a:endParaRPr lang="en-US" sz="2800" dirty="0">
              <a:latin typeface="+mn-lt"/>
              <a:ea typeface="+mn-ea"/>
            </a:endParaRPr>
          </a:p>
        </p:txBody>
      </p:sp>
      <p:grpSp>
        <p:nvGrpSpPr>
          <p:cNvPr id="712856" name="Group 152"/>
          <p:cNvGrpSpPr>
            <a:grpSpLocks/>
          </p:cNvGrpSpPr>
          <p:nvPr/>
        </p:nvGrpSpPr>
        <p:grpSpPr bwMode="auto">
          <a:xfrm>
            <a:off x="3167063" y="2593975"/>
            <a:ext cx="2044700" cy="1519238"/>
            <a:chOff x="931" y="1414"/>
            <a:chExt cx="1288" cy="957"/>
          </a:xfrm>
        </p:grpSpPr>
        <p:sp>
          <p:nvSpPr>
            <p:cNvPr id="46094" name="Text Box 135"/>
            <p:cNvSpPr txBox="1">
              <a:spLocks noChangeArrowheads="1"/>
            </p:cNvSpPr>
            <p:nvPr/>
          </p:nvSpPr>
          <p:spPr bwMode="auto">
            <a:xfrm>
              <a:off x="931" y="1414"/>
              <a:ext cx="128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MAC </a:t>
              </a:r>
              <a:r>
                <a:rPr lang="en-US" sz="1200" i="0" dirty="0" err="1">
                  <a:latin typeface="+mn-lt"/>
                </a:rPr>
                <a:t>src</a:t>
              </a:r>
              <a:r>
                <a:rPr lang="en-US" sz="1200" i="0" dirty="0">
                  <a:latin typeface="+mn-lt"/>
                </a:rPr>
                <a:t>: 74-29-9C-E8-FF-55</a:t>
              </a:r>
            </a:p>
            <a:p>
              <a:pPr>
                <a:defRPr/>
              </a:pPr>
              <a:r>
                <a:rPr lang="en-US" sz="1200" i="0" dirty="0">
                  <a:latin typeface="+mn-lt"/>
                </a:rPr>
                <a:t>   MAC </a:t>
              </a:r>
              <a:r>
                <a:rPr lang="en-US" sz="1200" i="0" dirty="0" err="1">
                  <a:latin typeface="+mn-lt"/>
                </a:rPr>
                <a:t>dest</a:t>
              </a:r>
              <a:r>
                <a:rPr lang="en-US" sz="1200" i="0" dirty="0">
                  <a:latin typeface="+mn-lt"/>
                </a:rPr>
                <a:t>: </a:t>
              </a:r>
              <a:r>
                <a:rPr lang="en-US" sz="1200" i="0" dirty="0">
                  <a:solidFill>
                    <a:srgbClr val="FF0000"/>
                  </a:solidFill>
                  <a:latin typeface="+mn-lt"/>
                </a:rPr>
                <a:t>E6-E9-00-17-BB-4B</a:t>
              </a:r>
            </a:p>
          </p:txBody>
        </p:sp>
        <p:grpSp>
          <p:nvGrpSpPr>
            <p:cNvPr id="134158" name="Group 145"/>
            <p:cNvGrpSpPr>
              <a:grpSpLocks/>
            </p:cNvGrpSpPr>
            <p:nvPr/>
          </p:nvGrpSpPr>
          <p:grpSpPr bwMode="auto">
            <a:xfrm>
              <a:off x="981" y="2182"/>
              <a:ext cx="1049" cy="189"/>
              <a:chOff x="2829" y="2040"/>
              <a:chExt cx="1049" cy="189"/>
            </a:xfrm>
          </p:grpSpPr>
          <p:sp>
            <p:nvSpPr>
              <p:cNvPr id="46100" name="Rectangle 138"/>
              <p:cNvSpPr>
                <a:spLocks noChangeArrowheads="1"/>
              </p:cNvSpPr>
              <p:nvPr/>
            </p:nvSpPr>
            <p:spPr bwMode="auto">
              <a:xfrm>
                <a:off x="2829" y="2042"/>
                <a:ext cx="1049" cy="185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6101" name="Rectangle 132"/>
              <p:cNvSpPr>
                <a:spLocks noChangeArrowheads="1"/>
              </p:cNvSpPr>
              <p:nvPr/>
            </p:nvSpPr>
            <p:spPr bwMode="auto">
              <a:xfrm>
                <a:off x="3078" y="2060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6102" name="Line 133"/>
              <p:cNvSpPr>
                <a:spLocks noChangeShapeType="1"/>
              </p:cNvSpPr>
              <p:nvPr/>
            </p:nvSpPr>
            <p:spPr bwMode="auto">
              <a:xfrm>
                <a:off x="3180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6103" name="Line 134"/>
              <p:cNvSpPr>
                <a:spLocks noChangeShapeType="1"/>
              </p:cNvSpPr>
              <p:nvPr/>
            </p:nvSpPr>
            <p:spPr bwMode="auto">
              <a:xfrm>
                <a:off x="3276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6104" name="Line 139"/>
              <p:cNvSpPr>
                <a:spLocks noChangeShapeType="1"/>
              </p:cNvSpPr>
              <p:nvPr/>
            </p:nvSpPr>
            <p:spPr bwMode="auto">
              <a:xfrm>
                <a:off x="2910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6105" name="Line 140"/>
              <p:cNvSpPr>
                <a:spLocks noChangeShapeType="1"/>
              </p:cNvSpPr>
              <p:nvPr/>
            </p:nvSpPr>
            <p:spPr bwMode="auto">
              <a:xfrm>
                <a:off x="3006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sp>
          <p:nvSpPr>
            <p:cNvPr id="46096" name="Line 146"/>
            <p:cNvSpPr>
              <a:spLocks noChangeShapeType="1"/>
            </p:cNvSpPr>
            <p:nvPr/>
          </p:nvSpPr>
          <p:spPr bwMode="auto">
            <a:xfrm flipV="1">
              <a:off x="1018" y="1576"/>
              <a:ext cx="2" cy="7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097" name="Line 147"/>
            <p:cNvSpPr>
              <a:spLocks noChangeShapeType="1"/>
            </p:cNvSpPr>
            <p:nvPr/>
          </p:nvSpPr>
          <p:spPr bwMode="auto">
            <a:xfrm flipV="1">
              <a:off x="1106" y="1680"/>
              <a:ext cx="0" cy="5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098" name="Line 148"/>
            <p:cNvSpPr>
              <a:spLocks noChangeShapeType="1"/>
            </p:cNvSpPr>
            <p:nvPr/>
          </p:nvSpPr>
          <p:spPr bwMode="auto">
            <a:xfrm flipH="1" flipV="1">
              <a:off x="1276" y="1812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6099" name="Line 149"/>
            <p:cNvSpPr>
              <a:spLocks noChangeShapeType="1"/>
            </p:cNvSpPr>
            <p:nvPr/>
          </p:nvSpPr>
          <p:spPr bwMode="auto">
            <a:xfrm>
              <a:off x="1368" y="1924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764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2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12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12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7128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7128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2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12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2857" grpId="0" animBg="1"/>
      <p:bldP spid="712847" grpId="0"/>
      <p:bldP spid="712848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193" name="Group 163"/>
          <p:cNvGrpSpPr>
            <a:grpSpLocks/>
          </p:cNvGrpSpPr>
          <p:nvPr/>
        </p:nvGrpSpPr>
        <p:grpSpPr bwMode="auto">
          <a:xfrm>
            <a:off x="2398713" y="4324350"/>
            <a:ext cx="7993062" cy="2351862"/>
            <a:chOff x="709613" y="3962400"/>
            <a:chExt cx="7993062" cy="2351862"/>
          </a:xfrm>
        </p:grpSpPr>
        <p:grpSp>
          <p:nvGrpSpPr>
            <p:cNvPr id="136236" name="Group 164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36295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6297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6298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225" name="Rectangle 43"/>
              <p:cNvSpPr>
                <a:spLocks noChangeArrowheads="1"/>
              </p:cNvSpPr>
              <p:nvPr/>
            </p:nvSpPr>
            <p:spPr bwMode="auto">
              <a:xfrm rot="-54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36237" name="Group 165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220" name="Rectangle 48"/>
              <p:cNvSpPr>
                <a:spLocks noChangeArrowheads="1"/>
              </p:cNvSpPr>
              <p:nvPr/>
            </p:nvSpPr>
            <p:spPr bwMode="auto">
              <a:xfrm rot="-54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36292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6293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6294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</p:grpSp>
        <p:sp>
          <p:nvSpPr>
            <p:cNvPr id="167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i="0" dirty="0">
                  <a:solidFill>
                    <a:srgbClr val="FF0000"/>
                  </a:solidFill>
                  <a:latin typeface="+mn-lt"/>
                </a:rPr>
                <a:t>R</a:t>
              </a:r>
              <a:endParaRPr lang="en-US" altLang="zh-CN" sz="1800" i="0" dirty="0">
                <a:latin typeface="+mn-lt"/>
              </a:endParaRPr>
            </a:p>
          </p:txBody>
        </p:sp>
        <p:sp>
          <p:nvSpPr>
            <p:cNvPr id="47152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31638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1A-23-F9-CD-06-9B</a:t>
              </a:r>
            </a:p>
          </p:txBody>
        </p:sp>
        <p:sp>
          <p:nvSpPr>
            <p:cNvPr id="47153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1368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222.222.222.220</a:t>
              </a:r>
            </a:p>
          </p:txBody>
        </p:sp>
        <p:grpSp>
          <p:nvGrpSpPr>
            <p:cNvPr id="136241" name="Group 23"/>
            <p:cNvGrpSpPr>
              <a:grpSpLocks/>
            </p:cNvGrpSpPr>
            <p:nvPr/>
          </p:nvGrpSpPr>
          <p:grpSpPr bwMode="auto">
            <a:xfrm>
              <a:off x="3044824" y="5794379"/>
              <a:ext cx="1317625" cy="450851"/>
              <a:chOff x="1934" y="2405"/>
              <a:chExt cx="830" cy="284"/>
            </a:xfrm>
          </p:grpSpPr>
          <p:sp>
            <p:nvSpPr>
              <p:cNvPr id="47202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675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111.111.111.110</a:t>
                </a:r>
              </a:p>
            </p:txBody>
          </p:sp>
          <p:sp>
            <p:nvSpPr>
              <p:cNvPr id="47203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826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E6-E9-00-17-BB-4B</a:t>
                </a:r>
              </a:p>
            </p:txBody>
          </p:sp>
        </p:grpSp>
        <p:sp>
          <p:nvSpPr>
            <p:cNvPr id="47155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38691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CC-49-DE-D0-AB-7D</a:t>
              </a:r>
            </a:p>
          </p:txBody>
        </p:sp>
        <p:sp>
          <p:nvSpPr>
            <p:cNvPr id="47156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07221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111.111.111.112</a:t>
              </a:r>
            </a:p>
          </p:txBody>
        </p:sp>
        <p:sp>
          <p:nvSpPr>
            <p:cNvPr id="47157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06298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111.111.111.111</a:t>
              </a:r>
            </a:p>
          </p:txBody>
        </p:sp>
        <p:sp>
          <p:nvSpPr>
            <p:cNvPr id="47158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28753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74-29-9C-E8-FF-55</a:t>
              </a:r>
            </a:p>
          </p:txBody>
        </p:sp>
        <p:sp>
          <p:nvSpPr>
            <p:cNvPr id="136246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47160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61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62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63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64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65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66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183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529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latin typeface="+mn-lt"/>
                  <a:ea typeface="+mn-ea"/>
                </a:rPr>
                <a:t>A</a:t>
              </a:r>
            </a:p>
          </p:txBody>
        </p:sp>
        <p:sp>
          <p:nvSpPr>
            <p:cNvPr id="47168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grpSp>
          <p:nvGrpSpPr>
            <p:cNvPr id="136256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330325" cy="463550"/>
              <a:chOff x="4351" y="2786"/>
              <a:chExt cx="838" cy="292"/>
            </a:xfrm>
          </p:grpSpPr>
          <p:sp>
            <p:nvSpPr>
              <p:cNvPr id="47200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716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222.222.222.222</a:t>
                </a:r>
              </a:p>
            </p:txBody>
          </p:sp>
          <p:sp>
            <p:nvSpPr>
              <p:cNvPr id="47201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838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49-BD-D2-C7-56-2A</a:t>
                </a:r>
              </a:p>
            </p:txBody>
          </p:sp>
        </p:grpSp>
        <p:sp>
          <p:nvSpPr>
            <p:cNvPr id="47170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71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72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1368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222.222.222.221</a:t>
              </a:r>
            </a:p>
          </p:txBody>
        </p:sp>
        <p:sp>
          <p:nvSpPr>
            <p:cNvPr id="47173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28112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88-B2-2F-54-1A-0F</a:t>
              </a:r>
            </a:p>
          </p:txBody>
        </p:sp>
        <p:sp>
          <p:nvSpPr>
            <p:cNvPr id="47174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75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136263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193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latin typeface="+mn-lt"/>
                  <a:ea typeface="+mn-ea"/>
                </a:rPr>
                <a:t>B</a:t>
              </a:r>
            </a:p>
          </p:txBody>
        </p:sp>
        <p:grpSp>
          <p:nvGrpSpPr>
            <p:cNvPr id="136265" name="Group 193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36283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6285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6286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213" name="Rectangle 43"/>
              <p:cNvSpPr>
                <a:spLocks noChangeArrowheads="1"/>
              </p:cNvSpPr>
              <p:nvPr/>
            </p:nvSpPr>
            <p:spPr bwMode="auto">
              <a:xfrm rot="-54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36266" name="Group 194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201" name="Rectangle 43"/>
              <p:cNvSpPr>
                <a:spLocks noChangeArrowheads="1"/>
              </p:cNvSpPr>
              <p:nvPr/>
            </p:nvSpPr>
            <p:spPr bwMode="auto">
              <a:xfrm rot="-54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36273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36275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6276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6277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36278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36281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sp>
                <p:nvSpPr>
                  <p:cNvPr id="136282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</p:grpSp>
            <p:sp>
              <p:nvSpPr>
                <p:cNvPr id="47192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47193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</p:grpSp>
          <p:sp>
            <p:nvSpPr>
              <p:cNvPr id="203" name="Rectangle 43"/>
              <p:cNvSpPr>
                <a:spLocks noChangeArrowheads="1"/>
              </p:cNvSpPr>
              <p:nvPr/>
            </p:nvSpPr>
            <p:spPr bwMode="auto">
              <a:xfrm rot="-54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36267" name="Group 195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197" name="Rectangle 48"/>
              <p:cNvSpPr>
                <a:spLocks noChangeArrowheads="1"/>
              </p:cNvSpPr>
              <p:nvPr/>
            </p:nvSpPr>
            <p:spPr bwMode="auto">
              <a:xfrm rot="-54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36269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6270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6271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</p:grpSp>
      </p:grpSp>
      <p:sp>
        <p:nvSpPr>
          <p:cNvPr id="4710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Addressing: routing to another LAN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75</a:t>
            </a:fld>
            <a:endParaRPr lang="en-US" altLang="zh-CN" dirty="0"/>
          </a:p>
        </p:txBody>
      </p:sp>
      <p:grpSp>
        <p:nvGrpSpPr>
          <p:cNvPr id="714811" name="Group 59"/>
          <p:cNvGrpSpPr>
            <a:grpSpLocks/>
          </p:cNvGrpSpPr>
          <p:nvPr/>
        </p:nvGrpSpPr>
        <p:grpSpPr bwMode="auto">
          <a:xfrm>
            <a:off x="2224088" y="3048000"/>
            <a:ext cx="976312" cy="1460500"/>
            <a:chOff x="337" y="1692"/>
            <a:chExt cx="615" cy="920"/>
          </a:xfrm>
        </p:grpSpPr>
        <p:sp>
          <p:nvSpPr>
            <p:cNvPr id="136229" name="Freeform 60"/>
            <p:cNvSpPr>
              <a:spLocks/>
            </p:cNvSpPr>
            <p:nvPr/>
          </p:nvSpPr>
          <p:spPr bwMode="auto">
            <a:xfrm>
              <a:off x="348" y="1709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47143" name="Rectangle 61"/>
            <p:cNvSpPr>
              <a:spLocks noChangeArrowheads="1"/>
            </p:cNvSpPr>
            <p:nvPr/>
          </p:nvSpPr>
          <p:spPr bwMode="auto">
            <a:xfrm>
              <a:off x="344" y="1711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44" name="Text Box 62"/>
            <p:cNvSpPr txBox="1">
              <a:spLocks noChangeArrowheads="1"/>
            </p:cNvSpPr>
            <p:nvPr/>
          </p:nvSpPr>
          <p:spPr bwMode="auto">
            <a:xfrm>
              <a:off x="432" y="1692"/>
              <a:ext cx="299" cy="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 err="1">
                  <a:latin typeface="+mn-lt"/>
                </a:rPr>
                <a:t>Phy</a:t>
              </a:r>
              <a:endParaRPr lang="en-US" sz="1600" i="0" dirty="0">
                <a:latin typeface="+mn-lt"/>
              </a:endParaRPr>
            </a:p>
          </p:txBody>
        </p:sp>
        <p:sp>
          <p:nvSpPr>
            <p:cNvPr id="47145" name="Line 63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46" name="Line 64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47" name="Line 65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48" name="Line 66"/>
            <p:cNvSpPr>
              <a:spLocks noChangeShapeType="1"/>
            </p:cNvSpPr>
            <p:nvPr/>
          </p:nvSpPr>
          <p:spPr bwMode="auto">
            <a:xfrm>
              <a:off x="337" y="2345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  <p:sp>
        <p:nvSpPr>
          <p:cNvPr id="47111" name="Rectangle 76"/>
          <p:cNvSpPr>
            <a:spLocks noChangeArrowheads="1"/>
          </p:cNvSpPr>
          <p:nvPr/>
        </p:nvSpPr>
        <p:spPr bwMode="auto">
          <a:xfrm>
            <a:off x="2395538" y="1446214"/>
            <a:ext cx="77724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sz="2000" dirty="0">
                <a:latin typeface="+mn-lt"/>
                <a:ea typeface="+mn-ea"/>
              </a:rPr>
              <a:t>frame sent from A to R</a:t>
            </a:r>
          </a:p>
        </p:txBody>
      </p:sp>
      <p:grpSp>
        <p:nvGrpSpPr>
          <p:cNvPr id="714820" name="Group 68"/>
          <p:cNvGrpSpPr>
            <a:grpSpLocks/>
          </p:cNvGrpSpPr>
          <p:nvPr/>
        </p:nvGrpSpPr>
        <p:grpSpPr bwMode="auto">
          <a:xfrm>
            <a:off x="4402138" y="3627439"/>
            <a:ext cx="1096962" cy="244475"/>
            <a:chOff x="1231" y="1990"/>
            <a:chExt cx="691" cy="154"/>
          </a:xfrm>
        </p:grpSpPr>
        <p:sp>
          <p:nvSpPr>
            <p:cNvPr id="47139" name="Rectangle 69"/>
            <p:cNvSpPr>
              <a:spLocks noChangeArrowheads="1"/>
            </p:cNvSpPr>
            <p:nvPr/>
          </p:nvSpPr>
          <p:spPr bwMode="auto">
            <a:xfrm>
              <a:off x="1231" y="1991"/>
              <a:ext cx="691" cy="1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40" name="Line 70"/>
            <p:cNvSpPr>
              <a:spLocks noChangeShapeType="1"/>
            </p:cNvSpPr>
            <p:nvPr/>
          </p:nvSpPr>
          <p:spPr bwMode="auto">
            <a:xfrm>
              <a:off x="1337" y="1990"/>
              <a:ext cx="0" cy="15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41" name="Line 71"/>
            <p:cNvSpPr>
              <a:spLocks noChangeShapeType="1"/>
            </p:cNvSpPr>
            <p:nvPr/>
          </p:nvSpPr>
          <p:spPr bwMode="auto">
            <a:xfrm>
              <a:off x="1427" y="1992"/>
              <a:ext cx="0" cy="152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  <p:grpSp>
        <p:nvGrpSpPr>
          <p:cNvPr id="714852" name="Group 100"/>
          <p:cNvGrpSpPr>
            <a:grpSpLocks/>
          </p:cNvGrpSpPr>
          <p:nvPr/>
        </p:nvGrpSpPr>
        <p:grpSpPr bwMode="auto">
          <a:xfrm>
            <a:off x="5641975" y="3128963"/>
            <a:ext cx="895350" cy="2038350"/>
            <a:chOff x="2823" y="1545"/>
            <a:chExt cx="564" cy="1284"/>
          </a:xfrm>
        </p:grpSpPr>
        <p:sp>
          <p:nvSpPr>
            <p:cNvPr id="136221" name="Freeform 93"/>
            <p:cNvSpPr>
              <a:spLocks/>
            </p:cNvSpPr>
            <p:nvPr/>
          </p:nvSpPr>
          <p:spPr bwMode="auto">
            <a:xfrm>
              <a:off x="2823" y="2265"/>
              <a:ext cx="564" cy="564"/>
            </a:xfrm>
            <a:custGeom>
              <a:avLst/>
              <a:gdLst>
                <a:gd name="T0" fmla="*/ 564 w 564"/>
                <a:gd name="T1" fmla="*/ 0 h 564"/>
                <a:gd name="T2" fmla="*/ 287 w 564"/>
                <a:gd name="T3" fmla="*/ 564 h 564"/>
                <a:gd name="T4" fmla="*/ 0 w 564"/>
                <a:gd name="T5" fmla="*/ 0 h 564"/>
                <a:gd name="T6" fmla="*/ 564 w 564"/>
                <a:gd name="T7" fmla="*/ 0 h 5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4" h="564">
                  <a:moveTo>
                    <a:pt x="564" y="0"/>
                  </a:moveTo>
                  <a:lnTo>
                    <a:pt x="287" y="564"/>
                  </a:lnTo>
                  <a:lnTo>
                    <a:pt x="0" y="0"/>
                  </a:lnTo>
                  <a:lnTo>
                    <a:pt x="5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47135" name="Rectangle 94"/>
            <p:cNvSpPr>
              <a:spLocks noChangeArrowheads="1"/>
            </p:cNvSpPr>
            <p:nvPr/>
          </p:nvSpPr>
          <p:spPr bwMode="auto">
            <a:xfrm>
              <a:off x="2872" y="1877"/>
              <a:ext cx="493" cy="4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36" name="Text Box 95"/>
            <p:cNvSpPr txBox="1">
              <a:spLocks noChangeArrowheads="1"/>
            </p:cNvSpPr>
            <p:nvPr/>
          </p:nvSpPr>
          <p:spPr bwMode="auto">
            <a:xfrm>
              <a:off x="2941" y="1545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 err="1">
                  <a:latin typeface="+mn-lt"/>
                </a:rPr>
                <a:t>Phy</a:t>
              </a:r>
              <a:endParaRPr lang="en-US" sz="1600" i="0" dirty="0">
                <a:latin typeface="+mn-lt"/>
              </a:endParaRPr>
            </a:p>
          </p:txBody>
        </p:sp>
        <p:sp>
          <p:nvSpPr>
            <p:cNvPr id="47137" name="Line 98"/>
            <p:cNvSpPr>
              <a:spLocks noChangeShapeType="1"/>
            </p:cNvSpPr>
            <p:nvPr/>
          </p:nvSpPr>
          <p:spPr bwMode="auto">
            <a:xfrm>
              <a:off x="2868" y="2039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38" name="Line 99"/>
            <p:cNvSpPr>
              <a:spLocks noChangeShapeType="1"/>
            </p:cNvSpPr>
            <p:nvPr/>
          </p:nvSpPr>
          <p:spPr bwMode="auto">
            <a:xfrm>
              <a:off x="2865" y="21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  <p:sp>
        <p:nvSpPr>
          <p:cNvPr id="714853" name="Rectangle 101"/>
          <p:cNvSpPr>
            <a:spLocks noChangeArrowheads="1"/>
          </p:cNvSpPr>
          <p:nvPr/>
        </p:nvSpPr>
        <p:spPr bwMode="auto">
          <a:xfrm>
            <a:off x="2398713" y="1801814"/>
            <a:ext cx="777240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sz="2000" dirty="0">
                <a:latin typeface="+mn-lt"/>
                <a:ea typeface="+mn-ea"/>
              </a:rPr>
              <a:t>frame received at R, datagram removed, passed up to IP</a:t>
            </a:r>
          </a:p>
        </p:txBody>
      </p:sp>
      <p:grpSp>
        <p:nvGrpSpPr>
          <p:cNvPr id="714883" name="Group 131"/>
          <p:cNvGrpSpPr>
            <a:grpSpLocks/>
          </p:cNvGrpSpPr>
          <p:nvPr/>
        </p:nvGrpSpPr>
        <p:grpSpPr bwMode="auto">
          <a:xfrm>
            <a:off x="3167063" y="2606675"/>
            <a:ext cx="2120900" cy="1519238"/>
            <a:chOff x="931" y="1414"/>
            <a:chExt cx="1336" cy="957"/>
          </a:xfrm>
        </p:grpSpPr>
        <p:sp>
          <p:nvSpPr>
            <p:cNvPr id="47121" name="Text Box 79"/>
            <p:cNvSpPr txBox="1">
              <a:spLocks noChangeArrowheads="1"/>
            </p:cNvSpPr>
            <p:nvPr/>
          </p:nvSpPr>
          <p:spPr bwMode="auto">
            <a:xfrm>
              <a:off x="931" y="1414"/>
              <a:ext cx="128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MAC </a:t>
              </a:r>
              <a:r>
                <a:rPr lang="en-US" sz="1200" i="0" dirty="0" err="1">
                  <a:latin typeface="+mn-lt"/>
                </a:rPr>
                <a:t>src</a:t>
              </a:r>
              <a:r>
                <a:rPr lang="en-US" sz="1200" i="0" dirty="0">
                  <a:latin typeface="+mn-lt"/>
                </a:rPr>
                <a:t>: 74-29-9C-E8-FF-55</a:t>
              </a:r>
            </a:p>
            <a:p>
              <a:pPr>
                <a:defRPr/>
              </a:pPr>
              <a:r>
                <a:rPr lang="en-US" sz="1200" i="0" dirty="0">
                  <a:latin typeface="+mn-lt"/>
                </a:rPr>
                <a:t>   MAC </a:t>
              </a:r>
              <a:r>
                <a:rPr lang="en-US" sz="1200" i="0" dirty="0" err="1">
                  <a:latin typeface="+mn-lt"/>
                </a:rPr>
                <a:t>dest</a:t>
              </a:r>
              <a:r>
                <a:rPr lang="en-US" sz="1200" i="0" dirty="0">
                  <a:latin typeface="+mn-lt"/>
                </a:rPr>
                <a:t>: E6-E9-00-17-BB-4B</a:t>
              </a:r>
            </a:p>
          </p:txBody>
        </p:sp>
        <p:grpSp>
          <p:nvGrpSpPr>
            <p:cNvPr id="136209" name="Group 80"/>
            <p:cNvGrpSpPr>
              <a:grpSpLocks/>
            </p:cNvGrpSpPr>
            <p:nvPr/>
          </p:nvGrpSpPr>
          <p:grpSpPr bwMode="auto">
            <a:xfrm>
              <a:off x="981" y="2182"/>
              <a:ext cx="1049" cy="189"/>
              <a:chOff x="2829" y="2040"/>
              <a:chExt cx="1049" cy="189"/>
            </a:xfrm>
          </p:grpSpPr>
          <p:sp>
            <p:nvSpPr>
              <p:cNvPr id="47128" name="Rectangle 81"/>
              <p:cNvSpPr>
                <a:spLocks noChangeArrowheads="1"/>
              </p:cNvSpPr>
              <p:nvPr/>
            </p:nvSpPr>
            <p:spPr bwMode="auto">
              <a:xfrm>
                <a:off x="2829" y="2042"/>
                <a:ext cx="1049" cy="185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7129" name="Rectangle 82"/>
              <p:cNvSpPr>
                <a:spLocks noChangeArrowheads="1"/>
              </p:cNvSpPr>
              <p:nvPr/>
            </p:nvSpPr>
            <p:spPr bwMode="auto">
              <a:xfrm>
                <a:off x="3078" y="2060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7130" name="Line 83"/>
              <p:cNvSpPr>
                <a:spLocks noChangeShapeType="1"/>
              </p:cNvSpPr>
              <p:nvPr/>
            </p:nvSpPr>
            <p:spPr bwMode="auto">
              <a:xfrm>
                <a:off x="3180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7131" name="Line 84"/>
              <p:cNvSpPr>
                <a:spLocks noChangeShapeType="1"/>
              </p:cNvSpPr>
              <p:nvPr/>
            </p:nvSpPr>
            <p:spPr bwMode="auto">
              <a:xfrm>
                <a:off x="3276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7132" name="Line 85"/>
              <p:cNvSpPr>
                <a:spLocks noChangeShapeType="1"/>
              </p:cNvSpPr>
              <p:nvPr/>
            </p:nvSpPr>
            <p:spPr bwMode="auto">
              <a:xfrm>
                <a:off x="2910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7133" name="Line 86"/>
              <p:cNvSpPr>
                <a:spLocks noChangeShapeType="1"/>
              </p:cNvSpPr>
              <p:nvPr/>
            </p:nvSpPr>
            <p:spPr bwMode="auto">
              <a:xfrm>
                <a:off x="3006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sp>
          <p:nvSpPr>
            <p:cNvPr id="47123" name="Line 87"/>
            <p:cNvSpPr>
              <a:spLocks noChangeShapeType="1"/>
            </p:cNvSpPr>
            <p:nvPr/>
          </p:nvSpPr>
          <p:spPr bwMode="auto">
            <a:xfrm flipV="1">
              <a:off x="1018" y="1576"/>
              <a:ext cx="2" cy="7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24" name="Line 88"/>
            <p:cNvSpPr>
              <a:spLocks noChangeShapeType="1"/>
            </p:cNvSpPr>
            <p:nvPr/>
          </p:nvSpPr>
          <p:spPr bwMode="auto">
            <a:xfrm flipV="1">
              <a:off x="1106" y="1680"/>
              <a:ext cx="0" cy="5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25" name="Line 89"/>
            <p:cNvSpPr>
              <a:spLocks noChangeShapeType="1"/>
            </p:cNvSpPr>
            <p:nvPr/>
          </p:nvSpPr>
          <p:spPr bwMode="auto">
            <a:xfrm flipH="1" flipV="1">
              <a:off x="1276" y="1812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26" name="Line 90"/>
            <p:cNvSpPr>
              <a:spLocks noChangeShapeType="1"/>
            </p:cNvSpPr>
            <p:nvPr/>
          </p:nvSpPr>
          <p:spPr bwMode="auto">
            <a:xfrm>
              <a:off x="1368" y="1924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27" name="Text Box 130"/>
            <p:cNvSpPr txBox="1">
              <a:spLocks noChangeArrowheads="1"/>
            </p:cNvSpPr>
            <p:nvPr/>
          </p:nvSpPr>
          <p:spPr bwMode="auto">
            <a:xfrm>
              <a:off x="1193" y="1665"/>
              <a:ext cx="107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IP </a:t>
              </a:r>
              <a:r>
                <a:rPr lang="en-US" sz="1200" i="0" dirty="0" err="1">
                  <a:latin typeface="+mn-lt"/>
                </a:rPr>
                <a:t>src</a:t>
              </a:r>
              <a:r>
                <a:rPr lang="en-US" sz="1200" i="0" dirty="0">
                  <a:latin typeface="+mn-lt"/>
                </a:rPr>
                <a:t>: 111.111.111.111</a:t>
              </a:r>
            </a:p>
            <a:p>
              <a:pPr>
                <a:defRPr/>
              </a:pPr>
              <a:r>
                <a:rPr lang="en-US" sz="1200" i="0" dirty="0">
                  <a:latin typeface="+mn-lt"/>
                </a:rPr>
                <a:t>   IP </a:t>
              </a:r>
              <a:r>
                <a:rPr lang="en-US" sz="1200" i="0" dirty="0" err="1">
                  <a:latin typeface="+mn-lt"/>
                </a:rPr>
                <a:t>dest</a:t>
              </a:r>
              <a:r>
                <a:rPr lang="en-US" sz="1200" i="0" dirty="0">
                  <a:latin typeface="+mn-lt"/>
                </a:rPr>
                <a:t>: 222.222.222.222</a:t>
              </a:r>
            </a:p>
          </p:txBody>
        </p:sp>
      </p:grpSp>
      <p:grpSp>
        <p:nvGrpSpPr>
          <p:cNvPr id="714898" name="Group 146"/>
          <p:cNvGrpSpPr>
            <a:grpSpLocks/>
          </p:cNvGrpSpPr>
          <p:nvPr/>
        </p:nvGrpSpPr>
        <p:grpSpPr bwMode="auto">
          <a:xfrm>
            <a:off x="4356099" y="2797175"/>
            <a:ext cx="1704975" cy="979488"/>
            <a:chOff x="4493" y="1480"/>
            <a:chExt cx="1074" cy="617"/>
          </a:xfrm>
        </p:grpSpPr>
        <p:sp>
          <p:nvSpPr>
            <p:cNvPr id="47118" name="Line 143"/>
            <p:cNvSpPr>
              <a:spLocks noChangeShapeType="1"/>
            </p:cNvSpPr>
            <p:nvPr/>
          </p:nvSpPr>
          <p:spPr bwMode="auto">
            <a:xfrm flipH="1" flipV="1">
              <a:off x="4576" y="1627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19" name="Line 144"/>
            <p:cNvSpPr>
              <a:spLocks noChangeShapeType="1"/>
            </p:cNvSpPr>
            <p:nvPr/>
          </p:nvSpPr>
          <p:spPr bwMode="auto">
            <a:xfrm>
              <a:off x="4668" y="1739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7120" name="Text Box 145"/>
            <p:cNvSpPr txBox="1">
              <a:spLocks noChangeArrowheads="1"/>
            </p:cNvSpPr>
            <p:nvPr/>
          </p:nvSpPr>
          <p:spPr bwMode="auto">
            <a:xfrm>
              <a:off x="4493" y="1480"/>
              <a:ext cx="107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IP </a:t>
              </a:r>
              <a:r>
                <a:rPr lang="en-US" sz="1200" i="0" dirty="0" err="1">
                  <a:latin typeface="+mn-lt"/>
                </a:rPr>
                <a:t>src</a:t>
              </a:r>
              <a:r>
                <a:rPr lang="en-US" sz="1200" i="0" dirty="0">
                  <a:latin typeface="+mn-lt"/>
                </a:rPr>
                <a:t>: 111.111.111.111</a:t>
              </a:r>
            </a:p>
            <a:p>
              <a:pPr>
                <a:defRPr/>
              </a:pPr>
              <a:r>
                <a:rPr lang="en-US" sz="1200" i="0" dirty="0">
                  <a:latin typeface="+mn-lt"/>
                </a:rPr>
                <a:t>   IP </a:t>
              </a:r>
              <a:r>
                <a:rPr lang="en-US" sz="1200" i="0" dirty="0" err="1">
                  <a:latin typeface="+mn-lt"/>
                </a:rPr>
                <a:t>dest</a:t>
              </a:r>
              <a:r>
                <a:rPr lang="en-US" sz="1200" i="0" dirty="0">
                  <a:latin typeface="+mn-lt"/>
                </a:rPr>
                <a:t>: 222.222.222.222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281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14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96296E-6 L -8.33333E-7 0.13334 L 0.04045 0.16297 L 0.08629 0.16297 L 0.08524 0.01482 " pathEditMode="relative" rAng="0" ptsTypes="AAAAA">
                                      <p:cBhvr>
                                        <p:cTn id="11" dur="2000" fill="hold"/>
                                        <p:tgtEl>
                                          <p:spTgt spid="7148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6" y="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7148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1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7148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14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485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241" name="Group 100"/>
          <p:cNvGrpSpPr>
            <a:grpSpLocks/>
          </p:cNvGrpSpPr>
          <p:nvPr/>
        </p:nvGrpSpPr>
        <p:grpSpPr bwMode="auto">
          <a:xfrm>
            <a:off x="2278063" y="4362450"/>
            <a:ext cx="7993062" cy="2351862"/>
            <a:chOff x="709613" y="3962400"/>
            <a:chExt cx="7993062" cy="2351862"/>
          </a:xfrm>
        </p:grpSpPr>
        <p:grpSp>
          <p:nvGrpSpPr>
            <p:cNvPr id="138285" name="Group 101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38344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8346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8347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162" name="Rectangle 43"/>
              <p:cNvSpPr>
                <a:spLocks noChangeArrowheads="1"/>
              </p:cNvSpPr>
              <p:nvPr/>
            </p:nvSpPr>
            <p:spPr bwMode="auto">
              <a:xfrm rot="-54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38286" name="Group 102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157" name="Rectangle 48"/>
              <p:cNvSpPr>
                <a:spLocks noChangeArrowheads="1"/>
              </p:cNvSpPr>
              <p:nvPr/>
            </p:nvSpPr>
            <p:spPr bwMode="auto">
              <a:xfrm rot="-54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38341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8342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8343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</p:grpSp>
        <p:sp>
          <p:nvSpPr>
            <p:cNvPr id="104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i="0" dirty="0">
                  <a:solidFill>
                    <a:srgbClr val="FF0000"/>
                  </a:solidFill>
                  <a:latin typeface="+mn-lt"/>
                </a:rPr>
                <a:t>R</a:t>
              </a:r>
              <a:endParaRPr lang="en-US" altLang="zh-CN" sz="1800" i="0" dirty="0">
                <a:latin typeface="+mn-lt"/>
              </a:endParaRPr>
            </a:p>
          </p:txBody>
        </p:sp>
        <p:sp>
          <p:nvSpPr>
            <p:cNvPr id="48177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31638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1A-23-F9-CD-06-9B</a:t>
              </a:r>
            </a:p>
          </p:txBody>
        </p:sp>
        <p:sp>
          <p:nvSpPr>
            <p:cNvPr id="48178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1368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222.222.222.220</a:t>
              </a:r>
            </a:p>
          </p:txBody>
        </p:sp>
        <p:grpSp>
          <p:nvGrpSpPr>
            <p:cNvPr id="138290" name="Group 23"/>
            <p:cNvGrpSpPr>
              <a:grpSpLocks/>
            </p:cNvGrpSpPr>
            <p:nvPr/>
          </p:nvGrpSpPr>
          <p:grpSpPr bwMode="auto">
            <a:xfrm>
              <a:off x="3044824" y="5794379"/>
              <a:ext cx="1317625" cy="450851"/>
              <a:chOff x="1934" y="2405"/>
              <a:chExt cx="830" cy="284"/>
            </a:xfrm>
          </p:grpSpPr>
          <p:sp>
            <p:nvSpPr>
              <p:cNvPr id="48227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675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111.111.111.110</a:t>
                </a:r>
              </a:p>
            </p:txBody>
          </p:sp>
          <p:sp>
            <p:nvSpPr>
              <p:cNvPr id="48228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826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E6-E9-00-17-BB-4B</a:t>
                </a:r>
              </a:p>
            </p:txBody>
          </p:sp>
        </p:grpSp>
        <p:sp>
          <p:nvSpPr>
            <p:cNvPr id="48180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38691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CC-49-DE-D0-AB-7D</a:t>
              </a:r>
            </a:p>
          </p:txBody>
        </p:sp>
        <p:sp>
          <p:nvSpPr>
            <p:cNvPr id="48181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07221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111.111.111.112</a:t>
              </a:r>
            </a:p>
          </p:txBody>
        </p:sp>
        <p:sp>
          <p:nvSpPr>
            <p:cNvPr id="48182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06298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111.111.111.111</a:t>
              </a:r>
            </a:p>
          </p:txBody>
        </p:sp>
        <p:sp>
          <p:nvSpPr>
            <p:cNvPr id="48183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28753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74-29-9C-E8-FF-55</a:t>
              </a:r>
            </a:p>
          </p:txBody>
        </p:sp>
        <p:sp>
          <p:nvSpPr>
            <p:cNvPr id="138295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48185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86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87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88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89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90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91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120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529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latin typeface="+mn-lt"/>
                  <a:ea typeface="+mn-ea"/>
                </a:rPr>
                <a:t>A</a:t>
              </a:r>
            </a:p>
          </p:txBody>
        </p:sp>
        <p:sp>
          <p:nvSpPr>
            <p:cNvPr id="48193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grpSp>
          <p:nvGrpSpPr>
            <p:cNvPr id="138305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330325" cy="463550"/>
              <a:chOff x="4351" y="2786"/>
              <a:chExt cx="838" cy="292"/>
            </a:xfrm>
          </p:grpSpPr>
          <p:sp>
            <p:nvSpPr>
              <p:cNvPr id="48225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716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222.222.222.222</a:t>
                </a:r>
              </a:p>
            </p:txBody>
          </p:sp>
          <p:sp>
            <p:nvSpPr>
              <p:cNvPr id="48226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838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49-BD-D2-C7-56-2A</a:t>
                </a:r>
              </a:p>
            </p:txBody>
          </p:sp>
        </p:grpSp>
        <p:sp>
          <p:nvSpPr>
            <p:cNvPr id="48195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96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97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1368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222.222.222.221</a:t>
              </a:r>
            </a:p>
          </p:txBody>
        </p:sp>
        <p:sp>
          <p:nvSpPr>
            <p:cNvPr id="48198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28112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88-B2-2F-54-1A-0F</a:t>
              </a:r>
            </a:p>
          </p:txBody>
        </p:sp>
        <p:sp>
          <p:nvSpPr>
            <p:cNvPr id="48199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200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138312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130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latin typeface="+mn-lt"/>
                  <a:ea typeface="+mn-ea"/>
                </a:rPr>
                <a:t>B</a:t>
              </a:r>
            </a:p>
          </p:txBody>
        </p:sp>
        <p:grpSp>
          <p:nvGrpSpPr>
            <p:cNvPr id="138314" name="Group 130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38332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38334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8335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150" name="Rectangle 43"/>
              <p:cNvSpPr>
                <a:spLocks noChangeArrowheads="1"/>
              </p:cNvSpPr>
              <p:nvPr/>
            </p:nvSpPr>
            <p:spPr bwMode="auto">
              <a:xfrm rot="-54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38315" name="Group 131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138" name="Rectangle 43"/>
              <p:cNvSpPr>
                <a:spLocks noChangeArrowheads="1"/>
              </p:cNvSpPr>
              <p:nvPr/>
            </p:nvSpPr>
            <p:spPr bwMode="auto">
              <a:xfrm rot="-54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38322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38324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8325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8326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38327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38330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sp>
                <p:nvSpPr>
                  <p:cNvPr id="138331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</p:grpSp>
            <p:sp>
              <p:nvSpPr>
                <p:cNvPr id="48217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48218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</p:grpSp>
          <p:sp>
            <p:nvSpPr>
              <p:cNvPr id="140" name="Rectangle 43"/>
              <p:cNvSpPr>
                <a:spLocks noChangeArrowheads="1"/>
              </p:cNvSpPr>
              <p:nvPr/>
            </p:nvSpPr>
            <p:spPr bwMode="auto">
              <a:xfrm rot="-54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38316" name="Group 132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134" name="Rectangle 48"/>
              <p:cNvSpPr>
                <a:spLocks noChangeArrowheads="1"/>
              </p:cNvSpPr>
              <p:nvPr/>
            </p:nvSpPr>
            <p:spPr bwMode="auto">
              <a:xfrm rot="-54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38318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38319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8320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</p:grpSp>
      </p:grpSp>
      <p:sp>
        <p:nvSpPr>
          <p:cNvPr id="48134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Addressing: routing to another LAN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76</a:t>
            </a:fld>
            <a:endParaRPr lang="en-US" altLang="zh-CN" dirty="0"/>
          </a:p>
        </p:txBody>
      </p:sp>
      <p:sp>
        <p:nvSpPr>
          <p:cNvPr id="718850" name="AutoShape 2"/>
          <p:cNvSpPr>
            <a:spLocks noChangeArrowheads="1"/>
          </p:cNvSpPr>
          <p:nvPr/>
        </p:nvSpPr>
        <p:spPr bwMode="auto">
          <a:xfrm>
            <a:off x="7278689" y="3544888"/>
            <a:ext cx="314325" cy="792162"/>
          </a:xfrm>
          <a:prstGeom prst="downArrow">
            <a:avLst>
              <a:gd name="adj1" fmla="val 50000"/>
              <a:gd name="adj2" fmla="val 63005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grpSp>
        <p:nvGrpSpPr>
          <p:cNvPr id="138246" name="Group 67"/>
          <p:cNvGrpSpPr>
            <a:grpSpLocks/>
          </p:cNvGrpSpPr>
          <p:nvPr/>
        </p:nvGrpSpPr>
        <p:grpSpPr bwMode="auto">
          <a:xfrm>
            <a:off x="6784975" y="3101976"/>
            <a:ext cx="1704975" cy="760413"/>
            <a:chOff x="1197" y="1665"/>
            <a:chExt cx="1074" cy="479"/>
          </a:xfrm>
        </p:grpSpPr>
        <p:grpSp>
          <p:nvGrpSpPr>
            <p:cNvPr id="138280" name="Group 68"/>
            <p:cNvGrpSpPr>
              <a:grpSpLocks/>
            </p:cNvGrpSpPr>
            <p:nvPr/>
          </p:nvGrpSpPr>
          <p:grpSpPr bwMode="auto">
            <a:xfrm>
              <a:off x="1231" y="1990"/>
              <a:ext cx="691" cy="154"/>
              <a:chOff x="1231" y="1990"/>
              <a:chExt cx="691" cy="154"/>
            </a:xfrm>
          </p:grpSpPr>
          <p:sp>
            <p:nvSpPr>
              <p:cNvPr id="48171" name="Rectangle 69"/>
              <p:cNvSpPr>
                <a:spLocks noChangeArrowheads="1"/>
              </p:cNvSpPr>
              <p:nvPr/>
            </p:nvSpPr>
            <p:spPr bwMode="auto">
              <a:xfrm>
                <a:off x="1231" y="1991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8172" name="Line 70"/>
              <p:cNvSpPr>
                <a:spLocks noChangeShapeType="1"/>
              </p:cNvSpPr>
              <p:nvPr/>
            </p:nvSpPr>
            <p:spPr bwMode="auto">
              <a:xfrm>
                <a:off x="1337" y="1990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8173" name="Line 71"/>
              <p:cNvSpPr>
                <a:spLocks noChangeShapeType="1"/>
              </p:cNvSpPr>
              <p:nvPr/>
            </p:nvSpPr>
            <p:spPr bwMode="auto">
              <a:xfrm>
                <a:off x="1427" y="1992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sp>
          <p:nvSpPr>
            <p:cNvPr id="48170" name="Text Box 72"/>
            <p:cNvSpPr txBox="1">
              <a:spLocks noChangeArrowheads="1"/>
            </p:cNvSpPr>
            <p:nvPr/>
          </p:nvSpPr>
          <p:spPr bwMode="auto">
            <a:xfrm>
              <a:off x="1197" y="1665"/>
              <a:ext cx="107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IP </a:t>
              </a:r>
              <a:r>
                <a:rPr lang="en-US" sz="1200" i="0" dirty="0" err="1">
                  <a:latin typeface="+mn-lt"/>
                </a:rPr>
                <a:t>src</a:t>
              </a:r>
              <a:r>
                <a:rPr lang="en-US" sz="1200" i="0" dirty="0">
                  <a:latin typeface="+mn-lt"/>
                </a:rPr>
                <a:t>: 111.111.111.111</a:t>
              </a:r>
            </a:p>
            <a:p>
              <a:pPr>
                <a:defRPr/>
              </a:pPr>
              <a:r>
                <a:rPr lang="en-US" sz="1200" i="0" dirty="0">
                  <a:latin typeface="+mn-lt"/>
                </a:rPr>
                <a:t>   IP </a:t>
              </a:r>
              <a:r>
                <a:rPr lang="en-US" sz="1200" i="0" dirty="0" err="1">
                  <a:latin typeface="+mn-lt"/>
                </a:rPr>
                <a:t>dest</a:t>
              </a:r>
              <a:r>
                <a:rPr lang="en-US" sz="1200" i="0" dirty="0">
                  <a:latin typeface="+mn-lt"/>
                </a:rPr>
                <a:t>: 222.222.222.222</a:t>
              </a:r>
            </a:p>
          </p:txBody>
        </p:sp>
      </p:grpSp>
      <p:grpSp>
        <p:nvGrpSpPr>
          <p:cNvPr id="718921" name="Group 73"/>
          <p:cNvGrpSpPr>
            <a:grpSpLocks/>
          </p:cNvGrpSpPr>
          <p:nvPr/>
        </p:nvGrpSpPr>
        <p:grpSpPr bwMode="auto">
          <a:xfrm>
            <a:off x="6908800" y="3352801"/>
            <a:ext cx="146050" cy="385763"/>
            <a:chOff x="1272" y="1762"/>
            <a:chExt cx="92" cy="243"/>
          </a:xfrm>
        </p:grpSpPr>
        <p:sp>
          <p:nvSpPr>
            <p:cNvPr id="48167" name="Line 74"/>
            <p:cNvSpPr>
              <a:spLocks noChangeShapeType="1"/>
            </p:cNvSpPr>
            <p:nvPr/>
          </p:nvSpPr>
          <p:spPr bwMode="auto">
            <a:xfrm>
              <a:off x="1272" y="1762"/>
              <a:ext cx="0" cy="2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68" name="Line 75"/>
            <p:cNvSpPr>
              <a:spLocks noChangeShapeType="1"/>
            </p:cNvSpPr>
            <p:nvPr/>
          </p:nvSpPr>
          <p:spPr bwMode="auto">
            <a:xfrm>
              <a:off x="1364" y="1878"/>
              <a:ext cx="0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  <p:sp>
        <p:nvSpPr>
          <p:cNvPr id="718924" name="Rectangle 76"/>
          <p:cNvSpPr>
            <a:spLocks noChangeArrowheads="1"/>
          </p:cNvSpPr>
          <p:nvPr/>
        </p:nvSpPr>
        <p:spPr bwMode="auto">
          <a:xfrm>
            <a:off x="2274888" y="1484313"/>
            <a:ext cx="77724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sz="2000" dirty="0">
                <a:latin typeface="+mn-lt"/>
                <a:ea typeface="ＭＳ Ｐゴシック" charset="0"/>
              </a:rPr>
              <a:t>R forwards datagram with IP source A, destination B </a:t>
            </a:r>
          </a:p>
        </p:txBody>
      </p:sp>
      <p:sp>
        <p:nvSpPr>
          <p:cNvPr id="718925" name="Rectangle 77"/>
          <p:cNvSpPr>
            <a:spLocks noChangeArrowheads="1"/>
          </p:cNvSpPr>
          <p:nvPr/>
        </p:nvSpPr>
        <p:spPr bwMode="auto">
          <a:xfrm>
            <a:off x="2274888" y="1876426"/>
            <a:ext cx="7772400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sz="2000" dirty="0">
                <a:latin typeface="+mn-lt"/>
                <a:ea typeface="ＭＳ Ｐゴシック" charset="0"/>
              </a:rPr>
              <a:t>R creates link-layer frame with B's MAC address as </a:t>
            </a:r>
            <a:r>
              <a:rPr lang="en-US" sz="2000" dirty="0" err="1">
                <a:latin typeface="+mn-lt"/>
                <a:ea typeface="ＭＳ Ｐゴシック" charset="0"/>
              </a:rPr>
              <a:t>dest</a:t>
            </a:r>
            <a:r>
              <a:rPr lang="en-US" sz="2000" dirty="0">
                <a:latin typeface="+mn-lt"/>
                <a:ea typeface="ＭＳ Ｐゴシック" charset="0"/>
              </a:rPr>
              <a:t>, frame contains A-to-B IP datagram</a:t>
            </a:r>
            <a:endParaRPr lang="en-US" sz="2800" dirty="0">
              <a:latin typeface="+mn-lt"/>
              <a:ea typeface="ＭＳ Ｐゴシック" charset="0"/>
            </a:endParaRPr>
          </a:p>
        </p:txBody>
      </p:sp>
      <p:grpSp>
        <p:nvGrpSpPr>
          <p:cNvPr id="718926" name="Group 78"/>
          <p:cNvGrpSpPr>
            <a:grpSpLocks/>
          </p:cNvGrpSpPr>
          <p:nvPr/>
        </p:nvGrpSpPr>
        <p:grpSpPr bwMode="auto">
          <a:xfrm>
            <a:off x="6359526" y="2693989"/>
            <a:ext cx="2028825" cy="1519237"/>
            <a:chOff x="931" y="1414"/>
            <a:chExt cx="1278" cy="957"/>
          </a:xfrm>
        </p:grpSpPr>
        <p:sp>
          <p:nvSpPr>
            <p:cNvPr id="48155" name="Text Box 79"/>
            <p:cNvSpPr txBox="1">
              <a:spLocks noChangeArrowheads="1"/>
            </p:cNvSpPr>
            <p:nvPr/>
          </p:nvSpPr>
          <p:spPr bwMode="auto">
            <a:xfrm>
              <a:off x="931" y="1414"/>
              <a:ext cx="1278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MAC </a:t>
              </a:r>
              <a:r>
                <a:rPr lang="en-US" sz="1200" i="0" dirty="0" err="1">
                  <a:latin typeface="+mn-lt"/>
                </a:rPr>
                <a:t>src</a:t>
              </a:r>
              <a:r>
                <a:rPr lang="en-US" sz="1200" i="0" dirty="0">
                  <a:latin typeface="+mn-lt"/>
                </a:rPr>
                <a:t>: </a:t>
              </a:r>
              <a:r>
                <a:rPr lang="en-US" sz="1200" i="0" dirty="0">
                  <a:solidFill>
                    <a:srgbClr val="FF0000"/>
                  </a:solidFill>
                  <a:latin typeface="+mn-lt"/>
                </a:rPr>
                <a:t>1A-23-F9-CD-06-9B</a:t>
              </a:r>
            </a:p>
            <a:p>
              <a:pPr>
                <a:defRPr/>
              </a:pPr>
              <a:r>
                <a:rPr lang="en-US" sz="1200" i="0" dirty="0">
                  <a:latin typeface="+mn-lt"/>
                </a:rPr>
                <a:t>  MAC </a:t>
              </a:r>
              <a:r>
                <a:rPr lang="en-US" sz="1200" i="0" dirty="0" err="1">
                  <a:latin typeface="+mn-lt"/>
                </a:rPr>
                <a:t>dest</a:t>
              </a:r>
              <a:r>
                <a:rPr lang="en-US" sz="1200" i="0" dirty="0">
                  <a:latin typeface="+mn-lt"/>
                </a:rPr>
                <a:t>: </a:t>
              </a:r>
              <a:r>
                <a:rPr lang="en-US" sz="1200" i="0" dirty="0">
                  <a:solidFill>
                    <a:srgbClr val="FF0000"/>
                  </a:solidFill>
                  <a:latin typeface="+mn-lt"/>
                </a:rPr>
                <a:t>49-BD-D2-C7-56-2A</a:t>
              </a:r>
            </a:p>
            <a:p>
              <a:pPr>
                <a:defRPr/>
              </a:pPr>
              <a:endParaRPr lang="en-US" sz="1200" i="0" dirty="0">
                <a:solidFill>
                  <a:srgbClr val="FF0000"/>
                </a:solidFill>
                <a:latin typeface="+mn-lt"/>
              </a:endParaRPr>
            </a:p>
          </p:txBody>
        </p:sp>
        <p:grpSp>
          <p:nvGrpSpPr>
            <p:cNvPr id="138267" name="Group 80"/>
            <p:cNvGrpSpPr>
              <a:grpSpLocks/>
            </p:cNvGrpSpPr>
            <p:nvPr/>
          </p:nvGrpSpPr>
          <p:grpSpPr bwMode="auto">
            <a:xfrm>
              <a:off x="981" y="2182"/>
              <a:ext cx="1049" cy="189"/>
              <a:chOff x="2829" y="2040"/>
              <a:chExt cx="1049" cy="189"/>
            </a:xfrm>
          </p:grpSpPr>
          <p:sp>
            <p:nvSpPr>
              <p:cNvPr id="48161" name="Rectangle 81"/>
              <p:cNvSpPr>
                <a:spLocks noChangeArrowheads="1"/>
              </p:cNvSpPr>
              <p:nvPr/>
            </p:nvSpPr>
            <p:spPr bwMode="auto">
              <a:xfrm>
                <a:off x="2829" y="2042"/>
                <a:ext cx="1049" cy="185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8162" name="Rectangle 82"/>
              <p:cNvSpPr>
                <a:spLocks noChangeArrowheads="1"/>
              </p:cNvSpPr>
              <p:nvPr/>
            </p:nvSpPr>
            <p:spPr bwMode="auto">
              <a:xfrm>
                <a:off x="3078" y="2060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8163" name="Line 83"/>
              <p:cNvSpPr>
                <a:spLocks noChangeShapeType="1"/>
              </p:cNvSpPr>
              <p:nvPr/>
            </p:nvSpPr>
            <p:spPr bwMode="auto">
              <a:xfrm>
                <a:off x="3180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8164" name="Line 84"/>
              <p:cNvSpPr>
                <a:spLocks noChangeShapeType="1"/>
              </p:cNvSpPr>
              <p:nvPr/>
            </p:nvSpPr>
            <p:spPr bwMode="auto">
              <a:xfrm>
                <a:off x="3276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8165" name="Line 85"/>
              <p:cNvSpPr>
                <a:spLocks noChangeShapeType="1"/>
              </p:cNvSpPr>
              <p:nvPr/>
            </p:nvSpPr>
            <p:spPr bwMode="auto">
              <a:xfrm>
                <a:off x="2910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8166" name="Line 86"/>
              <p:cNvSpPr>
                <a:spLocks noChangeShapeType="1"/>
              </p:cNvSpPr>
              <p:nvPr/>
            </p:nvSpPr>
            <p:spPr bwMode="auto">
              <a:xfrm>
                <a:off x="3006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sp>
          <p:nvSpPr>
            <p:cNvPr id="48157" name="Line 87"/>
            <p:cNvSpPr>
              <a:spLocks noChangeShapeType="1"/>
            </p:cNvSpPr>
            <p:nvPr/>
          </p:nvSpPr>
          <p:spPr bwMode="auto">
            <a:xfrm flipV="1">
              <a:off x="1018" y="1576"/>
              <a:ext cx="2" cy="7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58" name="Line 88"/>
            <p:cNvSpPr>
              <a:spLocks noChangeShapeType="1"/>
            </p:cNvSpPr>
            <p:nvPr/>
          </p:nvSpPr>
          <p:spPr bwMode="auto">
            <a:xfrm flipV="1">
              <a:off x="1106" y="1680"/>
              <a:ext cx="0" cy="5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59" name="Line 89"/>
            <p:cNvSpPr>
              <a:spLocks noChangeShapeType="1"/>
            </p:cNvSpPr>
            <p:nvPr/>
          </p:nvSpPr>
          <p:spPr bwMode="auto">
            <a:xfrm flipH="1" flipV="1">
              <a:off x="1276" y="1812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60" name="Line 90"/>
            <p:cNvSpPr>
              <a:spLocks noChangeShapeType="1"/>
            </p:cNvSpPr>
            <p:nvPr/>
          </p:nvSpPr>
          <p:spPr bwMode="auto">
            <a:xfrm>
              <a:off x="1368" y="1924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  <p:grpSp>
        <p:nvGrpSpPr>
          <p:cNvPr id="138251" name="Group 91"/>
          <p:cNvGrpSpPr>
            <a:grpSpLocks/>
          </p:cNvGrpSpPr>
          <p:nvPr/>
        </p:nvGrpSpPr>
        <p:grpSpPr bwMode="auto">
          <a:xfrm>
            <a:off x="5521325" y="3167063"/>
            <a:ext cx="895350" cy="2038350"/>
            <a:chOff x="2823" y="1545"/>
            <a:chExt cx="564" cy="1284"/>
          </a:xfrm>
        </p:grpSpPr>
        <p:sp>
          <p:nvSpPr>
            <p:cNvPr id="138261" name="Freeform 92"/>
            <p:cNvSpPr>
              <a:spLocks/>
            </p:cNvSpPr>
            <p:nvPr/>
          </p:nvSpPr>
          <p:spPr bwMode="auto">
            <a:xfrm>
              <a:off x="2823" y="2265"/>
              <a:ext cx="564" cy="564"/>
            </a:xfrm>
            <a:custGeom>
              <a:avLst/>
              <a:gdLst>
                <a:gd name="T0" fmla="*/ 564 w 564"/>
                <a:gd name="T1" fmla="*/ 0 h 564"/>
                <a:gd name="T2" fmla="*/ 287 w 564"/>
                <a:gd name="T3" fmla="*/ 564 h 564"/>
                <a:gd name="T4" fmla="*/ 0 w 564"/>
                <a:gd name="T5" fmla="*/ 0 h 564"/>
                <a:gd name="T6" fmla="*/ 564 w 564"/>
                <a:gd name="T7" fmla="*/ 0 h 5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4" h="564">
                  <a:moveTo>
                    <a:pt x="564" y="0"/>
                  </a:moveTo>
                  <a:lnTo>
                    <a:pt x="287" y="564"/>
                  </a:lnTo>
                  <a:lnTo>
                    <a:pt x="0" y="0"/>
                  </a:lnTo>
                  <a:lnTo>
                    <a:pt x="5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48151" name="Rectangle 93"/>
            <p:cNvSpPr>
              <a:spLocks noChangeArrowheads="1"/>
            </p:cNvSpPr>
            <p:nvPr/>
          </p:nvSpPr>
          <p:spPr bwMode="auto">
            <a:xfrm>
              <a:off x="2872" y="1877"/>
              <a:ext cx="493" cy="4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52" name="Text Box 94"/>
            <p:cNvSpPr txBox="1">
              <a:spLocks noChangeArrowheads="1"/>
            </p:cNvSpPr>
            <p:nvPr/>
          </p:nvSpPr>
          <p:spPr bwMode="auto">
            <a:xfrm>
              <a:off x="2941" y="1545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 err="1">
                  <a:latin typeface="+mn-lt"/>
                </a:rPr>
                <a:t>Phy</a:t>
              </a:r>
              <a:endParaRPr lang="en-US" sz="1600" i="0" dirty="0">
                <a:latin typeface="+mn-lt"/>
              </a:endParaRPr>
            </a:p>
          </p:txBody>
        </p:sp>
        <p:sp>
          <p:nvSpPr>
            <p:cNvPr id="48153" name="Line 95"/>
            <p:cNvSpPr>
              <a:spLocks noChangeShapeType="1"/>
            </p:cNvSpPr>
            <p:nvPr/>
          </p:nvSpPr>
          <p:spPr bwMode="auto">
            <a:xfrm>
              <a:off x="2868" y="2039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54" name="Line 96"/>
            <p:cNvSpPr>
              <a:spLocks noChangeShapeType="1"/>
            </p:cNvSpPr>
            <p:nvPr/>
          </p:nvSpPr>
          <p:spPr bwMode="auto">
            <a:xfrm>
              <a:off x="2865" y="21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  <p:grpSp>
        <p:nvGrpSpPr>
          <p:cNvPr id="138252" name="Group 113"/>
          <p:cNvGrpSpPr>
            <a:grpSpLocks/>
          </p:cNvGrpSpPr>
          <p:nvPr/>
        </p:nvGrpSpPr>
        <p:grpSpPr bwMode="auto">
          <a:xfrm>
            <a:off x="9629775" y="2878138"/>
            <a:ext cx="928688" cy="1954212"/>
            <a:chOff x="250" y="1380"/>
            <a:chExt cx="585" cy="1231"/>
          </a:xfrm>
        </p:grpSpPr>
        <p:sp>
          <p:nvSpPr>
            <p:cNvPr id="138254" name="Freeform 106"/>
            <p:cNvSpPr>
              <a:spLocks/>
            </p:cNvSpPr>
            <p:nvPr/>
          </p:nvSpPr>
          <p:spPr bwMode="auto">
            <a:xfrm>
              <a:off x="250" y="1414"/>
              <a:ext cx="582" cy="1197"/>
            </a:xfrm>
            <a:custGeom>
              <a:avLst/>
              <a:gdLst>
                <a:gd name="T0" fmla="*/ 582 w 582"/>
                <a:gd name="T1" fmla="*/ 781 h 1197"/>
                <a:gd name="T2" fmla="*/ 0 w 582"/>
                <a:gd name="T3" fmla="*/ 1197 h 1197"/>
                <a:gd name="T4" fmla="*/ 83 w 582"/>
                <a:gd name="T5" fmla="*/ 0 h 1197"/>
                <a:gd name="T6" fmla="*/ 582 w 582"/>
                <a:gd name="T7" fmla="*/ 781 h 11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2" h="1197">
                  <a:moveTo>
                    <a:pt x="582" y="781"/>
                  </a:moveTo>
                  <a:lnTo>
                    <a:pt x="0" y="1197"/>
                  </a:lnTo>
                  <a:lnTo>
                    <a:pt x="83" y="0"/>
                  </a:lnTo>
                  <a:lnTo>
                    <a:pt x="582" y="781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48144" name="Rectangle 107"/>
            <p:cNvSpPr>
              <a:spLocks noChangeArrowheads="1"/>
            </p:cNvSpPr>
            <p:nvPr/>
          </p:nvSpPr>
          <p:spPr bwMode="auto">
            <a:xfrm>
              <a:off x="338" y="1399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45" name="Text Box 108"/>
            <p:cNvSpPr txBox="1">
              <a:spLocks noChangeArrowheads="1"/>
            </p:cNvSpPr>
            <p:nvPr/>
          </p:nvSpPr>
          <p:spPr bwMode="auto">
            <a:xfrm>
              <a:off x="432" y="1380"/>
              <a:ext cx="299" cy="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 err="1">
                  <a:latin typeface="+mn-lt"/>
                </a:rPr>
                <a:t>Phy</a:t>
              </a:r>
              <a:endParaRPr lang="en-US" sz="1600" i="0" dirty="0">
                <a:latin typeface="+mn-lt"/>
              </a:endParaRPr>
            </a:p>
          </p:txBody>
        </p:sp>
        <p:sp>
          <p:nvSpPr>
            <p:cNvPr id="48146" name="Line 109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47" name="Line 110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48" name="Line 111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8149" name="Line 112"/>
            <p:cNvSpPr>
              <a:spLocks noChangeShapeType="1"/>
            </p:cNvSpPr>
            <p:nvPr/>
          </p:nvSpPr>
          <p:spPr bwMode="auto">
            <a:xfrm>
              <a:off x="330" y="16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4207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71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7189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1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850" grpId="0" animBg="1"/>
      <p:bldP spid="718924" grpId="0"/>
      <p:bldP spid="718925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89" name="Group 101"/>
          <p:cNvGrpSpPr>
            <a:grpSpLocks/>
          </p:cNvGrpSpPr>
          <p:nvPr/>
        </p:nvGrpSpPr>
        <p:grpSpPr bwMode="auto">
          <a:xfrm>
            <a:off x="2468563" y="4260850"/>
            <a:ext cx="7993062" cy="2351862"/>
            <a:chOff x="709613" y="3962400"/>
            <a:chExt cx="7993062" cy="2351862"/>
          </a:xfrm>
        </p:grpSpPr>
        <p:grpSp>
          <p:nvGrpSpPr>
            <p:cNvPr id="140334" name="Group 102"/>
            <p:cNvGrpSpPr>
              <a:grpSpLocks/>
            </p:cNvGrpSpPr>
            <p:nvPr/>
          </p:nvGrpSpPr>
          <p:grpSpPr bwMode="auto">
            <a:xfrm>
              <a:off x="6979920" y="5354320"/>
              <a:ext cx="711200" cy="601028"/>
              <a:chOff x="7179310" y="4033520"/>
              <a:chExt cx="1009650" cy="855028"/>
            </a:xfrm>
          </p:grpSpPr>
          <p:grpSp>
            <p:nvGrpSpPr>
              <p:cNvPr id="140393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40395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0396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163" name="Rectangle 43"/>
              <p:cNvSpPr>
                <a:spLocks noChangeArrowheads="1"/>
              </p:cNvSpPr>
              <p:nvPr/>
            </p:nvSpPr>
            <p:spPr bwMode="auto">
              <a:xfrm rot="-5400000">
                <a:off x="7439930" y="4308572"/>
                <a:ext cx="126470" cy="19607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40335" name="Group 103"/>
            <p:cNvGrpSpPr>
              <a:grpSpLocks/>
            </p:cNvGrpSpPr>
            <p:nvPr/>
          </p:nvGrpSpPr>
          <p:grpSpPr bwMode="auto">
            <a:xfrm>
              <a:off x="1046480" y="3962400"/>
              <a:ext cx="1026163" cy="761428"/>
              <a:chOff x="1046480" y="3962400"/>
              <a:chExt cx="1026163" cy="761428"/>
            </a:xfrm>
          </p:grpSpPr>
          <p:sp>
            <p:nvSpPr>
              <p:cNvPr id="158" name="Rectangle 48"/>
              <p:cNvSpPr>
                <a:spLocks noChangeArrowheads="1"/>
              </p:cNvSpPr>
              <p:nvPr/>
            </p:nvSpPr>
            <p:spPr bwMode="auto">
              <a:xfrm rot="-5400000">
                <a:off x="1893887" y="4300538"/>
                <a:ext cx="111125" cy="247650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40390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40391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0392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</p:grpSp>
        <p:sp>
          <p:nvSpPr>
            <p:cNvPr id="105" name="Text Box 4"/>
            <p:cNvSpPr txBox="1">
              <a:spLocks noChangeArrowheads="1"/>
            </p:cNvSpPr>
            <p:nvPr/>
          </p:nvSpPr>
          <p:spPr bwMode="auto">
            <a:xfrm>
              <a:off x="4224338" y="4381500"/>
              <a:ext cx="376237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zh-CN" i="0" dirty="0">
                  <a:solidFill>
                    <a:srgbClr val="FF0000"/>
                  </a:solidFill>
                  <a:latin typeface="+mn-lt"/>
                </a:rPr>
                <a:t>R</a:t>
              </a:r>
              <a:endParaRPr lang="en-US" altLang="zh-CN" sz="1800" i="0" dirty="0">
                <a:latin typeface="+mn-lt"/>
              </a:endParaRPr>
            </a:p>
          </p:txBody>
        </p:sp>
        <p:sp>
          <p:nvSpPr>
            <p:cNvPr id="49202" name="Text Box 21"/>
            <p:cNvSpPr txBox="1">
              <a:spLocks noChangeArrowheads="1"/>
            </p:cNvSpPr>
            <p:nvPr/>
          </p:nvSpPr>
          <p:spPr bwMode="auto">
            <a:xfrm>
              <a:off x="3868738" y="5378450"/>
              <a:ext cx="1316386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1A-23-F9-CD-06-9B</a:t>
              </a:r>
            </a:p>
          </p:txBody>
        </p:sp>
        <p:sp>
          <p:nvSpPr>
            <p:cNvPr id="49203" name="Text Box 22"/>
            <p:cNvSpPr txBox="1">
              <a:spLocks noChangeArrowheads="1"/>
            </p:cNvSpPr>
            <p:nvPr/>
          </p:nvSpPr>
          <p:spPr bwMode="auto">
            <a:xfrm>
              <a:off x="4016375" y="5205413"/>
              <a:ext cx="11368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222.222.222.220</a:t>
              </a:r>
            </a:p>
          </p:txBody>
        </p:sp>
        <p:grpSp>
          <p:nvGrpSpPr>
            <p:cNvPr id="140339" name="Group 23"/>
            <p:cNvGrpSpPr>
              <a:grpSpLocks/>
            </p:cNvGrpSpPr>
            <p:nvPr/>
          </p:nvGrpSpPr>
          <p:grpSpPr bwMode="auto">
            <a:xfrm>
              <a:off x="3044824" y="5794379"/>
              <a:ext cx="1317625" cy="450851"/>
              <a:chOff x="1934" y="2405"/>
              <a:chExt cx="830" cy="284"/>
            </a:xfrm>
          </p:grpSpPr>
          <p:sp>
            <p:nvSpPr>
              <p:cNvPr id="49252" name="Text Box 24"/>
              <p:cNvSpPr txBox="1">
                <a:spLocks noChangeArrowheads="1"/>
              </p:cNvSpPr>
              <p:nvPr/>
            </p:nvSpPr>
            <p:spPr bwMode="auto">
              <a:xfrm>
                <a:off x="1934" y="2405"/>
                <a:ext cx="675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111.111.111.110</a:t>
                </a:r>
              </a:p>
            </p:txBody>
          </p:sp>
          <p:sp>
            <p:nvSpPr>
              <p:cNvPr id="49253" name="Text Box 25"/>
              <p:cNvSpPr txBox="1">
                <a:spLocks noChangeArrowheads="1"/>
              </p:cNvSpPr>
              <p:nvPr/>
            </p:nvSpPr>
            <p:spPr bwMode="auto">
              <a:xfrm>
                <a:off x="1938" y="2515"/>
                <a:ext cx="826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E6-E9-00-17-BB-4B</a:t>
                </a:r>
              </a:p>
            </p:txBody>
          </p:sp>
        </p:grpSp>
        <p:sp>
          <p:nvSpPr>
            <p:cNvPr id="49205" name="Text Box 26"/>
            <p:cNvSpPr txBox="1">
              <a:spLocks noChangeArrowheads="1"/>
            </p:cNvSpPr>
            <p:nvPr/>
          </p:nvSpPr>
          <p:spPr bwMode="auto">
            <a:xfrm>
              <a:off x="952500" y="6037263"/>
              <a:ext cx="1386918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CC-49-DE-D0-AB-7D</a:t>
              </a:r>
            </a:p>
          </p:txBody>
        </p:sp>
        <p:sp>
          <p:nvSpPr>
            <p:cNvPr id="49206" name="Text Box 27"/>
            <p:cNvSpPr txBox="1">
              <a:spLocks noChangeArrowheads="1"/>
            </p:cNvSpPr>
            <p:nvPr/>
          </p:nvSpPr>
          <p:spPr bwMode="auto">
            <a:xfrm>
              <a:off x="942975" y="5854700"/>
              <a:ext cx="1072217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111.111.111.112</a:t>
              </a:r>
            </a:p>
          </p:txBody>
        </p:sp>
        <p:sp>
          <p:nvSpPr>
            <p:cNvPr id="49207" name="Text Box 30"/>
            <p:cNvSpPr txBox="1">
              <a:spLocks noChangeArrowheads="1"/>
            </p:cNvSpPr>
            <p:nvPr/>
          </p:nvSpPr>
          <p:spPr bwMode="auto">
            <a:xfrm>
              <a:off x="709613" y="4741863"/>
              <a:ext cx="1062983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111.111.111.111</a:t>
              </a:r>
            </a:p>
          </p:txBody>
        </p:sp>
        <p:sp>
          <p:nvSpPr>
            <p:cNvPr id="49208" name="Text Box 33"/>
            <p:cNvSpPr txBox="1">
              <a:spLocks noChangeArrowheads="1"/>
            </p:cNvSpPr>
            <p:nvPr/>
          </p:nvSpPr>
          <p:spPr bwMode="auto">
            <a:xfrm>
              <a:off x="730250" y="4927600"/>
              <a:ext cx="1287532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74-29-9C-E8-FF-55</a:t>
              </a:r>
            </a:p>
          </p:txBody>
        </p:sp>
        <p:sp>
          <p:nvSpPr>
            <p:cNvPr id="140344" name="Freeform 39"/>
            <p:cNvSpPr>
              <a:spLocks/>
            </p:cNvSpPr>
            <p:nvPr/>
          </p:nvSpPr>
          <p:spPr bwMode="auto">
            <a:xfrm>
              <a:off x="2365375" y="4437063"/>
              <a:ext cx="839788" cy="1069975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49210" name="Line 40"/>
            <p:cNvSpPr>
              <a:spLocks noChangeShapeType="1"/>
            </p:cNvSpPr>
            <p:nvPr/>
          </p:nvSpPr>
          <p:spPr bwMode="auto">
            <a:xfrm>
              <a:off x="2062163" y="4416425"/>
              <a:ext cx="438150" cy="230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211" name="Line 41"/>
            <p:cNvSpPr>
              <a:spLocks noChangeShapeType="1"/>
            </p:cNvSpPr>
            <p:nvPr/>
          </p:nvSpPr>
          <p:spPr bwMode="auto">
            <a:xfrm flipV="1">
              <a:off x="2185988" y="5360988"/>
              <a:ext cx="231775" cy="255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212" name="Line 42"/>
            <p:cNvSpPr>
              <a:spLocks noChangeShapeType="1"/>
            </p:cNvSpPr>
            <p:nvPr/>
          </p:nvSpPr>
          <p:spPr bwMode="auto">
            <a:xfrm>
              <a:off x="3184525" y="4954588"/>
              <a:ext cx="584200" cy="9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213" name="Line 44"/>
            <p:cNvSpPr>
              <a:spLocks noChangeShapeType="1"/>
            </p:cNvSpPr>
            <p:nvPr/>
          </p:nvSpPr>
          <p:spPr bwMode="auto">
            <a:xfrm flipV="1">
              <a:off x="2101850" y="5711825"/>
              <a:ext cx="0" cy="1635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214" name="Line 45"/>
            <p:cNvSpPr>
              <a:spLocks noChangeShapeType="1"/>
            </p:cNvSpPr>
            <p:nvPr/>
          </p:nvSpPr>
          <p:spPr bwMode="auto">
            <a:xfrm flipH="1" flipV="1">
              <a:off x="1976438" y="4489450"/>
              <a:ext cx="0" cy="3984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215" name="Line 46"/>
            <p:cNvSpPr>
              <a:spLocks noChangeShapeType="1"/>
            </p:cNvSpPr>
            <p:nvPr/>
          </p:nvSpPr>
          <p:spPr bwMode="auto">
            <a:xfrm>
              <a:off x="3854450" y="5021263"/>
              <a:ext cx="0" cy="7508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216" name="Line 47"/>
            <p:cNvSpPr>
              <a:spLocks noChangeShapeType="1"/>
            </p:cNvSpPr>
            <p:nvPr/>
          </p:nvSpPr>
          <p:spPr bwMode="auto">
            <a:xfrm flipH="1" flipV="1">
              <a:off x="4935538" y="5011738"/>
              <a:ext cx="4762" cy="2206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121" name="Text Box 58"/>
            <p:cNvSpPr txBox="1">
              <a:spLocks noChangeArrowheads="1"/>
            </p:cNvSpPr>
            <p:nvPr/>
          </p:nvSpPr>
          <p:spPr bwMode="auto">
            <a:xfrm>
              <a:off x="719138" y="4156075"/>
              <a:ext cx="3529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latin typeface="+mn-lt"/>
                  <a:ea typeface="+mn-ea"/>
                </a:rPr>
                <a:t>A</a:t>
              </a:r>
            </a:p>
          </p:txBody>
        </p:sp>
        <p:sp>
          <p:nvSpPr>
            <p:cNvPr id="49218" name="Line 60"/>
            <p:cNvSpPr>
              <a:spLocks noChangeShapeType="1"/>
            </p:cNvSpPr>
            <p:nvPr/>
          </p:nvSpPr>
          <p:spPr bwMode="auto">
            <a:xfrm>
              <a:off x="5045075" y="4921250"/>
              <a:ext cx="119856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grpSp>
          <p:nvGrpSpPr>
            <p:cNvPr id="140354" name="Group 63"/>
            <p:cNvGrpSpPr>
              <a:grpSpLocks/>
            </p:cNvGrpSpPr>
            <p:nvPr/>
          </p:nvGrpSpPr>
          <p:grpSpPr bwMode="auto">
            <a:xfrm>
              <a:off x="7372350" y="4845050"/>
              <a:ext cx="1330325" cy="463550"/>
              <a:chOff x="4351" y="2786"/>
              <a:chExt cx="838" cy="292"/>
            </a:xfrm>
          </p:grpSpPr>
          <p:sp>
            <p:nvSpPr>
              <p:cNvPr id="49250" name="Text Box 64"/>
              <p:cNvSpPr txBox="1">
                <a:spLocks noChangeArrowheads="1"/>
              </p:cNvSpPr>
              <p:nvPr/>
            </p:nvSpPr>
            <p:spPr bwMode="auto">
              <a:xfrm>
                <a:off x="4352" y="2786"/>
                <a:ext cx="716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222.222.222.222</a:t>
                </a:r>
              </a:p>
            </p:txBody>
          </p:sp>
          <p:sp>
            <p:nvSpPr>
              <p:cNvPr id="49251" name="Text Box 65"/>
              <p:cNvSpPr txBox="1">
                <a:spLocks noChangeArrowheads="1"/>
              </p:cNvSpPr>
              <p:nvPr/>
            </p:nvSpPr>
            <p:spPr bwMode="auto">
              <a:xfrm>
                <a:off x="4351" y="2904"/>
                <a:ext cx="838" cy="17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49-BD-D2-C7-56-2A</a:t>
                </a:r>
              </a:p>
            </p:txBody>
          </p:sp>
        </p:grpSp>
        <p:sp>
          <p:nvSpPr>
            <p:cNvPr id="49220" name="Line 67"/>
            <p:cNvSpPr>
              <a:spLocks noChangeShapeType="1"/>
            </p:cNvSpPr>
            <p:nvPr/>
          </p:nvSpPr>
          <p:spPr bwMode="auto">
            <a:xfrm flipV="1">
              <a:off x="6943725" y="4416425"/>
              <a:ext cx="450850" cy="317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221" name="Line 68"/>
            <p:cNvSpPr>
              <a:spLocks noChangeShapeType="1"/>
            </p:cNvSpPr>
            <p:nvPr/>
          </p:nvSpPr>
          <p:spPr bwMode="auto">
            <a:xfrm flipH="1" flipV="1">
              <a:off x="7469188" y="4492625"/>
              <a:ext cx="11112" cy="3889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222" name="Text Box 71"/>
            <p:cNvSpPr txBox="1">
              <a:spLocks noChangeArrowheads="1"/>
            </p:cNvSpPr>
            <p:nvPr/>
          </p:nvSpPr>
          <p:spPr bwMode="auto">
            <a:xfrm>
              <a:off x="7073900" y="5811838"/>
              <a:ext cx="11368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222.222.222.221</a:t>
              </a:r>
            </a:p>
          </p:txBody>
        </p:sp>
        <p:sp>
          <p:nvSpPr>
            <p:cNvPr id="49223" name="Text Box 72"/>
            <p:cNvSpPr txBox="1">
              <a:spLocks noChangeArrowheads="1"/>
            </p:cNvSpPr>
            <p:nvPr/>
          </p:nvSpPr>
          <p:spPr bwMode="auto">
            <a:xfrm>
              <a:off x="7077075" y="5986463"/>
              <a:ext cx="128112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88-B2-2F-54-1A-0F</a:t>
              </a:r>
            </a:p>
          </p:txBody>
        </p:sp>
        <p:sp>
          <p:nvSpPr>
            <p:cNvPr id="49224" name="Line 73"/>
            <p:cNvSpPr>
              <a:spLocks noChangeShapeType="1"/>
            </p:cNvSpPr>
            <p:nvPr/>
          </p:nvSpPr>
          <p:spPr bwMode="auto">
            <a:xfrm flipH="1" flipV="1">
              <a:off x="6873875" y="5313363"/>
              <a:ext cx="254000" cy="250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225" name="Line 74"/>
            <p:cNvSpPr>
              <a:spLocks noChangeShapeType="1"/>
            </p:cNvSpPr>
            <p:nvPr/>
          </p:nvSpPr>
          <p:spPr bwMode="auto">
            <a:xfrm flipH="1">
              <a:off x="7208838" y="5654675"/>
              <a:ext cx="4762" cy="2016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140361" name="Freeform 75"/>
            <p:cNvSpPr>
              <a:spLocks/>
            </p:cNvSpPr>
            <p:nvPr/>
          </p:nvSpPr>
          <p:spPr bwMode="auto">
            <a:xfrm>
              <a:off x="6203950" y="4440238"/>
              <a:ext cx="765175" cy="1081088"/>
            </a:xfrm>
            <a:custGeom>
              <a:avLst/>
              <a:gdLst>
                <a:gd name="T0" fmla="*/ 2147483647 w 1005"/>
                <a:gd name="T1" fmla="*/ 2147483647 h 996"/>
                <a:gd name="T2" fmla="*/ 2147483647 w 1005"/>
                <a:gd name="T3" fmla="*/ 2147483647 h 996"/>
                <a:gd name="T4" fmla="*/ 2147483647 w 1005"/>
                <a:gd name="T5" fmla="*/ 2147483647 h 996"/>
                <a:gd name="T6" fmla="*/ 2147483647 w 1005"/>
                <a:gd name="T7" fmla="*/ 2147483647 h 996"/>
                <a:gd name="T8" fmla="*/ 2147483647 w 1005"/>
                <a:gd name="T9" fmla="*/ 2147483647 h 996"/>
                <a:gd name="T10" fmla="*/ 2147483647 w 1005"/>
                <a:gd name="T11" fmla="*/ 2147483647 h 996"/>
                <a:gd name="T12" fmla="*/ 2147483647 w 1005"/>
                <a:gd name="T13" fmla="*/ 2147483647 h 996"/>
                <a:gd name="T14" fmla="*/ 2147483647 w 1005"/>
                <a:gd name="T15" fmla="*/ 2147483647 h 996"/>
                <a:gd name="T16" fmla="*/ 2147483647 w 1005"/>
                <a:gd name="T17" fmla="*/ 2147483647 h 996"/>
                <a:gd name="T18" fmla="*/ 2147483647 w 1005"/>
                <a:gd name="T19" fmla="*/ 2147483647 h 996"/>
                <a:gd name="T20" fmla="*/ 2147483647 w 1005"/>
                <a:gd name="T21" fmla="*/ 2147483647 h 996"/>
                <a:gd name="T22" fmla="*/ 2147483647 w 1005"/>
                <a:gd name="T23" fmla="*/ 2147483647 h 996"/>
                <a:gd name="T24" fmla="*/ 2147483647 w 1005"/>
                <a:gd name="T25" fmla="*/ 2147483647 h 9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005" h="996">
                  <a:moveTo>
                    <a:pt x="307" y="83"/>
                  </a:moveTo>
                  <a:cubicBezTo>
                    <a:pt x="218" y="117"/>
                    <a:pt x="182" y="156"/>
                    <a:pt x="134" y="227"/>
                  </a:cubicBezTo>
                  <a:cubicBezTo>
                    <a:pt x="86" y="298"/>
                    <a:pt x="38" y="426"/>
                    <a:pt x="19" y="507"/>
                  </a:cubicBezTo>
                  <a:cubicBezTo>
                    <a:pt x="0" y="588"/>
                    <a:pt x="8" y="648"/>
                    <a:pt x="19" y="716"/>
                  </a:cubicBezTo>
                  <a:cubicBezTo>
                    <a:pt x="30" y="784"/>
                    <a:pt x="54" y="873"/>
                    <a:pt x="84" y="918"/>
                  </a:cubicBezTo>
                  <a:cubicBezTo>
                    <a:pt x="114" y="963"/>
                    <a:pt x="148" y="984"/>
                    <a:pt x="199" y="990"/>
                  </a:cubicBezTo>
                  <a:cubicBezTo>
                    <a:pt x="250" y="996"/>
                    <a:pt x="310" y="961"/>
                    <a:pt x="393" y="954"/>
                  </a:cubicBezTo>
                  <a:cubicBezTo>
                    <a:pt x="476" y="947"/>
                    <a:pt x="614" y="967"/>
                    <a:pt x="696" y="947"/>
                  </a:cubicBezTo>
                  <a:cubicBezTo>
                    <a:pt x="778" y="927"/>
                    <a:pt x="833" y="898"/>
                    <a:pt x="883" y="831"/>
                  </a:cubicBezTo>
                  <a:cubicBezTo>
                    <a:pt x="933" y="764"/>
                    <a:pt x="991" y="644"/>
                    <a:pt x="998" y="543"/>
                  </a:cubicBezTo>
                  <a:cubicBezTo>
                    <a:pt x="1005" y="442"/>
                    <a:pt x="981" y="313"/>
                    <a:pt x="926" y="227"/>
                  </a:cubicBezTo>
                  <a:cubicBezTo>
                    <a:pt x="871" y="141"/>
                    <a:pt x="768" y="50"/>
                    <a:pt x="667" y="25"/>
                  </a:cubicBezTo>
                  <a:cubicBezTo>
                    <a:pt x="566" y="0"/>
                    <a:pt x="396" y="49"/>
                    <a:pt x="307" y="83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131" name="Text Box 76"/>
            <p:cNvSpPr txBox="1">
              <a:spLocks noChangeArrowheads="1"/>
            </p:cNvSpPr>
            <p:nvPr/>
          </p:nvSpPr>
          <p:spPr bwMode="auto">
            <a:xfrm>
              <a:off x="8307388" y="4073525"/>
              <a:ext cx="357187" cy="461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latin typeface="+mn-lt"/>
                  <a:ea typeface="+mn-ea"/>
                </a:rPr>
                <a:t>B</a:t>
              </a:r>
            </a:p>
          </p:txBody>
        </p:sp>
        <p:grpSp>
          <p:nvGrpSpPr>
            <p:cNvPr id="140363" name="Group 131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7179310" y="4033520"/>
              <a:chExt cx="1009650" cy="855028"/>
            </a:xfrm>
          </p:grpSpPr>
          <p:grpSp>
            <p:nvGrpSpPr>
              <p:cNvPr id="140381" name="Group 44"/>
              <p:cNvGrpSpPr>
                <a:grpSpLocks/>
              </p:cNvGrpSpPr>
              <p:nvPr/>
            </p:nvGrpSpPr>
            <p:grpSpPr bwMode="auto">
              <a:xfrm>
                <a:off x="7179310" y="4033520"/>
                <a:ext cx="1009650" cy="855028"/>
                <a:chOff x="-44" y="1473"/>
                <a:chExt cx="981" cy="1105"/>
              </a:xfrm>
            </p:grpSpPr>
            <p:pic>
              <p:nvPicPr>
                <p:cNvPr id="140383" name="Picture 45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0384" name="Freeform 46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151" name="Rectangle 43"/>
              <p:cNvSpPr>
                <a:spLocks noChangeArrowheads="1"/>
              </p:cNvSpPr>
              <p:nvPr/>
            </p:nvSpPr>
            <p:spPr bwMode="auto">
              <a:xfrm rot="-5400000">
                <a:off x="7438232" y="4309268"/>
                <a:ext cx="127000" cy="195263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40364" name="Group 132"/>
            <p:cNvGrpSpPr>
              <a:grpSpLocks/>
            </p:cNvGrpSpPr>
            <p:nvPr/>
          </p:nvGrpSpPr>
          <p:grpSpPr bwMode="auto">
            <a:xfrm>
              <a:off x="3757931" y="4714240"/>
              <a:ext cx="1291589" cy="426719"/>
              <a:chOff x="4011931" y="3379152"/>
              <a:chExt cx="1262062" cy="390207"/>
            </a:xfrm>
          </p:grpSpPr>
          <p:sp>
            <p:nvSpPr>
              <p:cNvPr id="139" name="Rectangle 43"/>
              <p:cNvSpPr>
                <a:spLocks noChangeArrowheads="1"/>
              </p:cNvSpPr>
              <p:nvPr/>
            </p:nvSpPr>
            <p:spPr bwMode="auto">
              <a:xfrm rot="-5400000">
                <a:off x="5112705" y="3476529"/>
                <a:ext cx="127747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40371" name="Group 1185"/>
              <p:cNvGrpSpPr>
                <a:grpSpLocks/>
              </p:cNvGrpSpPr>
              <p:nvPr/>
            </p:nvGrpSpPr>
            <p:grpSpPr bwMode="auto">
              <a:xfrm>
                <a:off x="4197985" y="3379152"/>
                <a:ext cx="892175" cy="390207"/>
                <a:chOff x="4650" y="1129"/>
                <a:chExt cx="246" cy="95"/>
              </a:xfrm>
            </p:grpSpPr>
            <p:sp>
              <p:nvSpPr>
                <p:cNvPr id="140373" name="Oval 407"/>
                <p:cNvSpPr>
                  <a:spLocks noChangeArrowheads="1"/>
                </p:cNvSpPr>
                <p:nvPr/>
              </p:nvSpPr>
              <p:spPr bwMode="auto">
                <a:xfrm>
                  <a:off x="4651" y="1171"/>
                  <a:ext cx="244" cy="53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0374" name="Rectangle 410"/>
                <p:cNvSpPr>
                  <a:spLocks noChangeArrowheads="1"/>
                </p:cNvSpPr>
                <p:nvPr/>
              </p:nvSpPr>
              <p:spPr bwMode="auto">
                <a:xfrm>
                  <a:off x="4651" y="1165"/>
                  <a:ext cx="245" cy="3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algn="ctr"/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0375" name="Oval 411"/>
                <p:cNvSpPr>
                  <a:spLocks noChangeArrowheads="1"/>
                </p:cNvSpPr>
                <p:nvPr/>
              </p:nvSpPr>
              <p:spPr bwMode="auto">
                <a:xfrm>
                  <a:off x="4650" y="1129"/>
                  <a:ext cx="244" cy="62"/>
                </a:xfrm>
                <a:prstGeom prst="ellipse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rgbClr val="FFFFFF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endParaRPr lang="zh-CN" altLang="zh-CN" i="0" dirty="0">
                    <a:latin typeface="+mn-lt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40376" name="Group 1189"/>
                <p:cNvGrpSpPr>
                  <a:grpSpLocks/>
                </p:cNvGrpSpPr>
                <p:nvPr/>
              </p:nvGrpSpPr>
              <p:grpSpPr bwMode="auto">
                <a:xfrm>
                  <a:off x="4699" y="1145"/>
                  <a:ext cx="138" cy="29"/>
                  <a:chOff x="2468" y="1332"/>
                  <a:chExt cx="310" cy="60"/>
                </a:xfrm>
              </p:grpSpPr>
              <p:sp>
                <p:nvSpPr>
                  <p:cNvPr id="140379" name="Freeform 119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  <p:sp>
                <p:nvSpPr>
                  <p:cNvPr id="140380" name="Freeform 119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2700" cmpd="sng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zh-CN" altLang="en-US" dirty="0">
                      <a:latin typeface="+mn-lt"/>
                    </a:endParaRPr>
                  </a:p>
                </p:txBody>
              </p:sp>
            </p:grpSp>
            <p:sp>
              <p:nvSpPr>
                <p:cNvPr id="49242" name="Line 1192"/>
                <p:cNvSpPr>
                  <a:spLocks noChangeShapeType="1"/>
                </p:cNvSpPr>
                <p:nvPr/>
              </p:nvSpPr>
              <p:spPr bwMode="auto">
                <a:xfrm>
                  <a:off x="4651" y="1158"/>
                  <a:ext cx="0" cy="4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49243" name="Line 1193"/>
                <p:cNvSpPr>
                  <a:spLocks noChangeShapeType="1"/>
                </p:cNvSpPr>
                <p:nvPr/>
              </p:nvSpPr>
              <p:spPr bwMode="auto">
                <a:xfrm>
                  <a:off x="4894" y="1160"/>
                  <a:ext cx="0" cy="4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</p:grpSp>
          <p:sp>
            <p:nvSpPr>
              <p:cNvPr id="141" name="Rectangle 43"/>
              <p:cNvSpPr>
                <a:spLocks noChangeArrowheads="1"/>
              </p:cNvSpPr>
              <p:nvPr/>
            </p:nvSpPr>
            <p:spPr bwMode="auto">
              <a:xfrm rot="-5400000">
                <a:off x="4046200" y="3485965"/>
                <a:ext cx="126295" cy="195452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</p:grpSp>
        <p:grpSp>
          <p:nvGrpSpPr>
            <p:cNvPr id="140365" name="Group 133"/>
            <p:cNvGrpSpPr>
              <a:grpSpLocks/>
            </p:cNvGrpSpPr>
            <p:nvPr/>
          </p:nvGrpSpPr>
          <p:grpSpPr bwMode="auto">
            <a:xfrm>
              <a:off x="1483360" y="5313680"/>
              <a:ext cx="701043" cy="517588"/>
              <a:chOff x="1046480" y="3962400"/>
              <a:chExt cx="1026163" cy="761428"/>
            </a:xfrm>
          </p:grpSpPr>
          <p:sp>
            <p:nvSpPr>
              <p:cNvPr id="135" name="Rectangle 48"/>
              <p:cNvSpPr>
                <a:spLocks noChangeArrowheads="1"/>
              </p:cNvSpPr>
              <p:nvPr/>
            </p:nvSpPr>
            <p:spPr bwMode="auto">
              <a:xfrm rot="-5400000">
                <a:off x="1893438" y="4298853"/>
                <a:ext cx="109762" cy="248638"/>
              </a:xfrm>
              <a:prstGeom prst="rect">
                <a:avLst/>
              </a:prstGeom>
              <a:gradFill rotWithShape="1">
                <a:gsLst>
                  <a:gs pos="0">
                    <a:srgbClr val="008000"/>
                  </a:gs>
                  <a:gs pos="50000">
                    <a:schemeClr val="bg1"/>
                  </a:gs>
                  <a:gs pos="100000">
                    <a:srgbClr val="008000"/>
                  </a:gs>
                </a:gsLst>
                <a:lin ang="0" scaled="1"/>
              </a:gradFill>
              <a:ln w="9525">
                <a:solidFill>
                  <a:srgbClr val="008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sz="1800">
                  <a:latin typeface="+mn-lt"/>
                </a:endParaRPr>
              </a:p>
            </p:txBody>
          </p:sp>
          <p:grpSp>
            <p:nvGrpSpPr>
              <p:cNvPr id="140367" name="Group 49"/>
              <p:cNvGrpSpPr>
                <a:grpSpLocks/>
              </p:cNvGrpSpPr>
              <p:nvPr/>
            </p:nvGrpSpPr>
            <p:grpSpPr bwMode="auto">
              <a:xfrm>
                <a:off x="1046480" y="3962400"/>
                <a:ext cx="936071" cy="761428"/>
                <a:chOff x="-44" y="1473"/>
                <a:chExt cx="981" cy="1105"/>
              </a:xfrm>
            </p:grpSpPr>
            <p:pic>
              <p:nvPicPr>
                <p:cNvPr id="140368" name="Picture 50" descr="desktop_computer_stylized_medium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-44" y="1473"/>
                  <a:ext cx="981" cy="11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40369" name="Freeform 51"/>
                <p:cNvSpPr>
                  <a:spLocks/>
                </p:cNvSpPr>
                <p:nvPr/>
              </p:nvSpPr>
              <p:spPr bwMode="auto">
                <a:xfrm flipH="1">
                  <a:off x="374" y="1579"/>
                  <a:ext cx="477" cy="506"/>
                </a:xfrm>
                <a:custGeom>
                  <a:avLst/>
                  <a:gdLst>
                    <a:gd name="T0" fmla="*/ 0 w 356"/>
                    <a:gd name="T1" fmla="*/ 0 h 368"/>
                    <a:gd name="T2" fmla="*/ 1736 w 356"/>
                    <a:gd name="T3" fmla="*/ 95 h 368"/>
                    <a:gd name="T4" fmla="*/ 2059 w 356"/>
                    <a:gd name="T5" fmla="*/ 1990 h 368"/>
                    <a:gd name="T6" fmla="*/ 454 w 356"/>
                    <a:gd name="T7" fmla="*/ 2489 h 368"/>
                    <a:gd name="T8" fmla="*/ 0 w 356"/>
                    <a:gd name="T9" fmla="*/ 0 h 3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56" h="368">
                      <a:moveTo>
                        <a:pt x="0" y="0"/>
                      </a:moveTo>
                      <a:lnTo>
                        <a:pt x="300" y="14"/>
                      </a:lnTo>
                      <a:lnTo>
                        <a:pt x="356" y="294"/>
                      </a:lnTo>
                      <a:lnTo>
                        <a:pt x="78" y="36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000099"/>
                    </a:gs>
                    <a:gs pos="100000">
                      <a:schemeClr val="bg1"/>
                    </a:gs>
                  </a:gsLst>
                  <a:lin ang="27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</p:grpSp>
      </p:grpSp>
      <p:sp>
        <p:nvSpPr>
          <p:cNvPr id="4915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Addressing: routing to another LAN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77</a:t>
            </a:fld>
            <a:endParaRPr lang="en-US" altLang="zh-CN" dirty="0"/>
          </a:p>
        </p:txBody>
      </p:sp>
      <p:sp>
        <p:nvSpPr>
          <p:cNvPr id="720966" name="Rectangle 70"/>
          <p:cNvSpPr>
            <a:spLocks noChangeArrowheads="1"/>
          </p:cNvSpPr>
          <p:nvPr/>
        </p:nvSpPr>
        <p:spPr bwMode="auto">
          <a:xfrm>
            <a:off x="2465388" y="1382713"/>
            <a:ext cx="77724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sz="2000" dirty="0">
                <a:latin typeface="+mn-lt"/>
                <a:ea typeface="ＭＳ Ｐゴシック" charset="0"/>
              </a:rPr>
              <a:t>R forwards datagram with IP source A, destination B </a:t>
            </a:r>
          </a:p>
        </p:txBody>
      </p:sp>
      <p:sp>
        <p:nvSpPr>
          <p:cNvPr id="720967" name="Rectangle 71"/>
          <p:cNvSpPr>
            <a:spLocks noChangeArrowheads="1"/>
          </p:cNvSpPr>
          <p:nvPr/>
        </p:nvSpPr>
        <p:spPr bwMode="auto">
          <a:xfrm>
            <a:off x="2473325" y="1762126"/>
            <a:ext cx="7772400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sz="2000" dirty="0">
                <a:latin typeface="+mn-lt"/>
                <a:ea typeface="ＭＳ Ｐゴシック" charset="0"/>
              </a:rPr>
              <a:t>R creates link-layer frame with B's MAC address as </a:t>
            </a:r>
            <a:r>
              <a:rPr lang="en-US" sz="2000" dirty="0" err="1">
                <a:latin typeface="+mn-lt"/>
                <a:ea typeface="ＭＳ Ｐゴシック" charset="0"/>
              </a:rPr>
              <a:t>dest</a:t>
            </a:r>
            <a:r>
              <a:rPr lang="en-US" sz="2000" dirty="0">
                <a:latin typeface="+mn-lt"/>
                <a:ea typeface="ＭＳ Ｐゴシック" charset="0"/>
              </a:rPr>
              <a:t>, frame contains A-to-B IP datagram</a:t>
            </a:r>
            <a:endParaRPr lang="en-US" sz="2800" dirty="0">
              <a:latin typeface="+mn-lt"/>
              <a:ea typeface="ＭＳ Ｐゴシック" charset="0"/>
            </a:endParaRPr>
          </a:p>
        </p:txBody>
      </p:sp>
      <p:grpSp>
        <p:nvGrpSpPr>
          <p:cNvPr id="720995" name="Group 99"/>
          <p:cNvGrpSpPr>
            <a:grpSpLocks/>
          </p:cNvGrpSpPr>
          <p:nvPr/>
        </p:nvGrpSpPr>
        <p:grpSpPr bwMode="auto">
          <a:xfrm>
            <a:off x="6550025" y="2592388"/>
            <a:ext cx="2130425" cy="1643062"/>
            <a:chOff x="3018" y="1445"/>
            <a:chExt cx="1342" cy="1035"/>
          </a:xfrm>
        </p:grpSpPr>
        <p:sp>
          <p:nvSpPr>
            <p:cNvPr id="49176" name="AutoShape 2"/>
            <p:cNvSpPr>
              <a:spLocks noChangeArrowheads="1"/>
            </p:cNvSpPr>
            <p:nvPr/>
          </p:nvSpPr>
          <p:spPr bwMode="auto">
            <a:xfrm>
              <a:off x="3597" y="1981"/>
              <a:ext cx="198" cy="499"/>
            </a:xfrm>
            <a:prstGeom prst="downArrow">
              <a:avLst>
                <a:gd name="adj1" fmla="val 50000"/>
                <a:gd name="adj2" fmla="val 63005"/>
              </a:avLst>
            </a:pr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grpSp>
          <p:nvGrpSpPr>
            <p:cNvPr id="140312" name="Group 61"/>
            <p:cNvGrpSpPr>
              <a:grpSpLocks/>
            </p:cNvGrpSpPr>
            <p:nvPr/>
          </p:nvGrpSpPr>
          <p:grpSpPr bwMode="auto">
            <a:xfrm>
              <a:off x="3286" y="1702"/>
              <a:ext cx="1074" cy="479"/>
              <a:chOff x="1197" y="1665"/>
              <a:chExt cx="1074" cy="479"/>
            </a:xfrm>
          </p:grpSpPr>
          <p:grpSp>
            <p:nvGrpSpPr>
              <p:cNvPr id="140329" name="Group 62"/>
              <p:cNvGrpSpPr>
                <a:grpSpLocks/>
              </p:cNvGrpSpPr>
              <p:nvPr/>
            </p:nvGrpSpPr>
            <p:grpSpPr bwMode="auto">
              <a:xfrm>
                <a:off x="1231" y="1990"/>
                <a:ext cx="691" cy="154"/>
                <a:chOff x="1231" y="1990"/>
                <a:chExt cx="691" cy="154"/>
              </a:xfrm>
            </p:grpSpPr>
            <p:sp>
              <p:nvSpPr>
                <p:cNvPr id="49196" name="Rectangle 63"/>
                <p:cNvSpPr>
                  <a:spLocks noChangeArrowheads="1"/>
                </p:cNvSpPr>
                <p:nvPr/>
              </p:nvSpPr>
              <p:spPr bwMode="auto">
                <a:xfrm>
                  <a:off x="1231" y="1991"/>
                  <a:ext cx="691" cy="15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49197" name="Line 64"/>
                <p:cNvSpPr>
                  <a:spLocks noChangeShapeType="1"/>
                </p:cNvSpPr>
                <p:nvPr/>
              </p:nvSpPr>
              <p:spPr bwMode="auto">
                <a:xfrm>
                  <a:off x="1337" y="1990"/>
                  <a:ext cx="0" cy="15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49198" name="Line 65"/>
                <p:cNvSpPr>
                  <a:spLocks noChangeShapeType="1"/>
                </p:cNvSpPr>
                <p:nvPr/>
              </p:nvSpPr>
              <p:spPr bwMode="auto">
                <a:xfrm>
                  <a:off x="1427" y="1992"/>
                  <a:ext cx="0" cy="15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</p:grpSp>
          <p:sp>
            <p:nvSpPr>
              <p:cNvPr id="49195" name="Text Box 66"/>
              <p:cNvSpPr txBox="1">
                <a:spLocks noChangeArrowheads="1"/>
              </p:cNvSpPr>
              <p:nvPr/>
            </p:nvSpPr>
            <p:spPr bwMode="auto">
              <a:xfrm>
                <a:off x="1197" y="1665"/>
                <a:ext cx="107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IP </a:t>
                </a:r>
                <a:r>
                  <a:rPr lang="en-US" sz="1200" i="0" dirty="0" err="1">
                    <a:latin typeface="+mn-lt"/>
                  </a:rPr>
                  <a:t>src</a:t>
                </a:r>
                <a:r>
                  <a:rPr lang="en-US" sz="1200" i="0" dirty="0">
                    <a:latin typeface="+mn-lt"/>
                  </a:rPr>
                  <a:t>: 111.111.111.111</a:t>
                </a:r>
              </a:p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   IP </a:t>
                </a:r>
                <a:r>
                  <a:rPr lang="en-US" sz="1200" i="0" dirty="0" err="1">
                    <a:latin typeface="+mn-lt"/>
                  </a:rPr>
                  <a:t>dest</a:t>
                </a:r>
                <a:r>
                  <a:rPr lang="en-US" sz="1200" i="0" dirty="0">
                    <a:latin typeface="+mn-lt"/>
                  </a:rPr>
                  <a:t>: 222.222.222.222</a:t>
                </a:r>
              </a:p>
            </p:txBody>
          </p:sp>
        </p:grpSp>
        <p:grpSp>
          <p:nvGrpSpPr>
            <p:cNvPr id="140313" name="Group 67"/>
            <p:cNvGrpSpPr>
              <a:grpSpLocks/>
            </p:cNvGrpSpPr>
            <p:nvPr/>
          </p:nvGrpSpPr>
          <p:grpSpPr bwMode="auto">
            <a:xfrm>
              <a:off x="3364" y="1860"/>
              <a:ext cx="92" cy="243"/>
              <a:chOff x="1272" y="1762"/>
              <a:chExt cx="92" cy="243"/>
            </a:xfrm>
          </p:grpSpPr>
          <p:sp>
            <p:nvSpPr>
              <p:cNvPr id="49192" name="Line 68"/>
              <p:cNvSpPr>
                <a:spLocks noChangeShapeType="1"/>
              </p:cNvSpPr>
              <p:nvPr/>
            </p:nvSpPr>
            <p:spPr bwMode="auto">
              <a:xfrm>
                <a:off x="1272" y="1762"/>
                <a:ext cx="0" cy="2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9193" name="Line 69"/>
              <p:cNvSpPr>
                <a:spLocks noChangeShapeType="1"/>
              </p:cNvSpPr>
              <p:nvPr/>
            </p:nvSpPr>
            <p:spPr bwMode="auto">
              <a:xfrm>
                <a:off x="1364" y="1878"/>
                <a:ext cx="0" cy="1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40314" name="Group 72"/>
            <p:cNvGrpSpPr>
              <a:grpSpLocks/>
            </p:cNvGrpSpPr>
            <p:nvPr/>
          </p:nvGrpSpPr>
          <p:grpSpPr bwMode="auto">
            <a:xfrm>
              <a:off x="3018" y="1445"/>
              <a:ext cx="1278" cy="957"/>
              <a:chOff x="931" y="1414"/>
              <a:chExt cx="1278" cy="957"/>
            </a:xfrm>
          </p:grpSpPr>
          <p:sp>
            <p:nvSpPr>
              <p:cNvPr id="49180" name="Text Box 73"/>
              <p:cNvSpPr txBox="1">
                <a:spLocks noChangeArrowheads="1"/>
              </p:cNvSpPr>
              <p:nvPr/>
            </p:nvSpPr>
            <p:spPr bwMode="auto">
              <a:xfrm>
                <a:off x="931" y="1414"/>
                <a:ext cx="1278" cy="40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i="1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MAC </a:t>
                </a:r>
                <a:r>
                  <a:rPr lang="en-US" sz="1200" i="0" dirty="0" err="1">
                    <a:latin typeface="+mn-lt"/>
                  </a:rPr>
                  <a:t>src</a:t>
                </a:r>
                <a:r>
                  <a:rPr lang="en-US" sz="1200" i="0" dirty="0">
                    <a:latin typeface="+mn-lt"/>
                  </a:rPr>
                  <a:t>: </a:t>
                </a:r>
                <a:r>
                  <a:rPr lang="en-US" sz="1200" i="0" dirty="0">
                    <a:solidFill>
                      <a:srgbClr val="FF0000"/>
                    </a:solidFill>
                    <a:latin typeface="+mn-lt"/>
                  </a:rPr>
                  <a:t>1A-23-F9-CD-06-9B</a:t>
                </a:r>
              </a:p>
              <a:p>
                <a:pPr>
                  <a:defRPr/>
                </a:pPr>
                <a:r>
                  <a:rPr lang="en-US" sz="1200" i="0" dirty="0">
                    <a:latin typeface="+mn-lt"/>
                  </a:rPr>
                  <a:t>  MAC </a:t>
                </a:r>
                <a:r>
                  <a:rPr lang="en-US" sz="1200" i="0" dirty="0" err="1">
                    <a:latin typeface="+mn-lt"/>
                  </a:rPr>
                  <a:t>dest</a:t>
                </a:r>
                <a:r>
                  <a:rPr lang="en-US" sz="1200" i="0" dirty="0">
                    <a:latin typeface="+mn-lt"/>
                  </a:rPr>
                  <a:t>: </a:t>
                </a:r>
                <a:r>
                  <a:rPr lang="en-US" sz="1200" i="0" dirty="0">
                    <a:solidFill>
                      <a:srgbClr val="FF0000"/>
                    </a:solidFill>
                    <a:latin typeface="+mn-lt"/>
                  </a:rPr>
                  <a:t>49-BD-D2-C7-56-2A</a:t>
                </a:r>
              </a:p>
              <a:p>
                <a:pPr>
                  <a:defRPr/>
                </a:pPr>
                <a:endParaRPr lang="en-US" sz="1200" i="0" dirty="0">
                  <a:solidFill>
                    <a:srgbClr val="FF0000"/>
                  </a:solidFill>
                  <a:latin typeface="+mn-lt"/>
                </a:endParaRPr>
              </a:p>
            </p:txBody>
          </p:sp>
          <p:grpSp>
            <p:nvGrpSpPr>
              <p:cNvPr id="140316" name="Group 74"/>
              <p:cNvGrpSpPr>
                <a:grpSpLocks/>
              </p:cNvGrpSpPr>
              <p:nvPr/>
            </p:nvGrpSpPr>
            <p:grpSpPr bwMode="auto">
              <a:xfrm>
                <a:off x="981" y="2182"/>
                <a:ext cx="1049" cy="189"/>
                <a:chOff x="2829" y="2040"/>
                <a:chExt cx="1049" cy="189"/>
              </a:xfrm>
            </p:grpSpPr>
            <p:sp>
              <p:nvSpPr>
                <p:cNvPr id="49186" name="Rectangle 75"/>
                <p:cNvSpPr>
                  <a:spLocks noChangeArrowheads="1"/>
                </p:cNvSpPr>
                <p:nvPr/>
              </p:nvSpPr>
              <p:spPr bwMode="auto">
                <a:xfrm>
                  <a:off x="2829" y="2042"/>
                  <a:ext cx="1049" cy="185"/>
                </a:xfrm>
                <a:prstGeom prst="rect">
                  <a:avLst/>
                </a:prstGeom>
                <a:solidFill>
                  <a:srgbClr val="00009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49187" name="Rectangle 76"/>
                <p:cNvSpPr>
                  <a:spLocks noChangeArrowheads="1"/>
                </p:cNvSpPr>
                <p:nvPr/>
              </p:nvSpPr>
              <p:spPr bwMode="auto">
                <a:xfrm>
                  <a:off x="3078" y="2060"/>
                  <a:ext cx="691" cy="153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49188" name="Line 77"/>
                <p:cNvSpPr>
                  <a:spLocks noChangeShapeType="1"/>
                </p:cNvSpPr>
                <p:nvPr/>
              </p:nvSpPr>
              <p:spPr bwMode="auto">
                <a:xfrm>
                  <a:off x="3180" y="2063"/>
                  <a:ext cx="0" cy="15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49189" name="Line 78"/>
                <p:cNvSpPr>
                  <a:spLocks noChangeShapeType="1"/>
                </p:cNvSpPr>
                <p:nvPr/>
              </p:nvSpPr>
              <p:spPr bwMode="auto">
                <a:xfrm>
                  <a:off x="3276" y="2063"/>
                  <a:ext cx="0" cy="152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49190" name="Line 79"/>
                <p:cNvSpPr>
                  <a:spLocks noChangeShapeType="1"/>
                </p:cNvSpPr>
                <p:nvPr/>
              </p:nvSpPr>
              <p:spPr bwMode="auto">
                <a:xfrm>
                  <a:off x="2910" y="2040"/>
                  <a:ext cx="0" cy="18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49191" name="Line 80"/>
                <p:cNvSpPr>
                  <a:spLocks noChangeShapeType="1"/>
                </p:cNvSpPr>
                <p:nvPr/>
              </p:nvSpPr>
              <p:spPr bwMode="auto">
                <a:xfrm>
                  <a:off x="3006" y="2040"/>
                  <a:ext cx="0" cy="189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</p:grpSp>
          <p:sp>
            <p:nvSpPr>
              <p:cNvPr id="49182" name="Line 81"/>
              <p:cNvSpPr>
                <a:spLocks noChangeShapeType="1"/>
              </p:cNvSpPr>
              <p:nvPr/>
            </p:nvSpPr>
            <p:spPr bwMode="auto">
              <a:xfrm flipV="1">
                <a:off x="1018" y="1576"/>
                <a:ext cx="2" cy="70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9183" name="Line 82"/>
              <p:cNvSpPr>
                <a:spLocks noChangeShapeType="1"/>
              </p:cNvSpPr>
              <p:nvPr/>
            </p:nvSpPr>
            <p:spPr bwMode="auto">
              <a:xfrm flipV="1">
                <a:off x="1106" y="1680"/>
                <a:ext cx="0" cy="59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9184" name="Line 83"/>
              <p:cNvSpPr>
                <a:spLocks noChangeShapeType="1"/>
              </p:cNvSpPr>
              <p:nvPr/>
            </p:nvSpPr>
            <p:spPr bwMode="auto">
              <a:xfrm flipH="1" flipV="1">
                <a:off x="1276" y="1812"/>
                <a:ext cx="2" cy="47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9185" name="Line 84"/>
              <p:cNvSpPr>
                <a:spLocks noChangeShapeType="1"/>
              </p:cNvSpPr>
              <p:nvPr/>
            </p:nvSpPr>
            <p:spPr bwMode="auto">
              <a:xfrm>
                <a:off x="1368" y="1924"/>
                <a:ext cx="2" cy="35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40296" name="Group 85"/>
          <p:cNvGrpSpPr>
            <a:grpSpLocks/>
          </p:cNvGrpSpPr>
          <p:nvPr/>
        </p:nvGrpSpPr>
        <p:grpSpPr bwMode="auto">
          <a:xfrm>
            <a:off x="5711825" y="3065463"/>
            <a:ext cx="895350" cy="2038350"/>
            <a:chOff x="2823" y="1545"/>
            <a:chExt cx="564" cy="1284"/>
          </a:xfrm>
        </p:grpSpPr>
        <p:sp>
          <p:nvSpPr>
            <p:cNvPr id="140306" name="Freeform 86"/>
            <p:cNvSpPr>
              <a:spLocks/>
            </p:cNvSpPr>
            <p:nvPr/>
          </p:nvSpPr>
          <p:spPr bwMode="auto">
            <a:xfrm>
              <a:off x="2823" y="2265"/>
              <a:ext cx="564" cy="564"/>
            </a:xfrm>
            <a:custGeom>
              <a:avLst/>
              <a:gdLst>
                <a:gd name="T0" fmla="*/ 564 w 564"/>
                <a:gd name="T1" fmla="*/ 0 h 564"/>
                <a:gd name="T2" fmla="*/ 287 w 564"/>
                <a:gd name="T3" fmla="*/ 564 h 564"/>
                <a:gd name="T4" fmla="*/ 0 w 564"/>
                <a:gd name="T5" fmla="*/ 0 h 564"/>
                <a:gd name="T6" fmla="*/ 564 w 564"/>
                <a:gd name="T7" fmla="*/ 0 h 5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64" h="564">
                  <a:moveTo>
                    <a:pt x="564" y="0"/>
                  </a:moveTo>
                  <a:lnTo>
                    <a:pt x="287" y="564"/>
                  </a:lnTo>
                  <a:lnTo>
                    <a:pt x="0" y="0"/>
                  </a:lnTo>
                  <a:lnTo>
                    <a:pt x="56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49172" name="Rectangle 87"/>
            <p:cNvSpPr>
              <a:spLocks noChangeArrowheads="1"/>
            </p:cNvSpPr>
            <p:nvPr/>
          </p:nvSpPr>
          <p:spPr bwMode="auto">
            <a:xfrm>
              <a:off x="2872" y="1877"/>
              <a:ext cx="493" cy="47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173" name="Text Box 88"/>
            <p:cNvSpPr txBox="1">
              <a:spLocks noChangeArrowheads="1"/>
            </p:cNvSpPr>
            <p:nvPr/>
          </p:nvSpPr>
          <p:spPr bwMode="auto">
            <a:xfrm>
              <a:off x="2941" y="1545"/>
              <a:ext cx="336" cy="8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 err="1">
                  <a:latin typeface="+mn-lt"/>
                </a:rPr>
                <a:t>Phy</a:t>
              </a:r>
              <a:endParaRPr lang="en-US" sz="1600" i="0" dirty="0">
                <a:latin typeface="+mn-lt"/>
              </a:endParaRPr>
            </a:p>
          </p:txBody>
        </p:sp>
        <p:sp>
          <p:nvSpPr>
            <p:cNvPr id="49174" name="Line 89"/>
            <p:cNvSpPr>
              <a:spLocks noChangeShapeType="1"/>
            </p:cNvSpPr>
            <p:nvPr/>
          </p:nvSpPr>
          <p:spPr bwMode="auto">
            <a:xfrm>
              <a:off x="2868" y="2039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175" name="Line 90"/>
            <p:cNvSpPr>
              <a:spLocks noChangeShapeType="1"/>
            </p:cNvSpPr>
            <p:nvPr/>
          </p:nvSpPr>
          <p:spPr bwMode="auto">
            <a:xfrm>
              <a:off x="2865" y="21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  <p:grpSp>
        <p:nvGrpSpPr>
          <p:cNvPr id="720987" name="Group 91"/>
          <p:cNvGrpSpPr>
            <a:grpSpLocks/>
          </p:cNvGrpSpPr>
          <p:nvPr/>
        </p:nvGrpSpPr>
        <p:grpSpPr bwMode="auto">
          <a:xfrm>
            <a:off x="9820275" y="2776538"/>
            <a:ext cx="928688" cy="1954212"/>
            <a:chOff x="250" y="1380"/>
            <a:chExt cx="585" cy="1231"/>
          </a:xfrm>
        </p:grpSpPr>
        <p:sp>
          <p:nvSpPr>
            <p:cNvPr id="140299" name="Freeform 92"/>
            <p:cNvSpPr>
              <a:spLocks/>
            </p:cNvSpPr>
            <p:nvPr/>
          </p:nvSpPr>
          <p:spPr bwMode="auto">
            <a:xfrm>
              <a:off x="250" y="1414"/>
              <a:ext cx="582" cy="1197"/>
            </a:xfrm>
            <a:custGeom>
              <a:avLst/>
              <a:gdLst>
                <a:gd name="T0" fmla="*/ 582 w 582"/>
                <a:gd name="T1" fmla="*/ 781 h 1197"/>
                <a:gd name="T2" fmla="*/ 0 w 582"/>
                <a:gd name="T3" fmla="*/ 1197 h 1197"/>
                <a:gd name="T4" fmla="*/ 83 w 582"/>
                <a:gd name="T5" fmla="*/ 0 h 1197"/>
                <a:gd name="T6" fmla="*/ 582 w 582"/>
                <a:gd name="T7" fmla="*/ 781 h 11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2" h="1197">
                  <a:moveTo>
                    <a:pt x="582" y="781"/>
                  </a:moveTo>
                  <a:lnTo>
                    <a:pt x="0" y="1197"/>
                  </a:lnTo>
                  <a:lnTo>
                    <a:pt x="83" y="0"/>
                  </a:lnTo>
                  <a:lnTo>
                    <a:pt x="582" y="781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49165" name="Rectangle 93"/>
            <p:cNvSpPr>
              <a:spLocks noChangeArrowheads="1"/>
            </p:cNvSpPr>
            <p:nvPr/>
          </p:nvSpPr>
          <p:spPr bwMode="auto">
            <a:xfrm>
              <a:off x="338" y="1399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166" name="Text Box 94"/>
            <p:cNvSpPr txBox="1">
              <a:spLocks noChangeArrowheads="1"/>
            </p:cNvSpPr>
            <p:nvPr/>
          </p:nvSpPr>
          <p:spPr bwMode="auto">
            <a:xfrm>
              <a:off x="432" y="1380"/>
              <a:ext cx="299" cy="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 err="1">
                  <a:latin typeface="+mn-lt"/>
                </a:rPr>
                <a:t>Phy</a:t>
              </a:r>
              <a:endParaRPr lang="en-US" sz="1600" i="0" dirty="0">
                <a:latin typeface="+mn-lt"/>
              </a:endParaRPr>
            </a:p>
          </p:txBody>
        </p:sp>
        <p:sp>
          <p:nvSpPr>
            <p:cNvPr id="49167" name="Line 95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168" name="Line 96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169" name="Line 97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49170" name="Line 98"/>
            <p:cNvSpPr>
              <a:spLocks noChangeShapeType="1"/>
            </p:cNvSpPr>
            <p:nvPr/>
          </p:nvSpPr>
          <p:spPr bwMode="auto">
            <a:xfrm>
              <a:off x="330" y="16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189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72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33333E-6 L 1.94444E-6 0.19838 L 0.11007 0.1199 L 0.11007 -0.03565 " pathEditMode="relative" rAng="0" ptsTypes="AAAA">
                                      <p:cBhvr>
                                        <p:cTn id="18" dur="2000" fill="hold"/>
                                        <p:tgtEl>
                                          <p:spTgt spid="7209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3" y="8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966" grpId="0"/>
      <p:bldP spid="72096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337" name="Group 95"/>
          <p:cNvGrpSpPr>
            <a:grpSpLocks/>
          </p:cNvGrpSpPr>
          <p:nvPr/>
        </p:nvGrpSpPr>
        <p:grpSpPr bwMode="auto">
          <a:xfrm>
            <a:off x="8478838" y="5727675"/>
            <a:ext cx="711200" cy="600075"/>
            <a:chOff x="7179310" y="4033520"/>
            <a:chExt cx="1009650" cy="855028"/>
          </a:xfrm>
        </p:grpSpPr>
        <p:grpSp>
          <p:nvGrpSpPr>
            <p:cNvPr id="142433" name="Group 4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-44" y="1473"/>
              <a:chExt cx="981" cy="1105"/>
            </a:xfrm>
          </p:grpSpPr>
          <p:pic>
            <p:nvPicPr>
              <p:cNvPr id="142435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2436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  <p:sp>
          <p:nvSpPr>
            <p:cNvPr id="156" name="Rectangle 43"/>
            <p:cNvSpPr>
              <a:spLocks noChangeArrowheads="1"/>
            </p:cNvSpPr>
            <p:nvPr/>
          </p:nvSpPr>
          <p:spPr bwMode="auto">
            <a:xfrm rot="-5400000">
              <a:off x="7439378" y="4308711"/>
              <a:ext cx="126671" cy="196070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sz="1800">
                <a:latin typeface="+mn-lt"/>
              </a:endParaRPr>
            </a:p>
          </p:txBody>
        </p:sp>
      </p:grpSp>
      <p:grpSp>
        <p:nvGrpSpPr>
          <p:cNvPr id="142338" name="Group 96"/>
          <p:cNvGrpSpPr>
            <a:grpSpLocks/>
          </p:cNvGrpSpPr>
          <p:nvPr/>
        </p:nvGrpSpPr>
        <p:grpSpPr bwMode="auto">
          <a:xfrm>
            <a:off x="2544763" y="4335436"/>
            <a:ext cx="1027112" cy="762000"/>
            <a:chOff x="1046480" y="3962400"/>
            <a:chExt cx="1026163" cy="761428"/>
          </a:xfrm>
        </p:grpSpPr>
        <p:sp>
          <p:nvSpPr>
            <p:cNvPr id="151" name="Rectangle 48"/>
            <p:cNvSpPr>
              <a:spLocks noChangeArrowheads="1"/>
            </p:cNvSpPr>
            <p:nvPr/>
          </p:nvSpPr>
          <p:spPr bwMode="auto">
            <a:xfrm rot="-5400000">
              <a:off x="1893411" y="4300306"/>
              <a:ext cx="111042" cy="247421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sz="1800">
                <a:latin typeface="+mn-lt"/>
              </a:endParaRPr>
            </a:p>
          </p:txBody>
        </p:sp>
        <p:grpSp>
          <p:nvGrpSpPr>
            <p:cNvPr id="142430" name="Group 49"/>
            <p:cNvGrpSpPr>
              <a:grpSpLocks/>
            </p:cNvGrpSpPr>
            <p:nvPr/>
          </p:nvGrpSpPr>
          <p:grpSpPr bwMode="auto">
            <a:xfrm>
              <a:off x="1046480" y="3962400"/>
              <a:ext cx="936071" cy="761428"/>
              <a:chOff x="-44" y="1473"/>
              <a:chExt cx="981" cy="1105"/>
            </a:xfrm>
          </p:grpSpPr>
          <p:pic>
            <p:nvPicPr>
              <p:cNvPr id="142431" name="Picture 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2432" name="Freeform 5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</p:grpSp>
      <p:sp>
        <p:nvSpPr>
          <p:cNvPr id="98" name="Text Box 4"/>
          <p:cNvSpPr txBox="1">
            <a:spLocks noChangeArrowheads="1"/>
          </p:cNvSpPr>
          <p:nvPr/>
        </p:nvSpPr>
        <p:spPr bwMode="auto">
          <a:xfrm>
            <a:off x="5722939" y="4754536"/>
            <a:ext cx="376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i="0" dirty="0">
                <a:solidFill>
                  <a:srgbClr val="FF0000"/>
                </a:solidFill>
                <a:latin typeface="+mn-lt"/>
              </a:rPr>
              <a:t>R</a:t>
            </a:r>
            <a:endParaRPr lang="en-US" altLang="zh-CN" sz="1800" i="0" dirty="0">
              <a:latin typeface="+mn-lt"/>
            </a:endParaRPr>
          </a:p>
        </p:txBody>
      </p:sp>
      <p:sp>
        <p:nvSpPr>
          <p:cNvPr id="50181" name="Text Box 21"/>
          <p:cNvSpPr txBox="1">
            <a:spLocks noChangeArrowheads="1"/>
          </p:cNvSpPr>
          <p:nvPr/>
        </p:nvSpPr>
        <p:spPr bwMode="auto">
          <a:xfrm>
            <a:off x="5367338" y="5751487"/>
            <a:ext cx="131638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+mn-lt"/>
              </a:rPr>
              <a:t>1A-23-F9-CD-06-9B</a:t>
            </a:r>
          </a:p>
        </p:txBody>
      </p:sp>
      <p:sp>
        <p:nvSpPr>
          <p:cNvPr id="50182" name="Text Box 22"/>
          <p:cNvSpPr txBox="1">
            <a:spLocks noChangeArrowheads="1"/>
          </p:cNvSpPr>
          <p:nvPr/>
        </p:nvSpPr>
        <p:spPr bwMode="auto">
          <a:xfrm>
            <a:off x="5514975" y="5578450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+mn-lt"/>
              </a:rPr>
              <a:t>222.222.222.220</a:t>
            </a:r>
          </a:p>
        </p:txBody>
      </p:sp>
      <p:grpSp>
        <p:nvGrpSpPr>
          <p:cNvPr id="142342" name="Group 23"/>
          <p:cNvGrpSpPr>
            <a:grpSpLocks/>
          </p:cNvGrpSpPr>
          <p:nvPr/>
        </p:nvGrpSpPr>
        <p:grpSpPr bwMode="auto">
          <a:xfrm>
            <a:off x="4543425" y="6167416"/>
            <a:ext cx="1317625" cy="450851"/>
            <a:chOff x="1934" y="2405"/>
            <a:chExt cx="830" cy="284"/>
          </a:xfrm>
        </p:grpSpPr>
        <p:sp>
          <p:nvSpPr>
            <p:cNvPr id="50268" name="Text Box 24"/>
            <p:cNvSpPr txBox="1">
              <a:spLocks noChangeArrowheads="1"/>
            </p:cNvSpPr>
            <p:nvPr/>
          </p:nvSpPr>
          <p:spPr bwMode="auto">
            <a:xfrm>
              <a:off x="1934" y="2405"/>
              <a:ext cx="675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111.111.111.110</a:t>
              </a:r>
            </a:p>
          </p:txBody>
        </p:sp>
        <p:sp>
          <p:nvSpPr>
            <p:cNvPr id="50269" name="Text Box 25"/>
            <p:cNvSpPr txBox="1">
              <a:spLocks noChangeArrowheads="1"/>
            </p:cNvSpPr>
            <p:nvPr/>
          </p:nvSpPr>
          <p:spPr bwMode="auto">
            <a:xfrm>
              <a:off x="1938" y="2515"/>
              <a:ext cx="82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E6-E9-00-17-BB-4B</a:t>
              </a:r>
            </a:p>
          </p:txBody>
        </p:sp>
      </p:grpSp>
      <p:sp>
        <p:nvSpPr>
          <p:cNvPr id="50184" name="Text Box 26"/>
          <p:cNvSpPr txBox="1">
            <a:spLocks noChangeArrowheads="1"/>
          </p:cNvSpPr>
          <p:nvPr/>
        </p:nvSpPr>
        <p:spPr bwMode="auto">
          <a:xfrm>
            <a:off x="2451100" y="6410300"/>
            <a:ext cx="138691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+mn-lt"/>
              </a:rPr>
              <a:t>CC-49-DE-D0-AB-7D</a:t>
            </a:r>
          </a:p>
        </p:txBody>
      </p:sp>
      <p:sp>
        <p:nvSpPr>
          <p:cNvPr id="50185" name="Text Box 27"/>
          <p:cNvSpPr txBox="1">
            <a:spLocks noChangeArrowheads="1"/>
          </p:cNvSpPr>
          <p:nvPr/>
        </p:nvSpPr>
        <p:spPr bwMode="auto">
          <a:xfrm>
            <a:off x="2441576" y="6227737"/>
            <a:ext cx="107221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+mn-lt"/>
              </a:rPr>
              <a:t>111.111.111.112</a:t>
            </a:r>
          </a:p>
        </p:txBody>
      </p:sp>
      <p:sp>
        <p:nvSpPr>
          <p:cNvPr id="50186" name="Text Box 30"/>
          <p:cNvSpPr txBox="1">
            <a:spLocks noChangeArrowheads="1"/>
          </p:cNvSpPr>
          <p:nvPr/>
        </p:nvSpPr>
        <p:spPr bwMode="auto">
          <a:xfrm>
            <a:off x="2208214" y="5114900"/>
            <a:ext cx="106298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+mn-lt"/>
              </a:rPr>
              <a:t>111.111.111.111</a:t>
            </a:r>
          </a:p>
        </p:txBody>
      </p:sp>
      <p:sp>
        <p:nvSpPr>
          <p:cNvPr id="50187" name="Text Box 33"/>
          <p:cNvSpPr txBox="1">
            <a:spLocks noChangeArrowheads="1"/>
          </p:cNvSpPr>
          <p:nvPr/>
        </p:nvSpPr>
        <p:spPr bwMode="auto">
          <a:xfrm>
            <a:off x="2228850" y="5300637"/>
            <a:ext cx="128753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+mn-lt"/>
              </a:rPr>
              <a:t>74-29-9C-E8-FF-55</a:t>
            </a:r>
          </a:p>
        </p:txBody>
      </p:sp>
      <p:sp>
        <p:nvSpPr>
          <p:cNvPr id="142347" name="Freeform 39"/>
          <p:cNvSpPr>
            <a:spLocks/>
          </p:cNvSpPr>
          <p:nvPr/>
        </p:nvSpPr>
        <p:spPr bwMode="auto">
          <a:xfrm>
            <a:off x="3863975" y="4810100"/>
            <a:ext cx="839788" cy="1069975"/>
          </a:xfrm>
          <a:custGeom>
            <a:avLst/>
            <a:gdLst>
              <a:gd name="T0" fmla="*/ 2147483647 w 1005"/>
              <a:gd name="T1" fmla="*/ 2147483647 h 996"/>
              <a:gd name="T2" fmla="*/ 2147483647 w 1005"/>
              <a:gd name="T3" fmla="*/ 2147483647 h 996"/>
              <a:gd name="T4" fmla="*/ 2147483647 w 1005"/>
              <a:gd name="T5" fmla="*/ 2147483647 h 996"/>
              <a:gd name="T6" fmla="*/ 2147483647 w 1005"/>
              <a:gd name="T7" fmla="*/ 2147483647 h 996"/>
              <a:gd name="T8" fmla="*/ 2147483647 w 1005"/>
              <a:gd name="T9" fmla="*/ 2147483647 h 996"/>
              <a:gd name="T10" fmla="*/ 2147483647 w 1005"/>
              <a:gd name="T11" fmla="*/ 2147483647 h 996"/>
              <a:gd name="T12" fmla="*/ 2147483647 w 1005"/>
              <a:gd name="T13" fmla="*/ 2147483647 h 996"/>
              <a:gd name="T14" fmla="*/ 2147483647 w 1005"/>
              <a:gd name="T15" fmla="*/ 2147483647 h 996"/>
              <a:gd name="T16" fmla="*/ 2147483647 w 1005"/>
              <a:gd name="T17" fmla="*/ 2147483647 h 996"/>
              <a:gd name="T18" fmla="*/ 2147483647 w 1005"/>
              <a:gd name="T19" fmla="*/ 2147483647 h 996"/>
              <a:gd name="T20" fmla="*/ 2147483647 w 1005"/>
              <a:gd name="T21" fmla="*/ 2147483647 h 996"/>
              <a:gd name="T22" fmla="*/ 2147483647 w 1005"/>
              <a:gd name="T23" fmla="*/ 2147483647 h 996"/>
              <a:gd name="T24" fmla="*/ 2147483647 w 1005"/>
              <a:gd name="T25" fmla="*/ 2147483647 h 99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05" h="996">
                <a:moveTo>
                  <a:pt x="307" y="83"/>
                </a:moveTo>
                <a:cubicBezTo>
                  <a:pt x="218" y="117"/>
                  <a:pt x="182" y="156"/>
                  <a:pt x="134" y="227"/>
                </a:cubicBezTo>
                <a:cubicBezTo>
                  <a:pt x="86" y="298"/>
                  <a:pt x="38" y="426"/>
                  <a:pt x="19" y="507"/>
                </a:cubicBezTo>
                <a:cubicBezTo>
                  <a:pt x="0" y="588"/>
                  <a:pt x="8" y="648"/>
                  <a:pt x="19" y="716"/>
                </a:cubicBezTo>
                <a:cubicBezTo>
                  <a:pt x="30" y="784"/>
                  <a:pt x="54" y="873"/>
                  <a:pt x="84" y="918"/>
                </a:cubicBezTo>
                <a:cubicBezTo>
                  <a:pt x="114" y="963"/>
                  <a:pt x="148" y="984"/>
                  <a:pt x="199" y="990"/>
                </a:cubicBezTo>
                <a:cubicBezTo>
                  <a:pt x="250" y="996"/>
                  <a:pt x="310" y="961"/>
                  <a:pt x="393" y="954"/>
                </a:cubicBezTo>
                <a:cubicBezTo>
                  <a:pt x="476" y="947"/>
                  <a:pt x="614" y="967"/>
                  <a:pt x="696" y="947"/>
                </a:cubicBezTo>
                <a:cubicBezTo>
                  <a:pt x="778" y="927"/>
                  <a:pt x="833" y="898"/>
                  <a:pt x="883" y="831"/>
                </a:cubicBezTo>
                <a:cubicBezTo>
                  <a:pt x="933" y="764"/>
                  <a:pt x="991" y="644"/>
                  <a:pt x="998" y="543"/>
                </a:cubicBezTo>
                <a:cubicBezTo>
                  <a:pt x="1005" y="442"/>
                  <a:pt x="981" y="313"/>
                  <a:pt x="926" y="227"/>
                </a:cubicBezTo>
                <a:cubicBezTo>
                  <a:pt x="871" y="141"/>
                  <a:pt x="768" y="50"/>
                  <a:pt x="667" y="25"/>
                </a:cubicBezTo>
                <a:cubicBezTo>
                  <a:pt x="566" y="0"/>
                  <a:pt x="396" y="49"/>
                  <a:pt x="307" y="83"/>
                </a:cubicBezTo>
                <a:close/>
              </a:path>
            </a:pathLst>
          </a:custGeom>
          <a:solidFill>
            <a:srgbClr val="00CC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50189" name="Line 40"/>
          <p:cNvSpPr>
            <a:spLocks noChangeShapeType="1"/>
          </p:cNvSpPr>
          <p:nvPr/>
        </p:nvSpPr>
        <p:spPr bwMode="auto">
          <a:xfrm>
            <a:off x="3560763" y="4789461"/>
            <a:ext cx="438150" cy="230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50190" name="Line 41"/>
          <p:cNvSpPr>
            <a:spLocks noChangeShapeType="1"/>
          </p:cNvSpPr>
          <p:nvPr/>
        </p:nvSpPr>
        <p:spPr bwMode="auto">
          <a:xfrm flipV="1">
            <a:off x="3684589" y="5734025"/>
            <a:ext cx="231775" cy="255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50191" name="Line 42"/>
          <p:cNvSpPr>
            <a:spLocks noChangeShapeType="1"/>
          </p:cNvSpPr>
          <p:nvPr/>
        </p:nvSpPr>
        <p:spPr bwMode="auto">
          <a:xfrm>
            <a:off x="4683125" y="5327625"/>
            <a:ext cx="584200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50192" name="Line 44"/>
          <p:cNvSpPr>
            <a:spLocks noChangeShapeType="1"/>
          </p:cNvSpPr>
          <p:nvPr/>
        </p:nvSpPr>
        <p:spPr bwMode="auto">
          <a:xfrm flipV="1">
            <a:off x="3600450" y="6084862"/>
            <a:ext cx="0" cy="163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50193" name="Line 45"/>
          <p:cNvSpPr>
            <a:spLocks noChangeShapeType="1"/>
          </p:cNvSpPr>
          <p:nvPr/>
        </p:nvSpPr>
        <p:spPr bwMode="auto">
          <a:xfrm flipH="1" flipV="1">
            <a:off x="3475038" y="4862487"/>
            <a:ext cx="0" cy="398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50194" name="Line 46"/>
          <p:cNvSpPr>
            <a:spLocks noChangeShapeType="1"/>
          </p:cNvSpPr>
          <p:nvPr/>
        </p:nvSpPr>
        <p:spPr bwMode="auto">
          <a:xfrm>
            <a:off x="5353050" y="5394300"/>
            <a:ext cx="0" cy="750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50195" name="Line 47"/>
          <p:cNvSpPr>
            <a:spLocks noChangeShapeType="1"/>
          </p:cNvSpPr>
          <p:nvPr/>
        </p:nvSpPr>
        <p:spPr bwMode="auto">
          <a:xfrm flipH="1" flipV="1">
            <a:off x="6434138" y="5384774"/>
            <a:ext cx="4762" cy="2206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14" name="Text Box 58"/>
          <p:cNvSpPr txBox="1">
            <a:spLocks noChangeArrowheads="1"/>
          </p:cNvSpPr>
          <p:nvPr/>
        </p:nvSpPr>
        <p:spPr bwMode="auto">
          <a:xfrm>
            <a:off x="2217738" y="4529112"/>
            <a:ext cx="3529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  <a:ea typeface="+mn-ea"/>
              </a:rPr>
              <a:t>A</a:t>
            </a:r>
          </a:p>
        </p:txBody>
      </p:sp>
      <p:sp>
        <p:nvSpPr>
          <p:cNvPr id="50197" name="Line 60"/>
          <p:cNvSpPr>
            <a:spLocks noChangeShapeType="1"/>
          </p:cNvSpPr>
          <p:nvPr/>
        </p:nvSpPr>
        <p:spPr bwMode="auto">
          <a:xfrm>
            <a:off x="6543676" y="5294286"/>
            <a:ext cx="11985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grpSp>
        <p:nvGrpSpPr>
          <p:cNvPr id="142357" name="Group 63"/>
          <p:cNvGrpSpPr>
            <a:grpSpLocks/>
          </p:cNvGrpSpPr>
          <p:nvPr/>
        </p:nvGrpSpPr>
        <p:grpSpPr bwMode="auto">
          <a:xfrm>
            <a:off x="8870951" y="5218086"/>
            <a:ext cx="1330325" cy="463550"/>
            <a:chOff x="4351" y="2786"/>
            <a:chExt cx="838" cy="292"/>
          </a:xfrm>
        </p:grpSpPr>
        <p:sp>
          <p:nvSpPr>
            <p:cNvPr id="50266" name="Text Box 64"/>
            <p:cNvSpPr txBox="1">
              <a:spLocks noChangeArrowheads="1"/>
            </p:cNvSpPr>
            <p:nvPr/>
          </p:nvSpPr>
          <p:spPr bwMode="auto">
            <a:xfrm>
              <a:off x="4352" y="2786"/>
              <a:ext cx="716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222.222.222.222</a:t>
              </a:r>
            </a:p>
          </p:txBody>
        </p:sp>
        <p:sp>
          <p:nvSpPr>
            <p:cNvPr id="50267" name="Text Box 65"/>
            <p:cNvSpPr txBox="1">
              <a:spLocks noChangeArrowheads="1"/>
            </p:cNvSpPr>
            <p:nvPr/>
          </p:nvSpPr>
          <p:spPr bwMode="auto">
            <a:xfrm>
              <a:off x="4351" y="2904"/>
              <a:ext cx="838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49-BD-D2-C7-56-2A</a:t>
              </a:r>
            </a:p>
          </p:txBody>
        </p:sp>
      </p:grpSp>
      <p:sp>
        <p:nvSpPr>
          <p:cNvPr id="50199" name="Line 67"/>
          <p:cNvSpPr>
            <a:spLocks noChangeShapeType="1"/>
          </p:cNvSpPr>
          <p:nvPr/>
        </p:nvSpPr>
        <p:spPr bwMode="auto">
          <a:xfrm flipV="1">
            <a:off x="8442325" y="4789461"/>
            <a:ext cx="45085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50200" name="Line 68"/>
          <p:cNvSpPr>
            <a:spLocks noChangeShapeType="1"/>
          </p:cNvSpPr>
          <p:nvPr/>
        </p:nvSpPr>
        <p:spPr bwMode="auto">
          <a:xfrm flipH="1" flipV="1">
            <a:off x="8967788" y="4865661"/>
            <a:ext cx="11112" cy="3889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50201" name="Text Box 71"/>
          <p:cNvSpPr txBox="1">
            <a:spLocks noChangeArrowheads="1"/>
          </p:cNvSpPr>
          <p:nvPr/>
        </p:nvSpPr>
        <p:spPr bwMode="auto">
          <a:xfrm>
            <a:off x="8572500" y="6184875"/>
            <a:ext cx="113685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+mn-lt"/>
              </a:rPr>
              <a:t>222.222.222.221</a:t>
            </a:r>
          </a:p>
        </p:txBody>
      </p:sp>
      <p:sp>
        <p:nvSpPr>
          <p:cNvPr id="50202" name="Text Box 72"/>
          <p:cNvSpPr txBox="1">
            <a:spLocks noChangeArrowheads="1"/>
          </p:cNvSpPr>
          <p:nvPr/>
        </p:nvSpPr>
        <p:spPr bwMode="auto">
          <a:xfrm>
            <a:off x="8575675" y="6359500"/>
            <a:ext cx="128112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i="0" dirty="0">
                <a:latin typeface="+mn-lt"/>
              </a:rPr>
              <a:t>88-B2-2F-54-1A-0F</a:t>
            </a:r>
          </a:p>
        </p:txBody>
      </p:sp>
      <p:sp>
        <p:nvSpPr>
          <p:cNvPr id="50203" name="Line 73"/>
          <p:cNvSpPr>
            <a:spLocks noChangeShapeType="1"/>
          </p:cNvSpPr>
          <p:nvPr/>
        </p:nvSpPr>
        <p:spPr bwMode="auto">
          <a:xfrm flipH="1" flipV="1">
            <a:off x="8372475" y="5686400"/>
            <a:ext cx="254000" cy="250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50204" name="Line 74"/>
          <p:cNvSpPr>
            <a:spLocks noChangeShapeType="1"/>
          </p:cNvSpPr>
          <p:nvPr/>
        </p:nvSpPr>
        <p:spPr bwMode="auto">
          <a:xfrm flipH="1">
            <a:off x="8707438" y="6027712"/>
            <a:ext cx="4762" cy="201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42364" name="Freeform 75"/>
          <p:cNvSpPr>
            <a:spLocks/>
          </p:cNvSpPr>
          <p:nvPr/>
        </p:nvSpPr>
        <p:spPr bwMode="auto">
          <a:xfrm>
            <a:off x="7702551" y="4813275"/>
            <a:ext cx="765175" cy="1081087"/>
          </a:xfrm>
          <a:custGeom>
            <a:avLst/>
            <a:gdLst>
              <a:gd name="T0" fmla="*/ 2147483647 w 1005"/>
              <a:gd name="T1" fmla="*/ 2147483647 h 996"/>
              <a:gd name="T2" fmla="*/ 2147483647 w 1005"/>
              <a:gd name="T3" fmla="*/ 2147483647 h 996"/>
              <a:gd name="T4" fmla="*/ 2147483647 w 1005"/>
              <a:gd name="T5" fmla="*/ 2147483647 h 996"/>
              <a:gd name="T6" fmla="*/ 2147483647 w 1005"/>
              <a:gd name="T7" fmla="*/ 2147483647 h 996"/>
              <a:gd name="T8" fmla="*/ 2147483647 w 1005"/>
              <a:gd name="T9" fmla="*/ 2147483647 h 996"/>
              <a:gd name="T10" fmla="*/ 2147483647 w 1005"/>
              <a:gd name="T11" fmla="*/ 2147483647 h 996"/>
              <a:gd name="T12" fmla="*/ 2147483647 w 1005"/>
              <a:gd name="T13" fmla="*/ 2147483647 h 996"/>
              <a:gd name="T14" fmla="*/ 2147483647 w 1005"/>
              <a:gd name="T15" fmla="*/ 2147483647 h 996"/>
              <a:gd name="T16" fmla="*/ 2147483647 w 1005"/>
              <a:gd name="T17" fmla="*/ 2147483647 h 996"/>
              <a:gd name="T18" fmla="*/ 2147483647 w 1005"/>
              <a:gd name="T19" fmla="*/ 2147483647 h 996"/>
              <a:gd name="T20" fmla="*/ 2147483647 w 1005"/>
              <a:gd name="T21" fmla="*/ 2147483647 h 996"/>
              <a:gd name="T22" fmla="*/ 2147483647 w 1005"/>
              <a:gd name="T23" fmla="*/ 2147483647 h 996"/>
              <a:gd name="T24" fmla="*/ 2147483647 w 1005"/>
              <a:gd name="T25" fmla="*/ 2147483647 h 99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005" h="996">
                <a:moveTo>
                  <a:pt x="307" y="83"/>
                </a:moveTo>
                <a:cubicBezTo>
                  <a:pt x="218" y="117"/>
                  <a:pt x="182" y="156"/>
                  <a:pt x="134" y="227"/>
                </a:cubicBezTo>
                <a:cubicBezTo>
                  <a:pt x="86" y="298"/>
                  <a:pt x="38" y="426"/>
                  <a:pt x="19" y="507"/>
                </a:cubicBezTo>
                <a:cubicBezTo>
                  <a:pt x="0" y="588"/>
                  <a:pt x="8" y="648"/>
                  <a:pt x="19" y="716"/>
                </a:cubicBezTo>
                <a:cubicBezTo>
                  <a:pt x="30" y="784"/>
                  <a:pt x="54" y="873"/>
                  <a:pt x="84" y="918"/>
                </a:cubicBezTo>
                <a:cubicBezTo>
                  <a:pt x="114" y="963"/>
                  <a:pt x="148" y="984"/>
                  <a:pt x="199" y="990"/>
                </a:cubicBezTo>
                <a:cubicBezTo>
                  <a:pt x="250" y="996"/>
                  <a:pt x="310" y="961"/>
                  <a:pt x="393" y="954"/>
                </a:cubicBezTo>
                <a:cubicBezTo>
                  <a:pt x="476" y="947"/>
                  <a:pt x="614" y="967"/>
                  <a:pt x="696" y="947"/>
                </a:cubicBezTo>
                <a:cubicBezTo>
                  <a:pt x="778" y="927"/>
                  <a:pt x="833" y="898"/>
                  <a:pt x="883" y="831"/>
                </a:cubicBezTo>
                <a:cubicBezTo>
                  <a:pt x="933" y="764"/>
                  <a:pt x="991" y="644"/>
                  <a:pt x="998" y="543"/>
                </a:cubicBezTo>
                <a:cubicBezTo>
                  <a:pt x="1005" y="442"/>
                  <a:pt x="981" y="313"/>
                  <a:pt x="926" y="227"/>
                </a:cubicBezTo>
                <a:cubicBezTo>
                  <a:pt x="871" y="141"/>
                  <a:pt x="768" y="50"/>
                  <a:pt x="667" y="25"/>
                </a:cubicBezTo>
                <a:cubicBezTo>
                  <a:pt x="566" y="0"/>
                  <a:pt x="396" y="49"/>
                  <a:pt x="307" y="83"/>
                </a:cubicBezTo>
                <a:close/>
              </a:path>
            </a:pathLst>
          </a:custGeom>
          <a:solidFill>
            <a:srgbClr val="00CCFF"/>
          </a:soli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24" name="Text Box 76"/>
          <p:cNvSpPr txBox="1">
            <a:spLocks noChangeArrowheads="1"/>
          </p:cNvSpPr>
          <p:nvPr/>
        </p:nvSpPr>
        <p:spPr bwMode="auto">
          <a:xfrm>
            <a:off x="9805989" y="4446562"/>
            <a:ext cx="3571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  <a:ea typeface="+mn-ea"/>
              </a:rPr>
              <a:t>B</a:t>
            </a:r>
          </a:p>
        </p:txBody>
      </p:sp>
      <p:grpSp>
        <p:nvGrpSpPr>
          <p:cNvPr id="142366" name="Group 124"/>
          <p:cNvGrpSpPr>
            <a:grpSpLocks/>
          </p:cNvGrpSpPr>
          <p:nvPr/>
        </p:nvGrpSpPr>
        <p:grpSpPr bwMode="auto">
          <a:xfrm>
            <a:off x="8677275" y="4406875"/>
            <a:ext cx="1009650" cy="854075"/>
            <a:chOff x="7179310" y="4033520"/>
            <a:chExt cx="1009650" cy="855028"/>
          </a:xfrm>
        </p:grpSpPr>
        <p:grpSp>
          <p:nvGrpSpPr>
            <p:cNvPr id="142421" name="Group 44"/>
            <p:cNvGrpSpPr>
              <a:grpSpLocks/>
            </p:cNvGrpSpPr>
            <p:nvPr/>
          </p:nvGrpSpPr>
          <p:grpSpPr bwMode="auto">
            <a:xfrm>
              <a:off x="7179310" y="4033520"/>
              <a:ext cx="1009650" cy="855028"/>
              <a:chOff x="-44" y="1473"/>
              <a:chExt cx="981" cy="1105"/>
            </a:xfrm>
          </p:grpSpPr>
          <p:pic>
            <p:nvPicPr>
              <p:cNvPr id="142423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2424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  <p:sp>
          <p:nvSpPr>
            <p:cNvPr id="144" name="Rectangle 43"/>
            <p:cNvSpPr>
              <a:spLocks noChangeArrowheads="1"/>
            </p:cNvSpPr>
            <p:nvPr/>
          </p:nvSpPr>
          <p:spPr bwMode="auto">
            <a:xfrm rot="-5400000">
              <a:off x="7438796" y="4309366"/>
              <a:ext cx="127142" cy="195263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sz="1800">
                <a:latin typeface="+mn-lt"/>
              </a:endParaRPr>
            </a:p>
          </p:txBody>
        </p:sp>
      </p:grpSp>
      <p:grpSp>
        <p:nvGrpSpPr>
          <p:cNvPr id="142367" name="Group 125"/>
          <p:cNvGrpSpPr>
            <a:grpSpLocks/>
          </p:cNvGrpSpPr>
          <p:nvPr/>
        </p:nvGrpSpPr>
        <p:grpSpPr bwMode="auto">
          <a:xfrm>
            <a:off x="5256214" y="5087911"/>
            <a:ext cx="1292225" cy="425450"/>
            <a:chOff x="4011931" y="3379152"/>
            <a:chExt cx="1262062" cy="390207"/>
          </a:xfrm>
        </p:grpSpPr>
        <p:sp>
          <p:nvSpPr>
            <p:cNvPr id="132" name="Rectangle 43"/>
            <p:cNvSpPr>
              <a:spLocks noChangeArrowheads="1"/>
            </p:cNvSpPr>
            <p:nvPr/>
          </p:nvSpPr>
          <p:spPr bwMode="auto">
            <a:xfrm rot="-5400000">
              <a:off x="5112252" y="3476577"/>
              <a:ext cx="128128" cy="195356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sz="1800">
                <a:latin typeface="+mn-lt"/>
              </a:endParaRPr>
            </a:p>
          </p:txBody>
        </p:sp>
        <p:grpSp>
          <p:nvGrpSpPr>
            <p:cNvPr id="142411" name="Group 1185"/>
            <p:cNvGrpSpPr>
              <a:grpSpLocks/>
            </p:cNvGrpSpPr>
            <p:nvPr/>
          </p:nvGrpSpPr>
          <p:grpSpPr bwMode="auto">
            <a:xfrm>
              <a:off x="4197985" y="3379152"/>
              <a:ext cx="892175" cy="390207"/>
              <a:chOff x="4650" y="1129"/>
              <a:chExt cx="246" cy="95"/>
            </a:xfrm>
          </p:grpSpPr>
          <p:sp>
            <p:nvSpPr>
              <p:cNvPr id="142413" name="Oval 407"/>
              <p:cNvSpPr>
                <a:spLocks noChangeArrowheads="1"/>
              </p:cNvSpPr>
              <p:nvPr/>
            </p:nvSpPr>
            <p:spPr bwMode="auto">
              <a:xfrm>
                <a:off x="4651" y="1171"/>
                <a:ext cx="244" cy="53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i="0" dirty="0">
                  <a:latin typeface="+mn-lt"/>
                  <a:cs typeface="Arial" panose="020B0604020202020204" pitchFamily="34" charset="0"/>
                </a:endParaRPr>
              </a:p>
            </p:txBody>
          </p:sp>
          <p:sp>
            <p:nvSpPr>
              <p:cNvPr id="142414" name="Rectangle 410"/>
              <p:cNvSpPr>
                <a:spLocks noChangeArrowheads="1"/>
              </p:cNvSpPr>
              <p:nvPr/>
            </p:nvSpPr>
            <p:spPr bwMode="auto">
              <a:xfrm>
                <a:off x="4651" y="1165"/>
                <a:ext cx="245" cy="33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endParaRPr lang="zh-CN" altLang="zh-CN" i="0" dirty="0">
                  <a:latin typeface="+mn-lt"/>
                  <a:cs typeface="Arial" panose="020B0604020202020204" pitchFamily="34" charset="0"/>
                </a:endParaRPr>
              </a:p>
            </p:txBody>
          </p:sp>
          <p:sp>
            <p:nvSpPr>
              <p:cNvPr id="142415" name="Oval 411"/>
              <p:cNvSpPr>
                <a:spLocks noChangeArrowheads="1"/>
              </p:cNvSpPr>
              <p:nvPr/>
            </p:nvSpPr>
            <p:spPr bwMode="auto">
              <a:xfrm>
                <a:off x="4650" y="1129"/>
                <a:ext cx="244" cy="62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rgbClr val="FFFFFF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endParaRPr lang="zh-CN" altLang="zh-CN" i="0" dirty="0">
                  <a:latin typeface="+mn-lt"/>
                  <a:cs typeface="Arial" panose="020B0604020202020204" pitchFamily="34" charset="0"/>
                </a:endParaRPr>
              </a:p>
            </p:txBody>
          </p:sp>
          <p:grpSp>
            <p:nvGrpSpPr>
              <p:cNvPr id="142416" name="Group 1189"/>
              <p:cNvGrpSpPr>
                <a:grpSpLocks/>
              </p:cNvGrpSpPr>
              <p:nvPr/>
            </p:nvGrpSpPr>
            <p:grpSpPr bwMode="auto">
              <a:xfrm>
                <a:off x="4699" y="1145"/>
                <a:ext cx="138" cy="29"/>
                <a:chOff x="2468" y="1332"/>
                <a:chExt cx="310" cy="60"/>
              </a:xfrm>
            </p:grpSpPr>
            <p:sp>
              <p:nvSpPr>
                <p:cNvPr id="142419" name="Freeform 119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sp>
              <p:nvSpPr>
                <p:cNvPr id="142420" name="Freeform 119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2700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</p:grpSp>
          <p:sp>
            <p:nvSpPr>
              <p:cNvPr id="50258" name="Line 1192"/>
              <p:cNvSpPr>
                <a:spLocks noChangeShapeType="1"/>
              </p:cNvSpPr>
              <p:nvPr/>
            </p:nvSpPr>
            <p:spPr bwMode="auto">
              <a:xfrm>
                <a:off x="4651" y="1158"/>
                <a:ext cx="0" cy="4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50259" name="Line 1193"/>
              <p:cNvSpPr>
                <a:spLocks noChangeShapeType="1"/>
              </p:cNvSpPr>
              <p:nvPr/>
            </p:nvSpPr>
            <p:spPr bwMode="auto">
              <a:xfrm>
                <a:off x="4894" y="1160"/>
                <a:ext cx="0" cy="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sp>
          <p:nvSpPr>
            <p:cNvPr id="134" name="Rectangle 43"/>
            <p:cNvSpPr>
              <a:spLocks noChangeArrowheads="1"/>
            </p:cNvSpPr>
            <p:nvPr/>
          </p:nvSpPr>
          <p:spPr bwMode="auto">
            <a:xfrm rot="-5400000">
              <a:off x="4046274" y="3486041"/>
              <a:ext cx="126671" cy="195356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sz="1800">
                <a:latin typeface="+mn-lt"/>
              </a:endParaRPr>
            </a:p>
          </p:txBody>
        </p:sp>
      </p:grpSp>
      <p:grpSp>
        <p:nvGrpSpPr>
          <p:cNvPr id="142368" name="Group 126"/>
          <p:cNvGrpSpPr>
            <a:grpSpLocks/>
          </p:cNvGrpSpPr>
          <p:nvPr/>
        </p:nvGrpSpPr>
        <p:grpSpPr bwMode="auto">
          <a:xfrm>
            <a:off x="2981326" y="5686400"/>
            <a:ext cx="701675" cy="517525"/>
            <a:chOff x="1046480" y="3962400"/>
            <a:chExt cx="1026163" cy="761428"/>
          </a:xfrm>
        </p:grpSpPr>
        <p:sp>
          <p:nvSpPr>
            <p:cNvPr id="128" name="Rectangle 48"/>
            <p:cNvSpPr>
              <a:spLocks noChangeArrowheads="1"/>
            </p:cNvSpPr>
            <p:nvPr/>
          </p:nvSpPr>
          <p:spPr bwMode="auto">
            <a:xfrm rot="-5400000">
              <a:off x="1893548" y="4299487"/>
              <a:ext cx="109776" cy="248414"/>
            </a:xfrm>
            <a:prstGeom prst="rect">
              <a:avLst/>
            </a:prstGeom>
            <a:gradFill rotWithShape="1">
              <a:gsLst>
                <a:gs pos="0">
                  <a:srgbClr val="008000"/>
                </a:gs>
                <a:gs pos="50000">
                  <a:schemeClr val="bg1"/>
                </a:gs>
                <a:gs pos="100000">
                  <a:srgbClr val="008000"/>
                </a:gs>
              </a:gsLst>
              <a:lin ang="0" scaled="1"/>
            </a:gradFill>
            <a:ln w="9525">
              <a:solidFill>
                <a:srgbClr val="008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sz="1800">
                <a:latin typeface="+mn-lt"/>
              </a:endParaRPr>
            </a:p>
          </p:txBody>
        </p:sp>
        <p:grpSp>
          <p:nvGrpSpPr>
            <p:cNvPr id="142407" name="Group 49"/>
            <p:cNvGrpSpPr>
              <a:grpSpLocks/>
            </p:cNvGrpSpPr>
            <p:nvPr/>
          </p:nvGrpSpPr>
          <p:grpSpPr bwMode="auto">
            <a:xfrm>
              <a:off x="1046480" y="3962400"/>
              <a:ext cx="936071" cy="761428"/>
              <a:chOff x="-44" y="1473"/>
              <a:chExt cx="981" cy="1105"/>
            </a:xfrm>
          </p:grpSpPr>
          <p:pic>
            <p:nvPicPr>
              <p:cNvPr id="142408" name="Picture 5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2409" name="Freeform 5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</p:grpSp>
      <p:sp>
        <p:nvSpPr>
          <p:cNvPr id="502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Addressing: routing to another LAN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78</a:t>
            </a:fld>
            <a:endParaRPr lang="en-US" altLang="zh-CN" dirty="0"/>
          </a:p>
        </p:txBody>
      </p:sp>
      <p:sp>
        <p:nvSpPr>
          <p:cNvPr id="50213" name="Rectangle 60"/>
          <p:cNvSpPr>
            <a:spLocks noChangeArrowheads="1"/>
          </p:cNvSpPr>
          <p:nvPr/>
        </p:nvSpPr>
        <p:spPr bwMode="auto">
          <a:xfrm>
            <a:off x="2205038" y="1457299"/>
            <a:ext cx="7772400" cy="550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sz="2000" dirty="0">
                <a:latin typeface="+mn-lt"/>
                <a:ea typeface="ＭＳ Ｐゴシック" charset="0"/>
              </a:rPr>
              <a:t>R forwards datagram with IP source A, destination B </a:t>
            </a:r>
          </a:p>
        </p:txBody>
      </p:sp>
      <p:sp>
        <p:nvSpPr>
          <p:cNvPr id="50214" name="Rectangle 61"/>
          <p:cNvSpPr>
            <a:spLocks noChangeArrowheads="1"/>
          </p:cNvSpPr>
          <p:nvPr/>
        </p:nvSpPr>
        <p:spPr bwMode="auto">
          <a:xfrm>
            <a:off x="2205038" y="1811292"/>
            <a:ext cx="7772400" cy="72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sz="2000" dirty="0">
                <a:latin typeface="+mn-lt"/>
                <a:ea typeface="ＭＳ Ｐゴシック" charset="0"/>
              </a:rPr>
              <a:t>R creates link-layer frame with B's MAC address as </a:t>
            </a:r>
            <a:r>
              <a:rPr lang="en-US" sz="2000" dirty="0" err="1">
                <a:latin typeface="+mn-lt"/>
                <a:ea typeface="ＭＳ Ｐゴシック" charset="0"/>
              </a:rPr>
              <a:t>dest</a:t>
            </a:r>
            <a:r>
              <a:rPr lang="en-US" sz="2000" dirty="0">
                <a:latin typeface="+mn-lt"/>
                <a:ea typeface="ＭＳ Ｐゴシック" charset="0"/>
              </a:rPr>
              <a:t>, frame contains A-to-B IP datagram</a:t>
            </a:r>
            <a:endParaRPr lang="en-US" sz="2800" dirty="0">
              <a:latin typeface="+mn-lt"/>
              <a:ea typeface="ＭＳ Ｐゴシック" charset="0"/>
            </a:endParaRPr>
          </a:p>
        </p:txBody>
      </p:sp>
      <p:sp>
        <p:nvSpPr>
          <p:cNvPr id="723007" name="AutoShape 63"/>
          <p:cNvSpPr>
            <a:spLocks noChangeArrowheads="1"/>
          </p:cNvSpPr>
          <p:nvPr/>
        </p:nvSpPr>
        <p:spPr bwMode="auto">
          <a:xfrm>
            <a:off x="8218489" y="3270224"/>
            <a:ext cx="314325" cy="792162"/>
          </a:xfrm>
          <a:prstGeom prst="downArrow">
            <a:avLst>
              <a:gd name="adj1" fmla="val 50000"/>
              <a:gd name="adj2" fmla="val 63005"/>
            </a:avLst>
          </a:prstGeom>
          <a:gradFill rotWithShape="1">
            <a:gsLst>
              <a:gs pos="0">
                <a:schemeClr val="bg1"/>
              </a:gs>
              <a:gs pos="100000">
                <a:srgbClr val="FF0000"/>
              </a:gs>
            </a:gsLst>
            <a:lin ang="5400000" scaled="1"/>
          </a:gra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grpSp>
        <p:nvGrpSpPr>
          <p:cNvPr id="142375" name="Group 64"/>
          <p:cNvGrpSpPr>
            <a:grpSpLocks/>
          </p:cNvGrpSpPr>
          <p:nvPr/>
        </p:nvGrpSpPr>
        <p:grpSpPr bwMode="auto">
          <a:xfrm>
            <a:off x="7724775" y="2827312"/>
            <a:ext cx="1704975" cy="760413"/>
            <a:chOff x="1197" y="1665"/>
            <a:chExt cx="1074" cy="479"/>
          </a:xfrm>
        </p:grpSpPr>
        <p:grpSp>
          <p:nvGrpSpPr>
            <p:cNvPr id="142401" name="Group 65"/>
            <p:cNvGrpSpPr>
              <a:grpSpLocks/>
            </p:cNvGrpSpPr>
            <p:nvPr/>
          </p:nvGrpSpPr>
          <p:grpSpPr bwMode="auto">
            <a:xfrm>
              <a:off x="1231" y="1990"/>
              <a:ext cx="691" cy="154"/>
              <a:chOff x="1231" y="1990"/>
              <a:chExt cx="691" cy="154"/>
            </a:xfrm>
          </p:grpSpPr>
          <p:sp>
            <p:nvSpPr>
              <p:cNvPr id="50244" name="Rectangle 66"/>
              <p:cNvSpPr>
                <a:spLocks noChangeArrowheads="1"/>
              </p:cNvSpPr>
              <p:nvPr/>
            </p:nvSpPr>
            <p:spPr bwMode="auto">
              <a:xfrm>
                <a:off x="1231" y="1991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50245" name="Line 67"/>
              <p:cNvSpPr>
                <a:spLocks noChangeShapeType="1"/>
              </p:cNvSpPr>
              <p:nvPr/>
            </p:nvSpPr>
            <p:spPr bwMode="auto">
              <a:xfrm>
                <a:off x="1337" y="1990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50246" name="Line 68"/>
              <p:cNvSpPr>
                <a:spLocks noChangeShapeType="1"/>
              </p:cNvSpPr>
              <p:nvPr/>
            </p:nvSpPr>
            <p:spPr bwMode="auto">
              <a:xfrm>
                <a:off x="1427" y="1992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sp>
          <p:nvSpPr>
            <p:cNvPr id="50243" name="Text Box 69"/>
            <p:cNvSpPr txBox="1">
              <a:spLocks noChangeArrowheads="1"/>
            </p:cNvSpPr>
            <p:nvPr/>
          </p:nvSpPr>
          <p:spPr bwMode="auto">
            <a:xfrm>
              <a:off x="1197" y="1665"/>
              <a:ext cx="107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IP </a:t>
              </a:r>
              <a:r>
                <a:rPr lang="en-US" sz="1200" i="0" dirty="0" err="1">
                  <a:latin typeface="+mn-lt"/>
                </a:rPr>
                <a:t>src</a:t>
              </a:r>
              <a:r>
                <a:rPr lang="en-US" sz="1200" i="0" dirty="0">
                  <a:latin typeface="+mn-lt"/>
                </a:rPr>
                <a:t>: 111.111.111.111</a:t>
              </a:r>
            </a:p>
            <a:p>
              <a:pPr>
                <a:defRPr/>
              </a:pPr>
              <a:r>
                <a:rPr lang="en-US" sz="1200" i="0" dirty="0">
                  <a:latin typeface="+mn-lt"/>
                </a:rPr>
                <a:t>   IP </a:t>
              </a:r>
              <a:r>
                <a:rPr lang="en-US" sz="1200" i="0" dirty="0" err="1">
                  <a:latin typeface="+mn-lt"/>
                </a:rPr>
                <a:t>dest</a:t>
              </a:r>
              <a:r>
                <a:rPr lang="en-US" sz="1200" i="0" dirty="0">
                  <a:latin typeface="+mn-lt"/>
                </a:rPr>
                <a:t>: 222.222.222.222</a:t>
              </a:r>
            </a:p>
          </p:txBody>
        </p:sp>
      </p:grpSp>
      <p:grpSp>
        <p:nvGrpSpPr>
          <p:cNvPr id="142376" name="Group 70"/>
          <p:cNvGrpSpPr>
            <a:grpSpLocks/>
          </p:cNvGrpSpPr>
          <p:nvPr/>
        </p:nvGrpSpPr>
        <p:grpSpPr bwMode="auto">
          <a:xfrm>
            <a:off x="7848600" y="3078137"/>
            <a:ext cx="146050" cy="385763"/>
            <a:chOff x="1272" y="1762"/>
            <a:chExt cx="92" cy="243"/>
          </a:xfrm>
        </p:grpSpPr>
        <p:sp>
          <p:nvSpPr>
            <p:cNvPr id="50240" name="Line 71"/>
            <p:cNvSpPr>
              <a:spLocks noChangeShapeType="1"/>
            </p:cNvSpPr>
            <p:nvPr/>
          </p:nvSpPr>
          <p:spPr bwMode="auto">
            <a:xfrm>
              <a:off x="1272" y="1762"/>
              <a:ext cx="0" cy="2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50241" name="Line 72"/>
            <p:cNvSpPr>
              <a:spLocks noChangeShapeType="1"/>
            </p:cNvSpPr>
            <p:nvPr/>
          </p:nvSpPr>
          <p:spPr bwMode="auto">
            <a:xfrm>
              <a:off x="1364" y="1878"/>
              <a:ext cx="0" cy="1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  <p:grpSp>
        <p:nvGrpSpPr>
          <p:cNvPr id="723017" name="Group 73"/>
          <p:cNvGrpSpPr>
            <a:grpSpLocks/>
          </p:cNvGrpSpPr>
          <p:nvPr/>
        </p:nvGrpSpPr>
        <p:grpSpPr bwMode="auto">
          <a:xfrm>
            <a:off x="7299326" y="2419325"/>
            <a:ext cx="2028825" cy="1519237"/>
            <a:chOff x="931" y="1414"/>
            <a:chExt cx="1278" cy="957"/>
          </a:xfrm>
        </p:grpSpPr>
        <p:sp>
          <p:nvSpPr>
            <p:cNvPr id="50228" name="Text Box 74"/>
            <p:cNvSpPr txBox="1">
              <a:spLocks noChangeArrowheads="1"/>
            </p:cNvSpPr>
            <p:nvPr/>
          </p:nvSpPr>
          <p:spPr bwMode="auto">
            <a:xfrm>
              <a:off x="931" y="1414"/>
              <a:ext cx="1278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i="0" dirty="0">
                  <a:latin typeface="+mn-lt"/>
                </a:rPr>
                <a:t>MAC </a:t>
              </a:r>
              <a:r>
                <a:rPr lang="en-US" sz="1200" i="0" dirty="0" err="1">
                  <a:latin typeface="+mn-lt"/>
                </a:rPr>
                <a:t>src</a:t>
              </a:r>
              <a:r>
                <a:rPr lang="en-US" sz="1200" i="0" dirty="0">
                  <a:latin typeface="+mn-lt"/>
                </a:rPr>
                <a:t>: </a:t>
              </a:r>
              <a:r>
                <a:rPr lang="en-US" sz="1200" i="0" dirty="0">
                  <a:solidFill>
                    <a:srgbClr val="FF0000"/>
                  </a:solidFill>
                  <a:latin typeface="+mn-lt"/>
                </a:rPr>
                <a:t>1A-23-F9-CD-06-9B</a:t>
              </a:r>
            </a:p>
            <a:p>
              <a:pPr>
                <a:defRPr/>
              </a:pPr>
              <a:r>
                <a:rPr lang="en-US" sz="1200" i="0" dirty="0">
                  <a:latin typeface="+mn-lt"/>
                </a:rPr>
                <a:t>  MAC </a:t>
              </a:r>
              <a:r>
                <a:rPr lang="en-US" sz="1200" i="0" dirty="0" err="1">
                  <a:latin typeface="+mn-lt"/>
                </a:rPr>
                <a:t>dest</a:t>
              </a:r>
              <a:r>
                <a:rPr lang="en-US" sz="1200" i="0" dirty="0">
                  <a:latin typeface="+mn-lt"/>
                </a:rPr>
                <a:t>: </a:t>
              </a:r>
              <a:r>
                <a:rPr lang="en-US" sz="1200" i="0" dirty="0">
                  <a:solidFill>
                    <a:srgbClr val="FF0000"/>
                  </a:solidFill>
                  <a:latin typeface="+mn-lt"/>
                </a:rPr>
                <a:t>49-BD-D2-C7-56-2A</a:t>
              </a:r>
            </a:p>
            <a:p>
              <a:pPr>
                <a:defRPr/>
              </a:pPr>
              <a:endParaRPr lang="en-US" sz="1200" i="0" dirty="0">
                <a:solidFill>
                  <a:srgbClr val="FF0000"/>
                </a:solidFill>
                <a:latin typeface="+mn-lt"/>
              </a:endParaRPr>
            </a:p>
          </p:txBody>
        </p:sp>
        <p:grpSp>
          <p:nvGrpSpPr>
            <p:cNvPr id="142388" name="Group 75"/>
            <p:cNvGrpSpPr>
              <a:grpSpLocks/>
            </p:cNvGrpSpPr>
            <p:nvPr/>
          </p:nvGrpSpPr>
          <p:grpSpPr bwMode="auto">
            <a:xfrm>
              <a:off x="981" y="2182"/>
              <a:ext cx="1049" cy="189"/>
              <a:chOff x="2829" y="2040"/>
              <a:chExt cx="1049" cy="189"/>
            </a:xfrm>
          </p:grpSpPr>
          <p:sp>
            <p:nvSpPr>
              <p:cNvPr id="50234" name="Rectangle 76"/>
              <p:cNvSpPr>
                <a:spLocks noChangeArrowheads="1"/>
              </p:cNvSpPr>
              <p:nvPr/>
            </p:nvSpPr>
            <p:spPr bwMode="auto">
              <a:xfrm>
                <a:off x="2829" y="2042"/>
                <a:ext cx="1049" cy="185"/>
              </a:xfrm>
              <a:prstGeom prst="rect">
                <a:avLst/>
              </a:prstGeom>
              <a:solidFill>
                <a:srgbClr val="0000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50235" name="Rectangle 77"/>
              <p:cNvSpPr>
                <a:spLocks noChangeArrowheads="1"/>
              </p:cNvSpPr>
              <p:nvPr/>
            </p:nvSpPr>
            <p:spPr bwMode="auto">
              <a:xfrm>
                <a:off x="3078" y="2060"/>
                <a:ext cx="691" cy="153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50236" name="Line 78"/>
              <p:cNvSpPr>
                <a:spLocks noChangeShapeType="1"/>
              </p:cNvSpPr>
              <p:nvPr/>
            </p:nvSpPr>
            <p:spPr bwMode="auto">
              <a:xfrm>
                <a:off x="3180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50237" name="Line 79"/>
              <p:cNvSpPr>
                <a:spLocks noChangeShapeType="1"/>
              </p:cNvSpPr>
              <p:nvPr/>
            </p:nvSpPr>
            <p:spPr bwMode="auto">
              <a:xfrm>
                <a:off x="3276" y="2063"/>
                <a:ext cx="0" cy="152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50238" name="Line 80"/>
              <p:cNvSpPr>
                <a:spLocks noChangeShapeType="1"/>
              </p:cNvSpPr>
              <p:nvPr/>
            </p:nvSpPr>
            <p:spPr bwMode="auto">
              <a:xfrm>
                <a:off x="2910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50239" name="Line 81"/>
              <p:cNvSpPr>
                <a:spLocks noChangeShapeType="1"/>
              </p:cNvSpPr>
              <p:nvPr/>
            </p:nvSpPr>
            <p:spPr bwMode="auto">
              <a:xfrm>
                <a:off x="3006" y="2040"/>
                <a:ext cx="0" cy="189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sp>
          <p:nvSpPr>
            <p:cNvPr id="50230" name="Line 82"/>
            <p:cNvSpPr>
              <a:spLocks noChangeShapeType="1"/>
            </p:cNvSpPr>
            <p:nvPr/>
          </p:nvSpPr>
          <p:spPr bwMode="auto">
            <a:xfrm flipV="1">
              <a:off x="1018" y="1576"/>
              <a:ext cx="2" cy="7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50231" name="Line 83"/>
            <p:cNvSpPr>
              <a:spLocks noChangeShapeType="1"/>
            </p:cNvSpPr>
            <p:nvPr/>
          </p:nvSpPr>
          <p:spPr bwMode="auto">
            <a:xfrm flipV="1">
              <a:off x="1106" y="1680"/>
              <a:ext cx="0" cy="5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50232" name="Line 84"/>
            <p:cNvSpPr>
              <a:spLocks noChangeShapeType="1"/>
            </p:cNvSpPr>
            <p:nvPr/>
          </p:nvSpPr>
          <p:spPr bwMode="auto">
            <a:xfrm flipH="1" flipV="1">
              <a:off x="1276" y="1812"/>
              <a:ext cx="2" cy="4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50233" name="Line 85"/>
            <p:cNvSpPr>
              <a:spLocks noChangeShapeType="1"/>
            </p:cNvSpPr>
            <p:nvPr/>
          </p:nvSpPr>
          <p:spPr bwMode="auto">
            <a:xfrm>
              <a:off x="1368" y="1924"/>
              <a:ext cx="2" cy="3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  <p:grpSp>
        <p:nvGrpSpPr>
          <p:cNvPr id="142378" name="Group 92"/>
          <p:cNvGrpSpPr>
            <a:grpSpLocks/>
          </p:cNvGrpSpPr>
          <p:nvPr/>
        </p:nvGrpSpPr>
        <p:grpSpPr bwMode="auto">
          <a:xfrm>
            <a:off x="9559925" y="2851124"/>
            <a:ext cx="928688" cy="1954212"/>
            <a:chOff x="250" y="1380"/>
            <a:chExt cx="585" cy="1231"/>
          </a:xfrm>
        </p:grpSpPr>
        <p:sp>
          <p:nvSpPr>
            <p:cNvPr id="142380" name="Freeform 93"/>
            <p:cNvSpPr>
              <a:spLocks/>
            </p:cNvSpPr>
            <p:nvPr/>
          </p:nvSpPr>
          <p:spPr bwMode="auto">
            <a:xfrm>
              <a:off x="250" y="1414"/>
              <a:ext cx="582" cy="1197"/>
            </a:xfrm>
            <a:custGeom>
              <a:avLst/>
              <a:gdLst>
                <a:gd name="T0" fmla="*/ 582 w 582"/>
                <a:gd name="T1" fmla="*/ 781 h 1197"/>
                <a:gd name="T2" fmla="*/ 0 w 582"/>
                <a:gd name="T3" fmla="*/ 1197 h 1197"/>
                <a:gd name="T4" fmla="*/ 83 w 582"/>
                <a:gd name="T5" fmla="*/ 0 h 1197"/>
                <a:gd name="T6" fmla="*/ 582 w 582"/>
                <a:gd name="T7" fmla="*/ 781 h 119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82" h="1197">
                  <a:moveTo>
                    <a:pt x="582" y="781"/>
                  </a:moveTo>
                  <a:lnTo>
                    <a:pt x="0" y="1197"/>
                  </a:lnTo>
                  <a:lnTo>
                    <a:pt x="83" y="0"/>
                  </a:lnTo>
                  <a:lnTo>
                    <a:pt x="582" y="781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0000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50222" name="Rectangle 94"/>
            <p:cNvSpPr>
              <a:spLocks noChangeArrowheads="1"/>
            </p:cNvSpPr>
            <p:nvPr/>
          </p:nvSpPr>
          <p:spPr bwMode="auto">
            <a:xfrm>
              <a:off x="338" y="1399"/>
              <a:ext cx="493" cy="7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50223" name="Text Box 95"/>
            <p:cNvSpPr txBox="1">
              <a:spLocks noChangeArrowheads="1"/>
            </p:cNvSpPr>
            <p:nvPr/>
          </p:nvSpPr>
          <p:spPr bwMode="auto">
            <a:xfrm>
              <a:off x="432" y="1380"/>
              <a:ext cx="299" cy="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endParaRPr lang="en-US" sz="1600" i="0" dirty="0">
                <a:latin typeface="+mn-lt"/>
              </a:endParaRP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IP</a:t>
              </a:r>
            </a:p>
            <a:p>
              <a:pPr algn="ctr">
                <a:defRPr/>
              </a:pPr>
              <a:r>
                <a:rPr lang="en-US" sz="1600" i="0" dirty="0">
                  <a:latin typeface="+mn-lt"/>
                </a:rPr>
                <a:t>Eth</a:t>
              </a:r>
            </a:p>
            <a:p>
              <a:pPr algn="ctr">
                <a:defRPr/>
              </a:pPr>
              <a:r>
                <a:rPr lang="en-US" sz="1600" i="0" dirty="0" err="1">
                  <a:latin typeface="+mn-lt"/>
                </a:rPr>
                <a:t>Phy</a:t>
              </a:r>
              <a:endParaRPr lang="en-US" sz="1600" i="0" dirty="0">
                <a:latin typeface="+mn-lt"/>
              </a:endParaRPr>
            </a:p>
          </p:txBody>
        </p:sp>
        <p:sp>
          <p:nvSpPr>
            <p:cNvPr id="50224" name="Line 96"/>
            <p:cNvSpPr>
              <a:spLocks noChangeShapeType="1"/>
            </p:cNvSpPr>
            <p:nvPr/>
          </p:nvSpPr>
          <p:spPr bwMode="auto">
            <a:xfrm>
              <a:off x="346" y="186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50225" name="Line 97"/>
            <p:cNvSpPr>
              <a:spLocks noChangeShapeType="1"/>
            </p:cNvSpPr>
            <p:nvPr/>
          </p:nvSpPr>
          <p:spPr bwMode="auto">
            <a:xfrm>
              <a:off x="343" y="2027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50226" name="Line 98"/>
            <p:cNvSpPr>
              <a:spLocks noChangeShapeType="1"/>
            </p:cNvSpPr>
            <p:nvPr/>
          </p:nvSpPr>
          <p:spPr bwMode="auto">
            <a:xfrm>
              <a:off x="340" y="2186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50227" name="Line 99"/>
            <p:cNvSpPr>
              <a:spLocks noChangeShapeType="1"/>
            </p:cNvSpPr>
            <p:nvPr/>
          </p:nvSpPr>
          <p:spPr bwMode="auto">
            <a:xfrm>
              <a:off x="330" y="1698"/>
              <a:ext cx="48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797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7230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230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3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3007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6.4 Switched local area networks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1. Link-layer addressing and ARP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accent2"/>
                </a:solidFill>
              </a:rPr>
              <a:t>2. Ethernet</a:t>
            </a:r>
          </a:p>
          <a:p>
            <a:pPr marL="0" indent="0">
              <a:buNone/>
            </a:pPr>
            <a:r>
              <a:rPr lang="en-US" altLang="zh-CN" dirty="0"/>
              <a:t>3. Link-layer switches</a:t>
            </a:r>
          </a:p>
          <a:p>
            <a:pPr marL="0" indent="0">
              <a:buNone/>
            </a:pPr>
            <a:r>
              <a:rPr lang="en-US" altLang="zh-CN" dirty="0"/>
              <a:t>4. Virtual local area networks (VLANs)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79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300199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Ethernet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80</a:t>
            </a:fld>
            <a:endParaRPr lang="en-US" altLang="zh-CN" dirty="0"/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309812" y="1393644"/>
            <a:ext cx="7519988" cy="2133600"/>
          </a:xfrm>
        </p:spPr>
        <p:txBody>
          <a:bodyPr>
            <a:normAutofit fontScale="92500" lnSpcReduction="10000"/>
          </a:bodyPr>
          <a:lstStyle/>
          <a:p>
            <a:pPr>
              <a:buFont typeface="ZapfDingbats" pitchFamily="82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“dominant” wired LAN technology: 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cheap $20 for NIC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first widely used LAN technology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simpler, cheaper than token LANs and ATM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kept up with speed race: 10 Mbps – 10 </a:t>
            </a:r>
            <a:r>
              <a:rPr lang="en-US" altLang="zh-CN" sz="2400" dirty="0" err="1">
                <a:ea typeface="宋体" panose="02010600030101010101" pitchFamily="2" charset="-122"/>
              </a:rPr>
              <a:t>Gbps</a:t>
            </a:r>
            <a:r>
              <a:rPr lang="en-US" altLang="zh-CN" sz="2400" dirty="0">
                <a:ea typeface="宋体" panose="02010600030101010101" pitchFamily="2" charset="-122"/>
              </a:rPr>
              <a:t> </a:t>
            </a:r>
            <a:endParaRPr lang="en-US" altLang="zh-CN" dirty="0">
              <a:ea typeface="宋体" panose="02010600030101010101" pitchFamily="2" charset="-122"/>
            </a:endParaRPr>
          </a:p>
          <a:p>
            <a:endParaRPr lang="en-US" altLang="zh-CN" dirty="0">
              <a:ea typeface="宋体" panose="02010600030101010101" pitchFamily="2" charset="-122"/>
            </a:endParaRPr>
          </a:p>
        </p:txBody>
      </p:sp>
      <p:pic>
        <p:nvPicPr>
          <p:cNvPr id="18438" name="Picture 4" descr="551 metcalfe-en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657" y="3670301"/>
            <a:ext cx="5192712" cy="2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Text Box 5"/>
          <p:cNvSpPr txBox="1">
            <a:spLocks noChangeArrowheads="1"/>
          </p:cNvSpPr>
          <p:nvPr/>
        </p:nvSpPr>
        <p:spPr bwMode="auto">
          <a:xfrm>
            <a:off x="7388219" y="5570352"/>
            <a:ext cx="28495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Metcalfe’s Ethernet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sketch</a:t>
            </a:r>
          </a:p>
        </p:txBody>
      </p:sp>
      <p:pic>
        <p:nvPicPr>
          <p:cNvPr id="18440" name="Picture 9" descr="http://i.dell.com/resize.aspx/nic_broadcom_5708_toe/29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043" y="508168"/>
            <a:ext cx="24320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B1EBC698-DE65-4E8A-8EC9-46F86922E4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8219" y="3741551"/>
            <a:ext cx="2809875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45027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Bus Topology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81</a:t>
            </a:fld>
            <a:endParaRPr lang="en-US" altLang="zh-CN" dirty="0"/>
          </a:p>
        </p:txBody>
      </p:sp>
      <p:sp>
        <p:nvSpPr>
          <p:cNvPr id="26627" name="内容占位符 2"/>
          <p:cNvSpPr>
            <a:spLocks noGrp="1"/>
          </p:cNvSpPr>
          <p:nvPr>
            <p:ph idx="4294967295"/>
          </p:nvPr>
        </p:nvSpPr>
        <p:spPr>
          <a:xfrm>
            <a:off x="1704000" y="5353051"/>
            <a:ext cx="8605860" cy="931863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宋体" panose="02010600030101010101" pitchFamily="2" charset="-122"/>
              </a:rPr>
              <a:t>Old fashioned, Based on Coax  (Ethernet 10base2)</a:t>
            </a: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宋体" panose="02010600030101010101" pitchFamily="2" charset="-122"/>
              </a:rPr>
              <a:t>Bus topology popular through mid 90s</a:t>
            </a:r>
            <a:endParaRPr lang="zh-CN" altLang="en-US" sz="2400" dirty="0">
              <a:ea typeface="宋体" panose="02010600030101010101" pitchFamily="2" charset="-122"/>
            </a:endParaRPr>
          </a:p>
        </p:txBody>
      </p:sp>
      <p:pic>
        <p:nvPicPr>
          <p:cNvPr id="263256" name="Picture 88" descr="æ¥çæºå¾å">
            <a:extLst>
              <a:ext uri="{FF2B5EF4-FFF2-40B4-BE49-F238E27FC236}">
                <a16:creationId xmlns:a16="http://schemas.microsoft.com/office/drawing/2014/main" id="{1AAD224F-FE26-4654-A615-CCEF778B2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55899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D8943CF-36A4-4F1E-B6C4-94EF4B6DA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7962" y="1655899"/>
            <a:ext cx="3613444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73074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Star topology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82</a:t>
            </a:fld>
            <a:endParaRPr lang="en-US" altLang="zh-CN" dirty="0"/>
          </a:p>
        </p:txBody>
      </p:sp>
      <p:sp>
        <p:nvSpPr>
          <p:cNvPr id="28677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1927225" y="4815207"/>
            <a:ext cx="7772400" cy="155400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zh-CN" sz="3200" dirty="0">
                <a:ea typeface="宋体" panose="02010600030101010101" pitchFamily="2" charset="-122"/>
              </a:rPr>
              <a:t>today: star topology prevails</a:t>
            </a:r>
          </a:p>
          <a:p>
            <a:pPr>
              <a:lnSpc>
                <a:spcPct val="90000"/>
              </a:lnSpc>
            </a:pPr>
            <a:r>
              <a:rPr lang="en-US" altLang="zh-CN" sz="3200" dirty="0">
                <a:ea typeface="宋体" panose="02010600030101010101" pitchFamily="2" charset="-122"/>
              </a:rPr>
              <a:t>active </a:t>
            </a:r>
            <a:r>
              <a:rPr lang="en-US" altLang="zh-CN" sz="3200" i="1" dirty="0">
                <a:solidFill>
                  <a:srgbClr val="FF0000"/>
                </a:solidFill>
                <a:ea typeface="宋体" panose="02010600030101010101" pitchFamily="2" charset="-122"/>
              </a:rPr>
              <a:t>switch</a:t>
            </a:r>
            <a:r>
              <a:rPr lang="en-US" altLang="zh-CN" sz="3200" dirty="0">
                <a:ea typeface="宋体" panose="02010600030101010101" pitchFamily="2" charset="-122"/>
              </a:rPr>
              <a:t> in center</a:t>
            </a:r>
          </a:p>
          <a:p>
            <a:pPr>
              <a:lnSpc>
                <a:spcPct val="90000"/>
              </a:lnSpc>
            </a:pPr>
            <a:r>
              <a:rPr lang="en-US" altLang="zh-CN" sz="3200" dirty="0">
                <a:ea typeface="宋体" panose="02010600030101010101" pitchFamily="2" charset="-122"/>
              </a:rPr>
              <a:t>each “spoke” runs a (separate) Ethernet protocol (nodes do not collide with each other)</a:t>
            </a:r>
          </a:p>
        </p:txBody>
      </p:sp>
      <p:sp>
        <p:nvSpPr>
          <p:cNvPr id="28678" name="Rectangle 8"/>
          <p:cNvSpPr>
            <a:spLocks noChangeArrowheads="1"/>
          </p:cNvSpPr>
          <p:nvPr/>
        </p:nvSpPr>
        <p:spPr bwMode="auto">
          <a:xfrm>
            <a:off x="3557588" y="2636839"/>
            <a:ext cx="417512" cy="92075"/>
          </a:xfrm>
          <a:prstGeom prst="rect">
            <a:avLst/>
          </a:prstGeom>
          <a:solidFill>
            <a:schemeClr val="hlink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l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  <a:contourClr>
              <a:schemeClr val="hlink"/>
            </a:contourClr>
          </a:sp3d>
        </p:spPr>
        <p:txBody>
          <a:bodyPr wrap="none" anchor="ctr">
            <a:flatTx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graphicFrame>
        <p:nvGraphicFramePr>
          <p:cNvPr id="28679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6820007"/>
              </p:ext>
            </p:extLst>
          </p:nvPr>
        </p:nvGraphicFramePr>
        <p:xfrm>
          <a:off x="5211763" y="2376488"/>
          <a:ext cx="601662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74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2867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1763" y="2376488"/>
                        <a:ext cx="601662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8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1579069"/>
              </p:ext>
            </p:extLst>
          </p:nvPr>
        </p:nvGraphicFramePr>
        <p:xfrm>
          <a:off x="1903413" y="2378075"/>
          <a:ext cx="601662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75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2868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3413" y="2378075"/>
                        <a:ext cx="601662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1" name="Rectangle 13"/>
          <p:cNvSpPr>
            <a:spLocks noChangeArrowheads="1"/>
          </p:cNvSpPr>
          <p:nvPr/>
        </p:nvSpPr>
        <p:spPr bwMode="auto">
          <a:xfrm>
            <a:off x="2470151" y="2497139"/>
            <a:ext cx="180975" cy="136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8682" name="Rectangle 14"/>
          <p:cNvSpPr>
            <a:spLocks noChangeArrowheads="1"/>
          </p:cNvSpPr>
          <p:nvPr/>
        </p:nvSpPr>
        <p:spPr bwMode="auto">
          <a:xfrm>
            <a:off x="5102226" y="2535239"/>
            <a:ext cx="180975" cy="1365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8683" name="Line 17"/>
          <p:cNvSpPr>
            <a:spLocks noChangeShapeType="1"/>
          </p:cNvSpPr>
          <p:nvPr/>
        </p:nvSpPr>
        <p:spPr bwMode="auto">
          <a:xfrm>
            <a:off x="2647951" y="2576513"/>
            <a:ext cx="974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8684" name="Line 18"/>
          <p:cNvSpPr>
            <a:spLocks noChangeShapeType="1"/>
          </p:cNvSpPr>
          <p:nvPr/>
        </p:nvSpPr>
        <p:spPr bwMode="auto">
          <a:xfrm>
            <a:off x="3887788" y="1984376"/>
            <a:ext cx="0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8685" name="Line 19"/>
          <p:cNvSpPr>
            <a:spLocks noChangeShapeType="1"/>
          </p:cNvSpPr>
          <p:nvPr/>
        </p:nvSpPr>
        <p:spPr bwMode="auto">
          <a:xfrm flipH="1">
            <a:off x="4078288" y="2592388"/>
            <a:ext cx="1003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8686" name="Line 20"/>
          <p:cNvSpPr>
            <a:spLocks noChangeShapeType="1"/>
          </p:cNvSpPr>
          <p:nvPr/>
        </p:nvSpPr>
        <p:spPr bwMode="auto">
          <a:xfrm flipV="1">
            <a:off x="3887788" y="2717801"/>
            <a:ext cx="12700" cy="709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8687" name="Text Box 23"/>
          <p:cNvSpPr txBox="1">
            <a:spLocks noChangeArrowheads="1"/>
          </p:cNvSpPr>
          <p:nvPr/>
        </p:nvSpPr>
        <p:spPr bwMode="auto">
          <a:xfrm>
            <a:off x="2795589" y="2952750"/>
            <a:ext cx="6527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dirty="0">
                <a:latin typeface="+mn-lt"/>
                <a:ea typeface="+mn-ea"/>
              </a:rPr>
              <a:t>switch</a:t>
            </a:r>
          </a:p>
        </p:txBody>
      </p:sp>
      <p:sp>
        <p:nvSpPr>
          <p:cNvPr id="28688" name="Line 24"/>
          <p:cNvSpPr>
            <a:spLocks noChangeShapeType="1"/>
          </p:cNvSpPr>
          <p:nvPr/>
        </p:nvSpPr>
        <p:spPr bwMode="auto">
          <a:xfrm flipV="1">
            <a:off x="3165476" y="2741613"/>
            <a:ext cx="417513" cy="2397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8689" name="Freeform 25"/>
          <p:cNvSpPr>
            <a:spLocks/>
          </p:cNvSpPr>
          <p:nvPr/>
        </p:nvSpPr>
        <p:spPr bwMode="auto">
          <a:xfrm>
            <a:off x="3614738" y="2513013"/>
            <a:ext cx="444500" cy="100012"/>
          </a:xfrm>
          <a:custGeom>
            <a:avLst/>
            <a:gdLst>
              <a:gd name="T0" fmla="*/ 0 w 280"/>
              <a:gd name="T1" fmla="*/ 2147483646 h 63"/>
              <a:gd name="T2" fmla="*/ 2147483646 w 280"/>
              <a:gd name="T3" fmla="*/ 2147483646 h 63"/>
              <a:gd name="T4" fmla="*/ 2147483646 w 280"/>
              <a:gd name="T5" fmla="*/ 0 h 63"/>
              <a:gd name="T6" fmla="*/ 2147483646 w 280"/>
              <a:gd name="T7" fmla="*/ 0 h 63"/>
              <a:gd name="T8" fmla="*/ 0 60000 65536"/>
              <a:gd name="T9" fmla="*/ 0 60000 65536"/>
              <a:gd name="T10" fmla="*/ 0 60000 65536"/>
              <a:gd name="T11" fmla="*/ 0 60000 65536"/>
              <a:gd name="T12" fmla="*/ 0 w 280"/>
              <a:gd name="T13" fmla="*/ 0 h 63"/>
              <a:gd name="T14" fmla="*/ 280 w 280"/>
              <a:gd name="T15" fmla="*/ 63 h 6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0" h="63">
                <a:moveTo>
                  <a:pt x="0" y="63"/>
                </a:moveTo>
                <a:lnTo>
                  <a:pt x="37" y="62"/>
                </a:lnTo>
                <a:lnTo>
                  <a:pt x="219" y="0"/>
                </a:lnTo>
                <a:lnTo>
                  <a:pt x="280" y="0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28690" name="Freeform 26"/>
          <p:cNvSpPr>
            <a:spLocks/>
          </p:cNvSpPr>
          <p:nvPr/>
        </p:nvSpPr>
        <p:spPr bwMode="auto">
          <a:xfrm>
            <a:off x="3727450" y="2508250"/>
            <a:ext cx="230188" cy="103188"/>
          </a:xfrm>
          <a:custGeom>
            <a:avLst/>
            <a:gdLst>
              <a:gd name="T0" fmla="*/ 0 w 148"/>
              <a:gd name="T1" fmla="*/ 0 h 74"/>
              <a:gd name="T2" fmla="*/ 2147483646 w 148"/>
              <a:gd name="T3" fmla="*/ 0 h 74"/>
              <a:gd name="T4" fmla="*/ 2147483646 w 148"/>
              <a:gd name="T5" fmla="*/ 2147483646 h 74"/>
              <a:gd name="T6" fmla="*/ 2147483646 w 148"/>
              <a:gd name="T7" fmla="*/ 2147483646 h 74"/>
              <a:gd name="T8" fmla="*/ 0 60000 65536"/>
              <a:gd name="T9" fmla="*/ 0 60000 65536"/>
              <a:gd name="T10" fmla="*/ 0 60000 65536"/>
              <a:gd name="T11" fmla="*/ 0 60000 65536"/>
              <a:gd name="T12" fmla="*/ 0 w 148"/>
              <a:gd name="T13" fmla="*/ 0 h 74"/>
              <a:gd name="T14" fmla="*/ 148 w 148"/>
              <a:gd name="T15" fmla="*/ 74 h 7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48" h="74">
                <a:moveTo>
                  <a:pt x="0" y="0"/>
                </a:moveTo>
                <a:lnTo>
                  <a:pt x="40" y="0"/>
                </a:lnTo>
                <a:lnTo>
                  <a:pt x="102" y="74"/>
                </a:lnTo>
                <a:lnTo>
                  <a:pt x="148" y="74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aphicFrame>
        <p:nvGraphicFramePr>
          <p:cNvPr id="2869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7600597"/>
              </p:ext>
            </p:extLst>
          </p:nvPr>
        </p:nvGraphicFramePr>
        <p:xfrm>
          <a:off x="3567113" y="3429000"/>
          <a:ext cx="601662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76"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2869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7113" y="3429000"/>
                        <a:ext cx="601662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2" name="Rectangle 16"/>
          <p:cNvSpPr>
            <a:spLocks noChangeArrowheads="1"/>
          </p:cNvSpPr>
          <p:nvPr/>
        </p:nvSpPr>
        <p:spPr bwMode="auto">
          <a:xfrm>
            <a:off x="3824289" y="3230563"/>
            <a:ext cx="141287" cy="2143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graphicFrame>
        <p:nvGraphicFramePr>
          <p:cNvPr id="2869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2405791"/>
              </p:ext>
            </p:extLst>
          </p:nvPr>
        </p:nvGraphicFramePr>
        <p:xfrm>
          <a:off x="3549650" y="1484313"/>
          <a:ext cx="60325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77" name="Clip" r:id="rId8" imgW="1307263" imgH="1084139" progId="MS_ClipArt_Gallery.2">
                  <p:embed/>
                </p:oleObj>
              </mc:Choice>
              <mc:Fallback>
                <p:oleObj name="Clip" r:id="rId8" imgW="1307263" imgH="1084139" progId="MS_ClipArt_Gallery.2">
                  <p:embed/>
                  <p:pic>
                    <p:nvPicPr>
                      <p:cNvPr id="2869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1484313"/>
                        <a:ext cx="603250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94" name="Rectangle 15"/>
          <p:cNvSpPr>
            <a:spLocks noChangeArrowheads="1"/>
          </p:cNvSpPr>
          <p:nvPr/>
        </p:nvSpPr>
        <p:spPr bwMode="auto">
          <a:xfrm>
            <a:off x="3827464" y="1938338"/>
            <a:ext cx="141287" cy="2159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zh-CN" altLang="en-US" sz="2400" dirty="0">
              <a:latin typeface="+mn-lt"/>
              <a:ea typeface="+mn-ea"/>
            </a:endParaRPr>
          </a:p>
        </p:txBody>
      </p:sp>
      <p:sp>
        <p:nvSpPr>
          <p:cNvPr id="28695" name="Text Box 42"/>
          <p:cNvSpPr txBox="1">
            <a:spLocks noChangeArrowheads="1"/>
          </p:cNvSpPr>
          <p:nvPr/>
        </p:nvSpPr>
        <p:spPr bwMode="auto">
          <a:xfrm>
            <a:off x="2509839" y="3616326"/>
            <a:ext cx="6062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star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9C6DDC4-AEDB-45F4-8B84-ECD03D4218C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29413" y="1139864"/>
            <a:ext cx="3261352" cy="31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2320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Ethernet Services</a:t>
            </a:r>
          </a:p>
        </p:txBody>
      </p:sp>
      <p:sp>
        <p:nvSpPr>
          <p:cNvPr id="3482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connectionless</a:t>
            </a:r>
            <a:r>
              <a:rPr lang="en-US" altLang="zh-CN" dirty="0"/>
              <a:t>: </a:t>
            </a:r>
          </a:p>
          <a:p>
            <a:pPr lvl="1"/>
            <a:r>
              <a:rPr lang="en-US" altLang="zh-CN" dirty="0"/>
              <a:t>No handshaking between sending and receiving NICs </a:t>
            </a:r>
          </a:p>
          <a:p>
            <a:r>
              <a:rPr lang="en-US" altLang="zh-CN" b="1" dirty="0">
                <a:solidFill>
                  <a:schemeClr val="accent5"/>
                </a:solidFill>
              </a:rPr>
              <a:t>unreliable</a:t>
            </a:r>
            <a:r>
              <a:rPr lang="en-US" altLang="zh-CN" b="1" dirty="0"/>
              <a:t>: </a:t>
            </a:r>
          </a:p>
          <a:p>
            <a:pPr lvl="1"/>
            <a:r>
              <a:rPr lang="en-US" altLang="zh-CN" dirty="0"/>
              <a:t>receiving NIC doesn’t send acks or </a:t>
            </a:r>
            <a:r>
              <a:rPr lang="en-US" altLang="zh-CN" dirty="0" err="1"/>
              <a:t>nacks</a:t>
            </a:r>
            <a:r>
              <a:rPr lang="en-US" altLang="zh-CN" dirty="0"/>
              <a:t> to sending NIC</a:t>
            </a:r>
          </a:p>
          <a:p>
            <a:pPr lvl="1"/>
            <a:r>
              <a:rPr lang="en-US" altLang="zh-CN" dirty="0"/>
              <a:t>stream of datagrams passed to network layer can have gaps (missing datagrams)</a:t>
            </a:r>
          </a:p>
          <a:p>
            <a:pPr lvl="1"/>
            <a:r>
              <a:rPr lang="en-US" altLang="zh-CN" dirty="0"/>
              <a:t>gaps will be filled if app is using TCP</a:t>
            </a:r>
          </a:p>
          <a:p>
            <a:pPr lvl="1"/>
            <a:r>
              <a:rPr lang="en-US" altLang="zh-CN" dirty="0"/>
              <a:t>otherwise, app will see gaps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95D9-91D8-4958-BB05-9803D63D1C8A}" type="slidenum">
              <a:rPr lang="en-US" altLang="zh-CN" smtClean="0"/>
              <a:pPr/>
              <a:t>83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5474272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Ethernet Frame Structure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84</a:t>
            </a:fld>
            <a:endParaRPr lang="en-US" altLang="zh-CN" dirty="0"/>
          </a:p>
        </p:txBody>
      </p:sp>
      <p:sp>
        <p:nvSpPr>
          <p:cNvPr id="3072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534445"/>
            <a:ext cx="9144000" cy="782637"/>
          </a:xfrm>
        </p:spPr>
        <p:txBody>
          <a:bodyPr/>
          <a:lstStyle/>
          <a:p>
            <a:pPr marL="360000" indent="0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Sending adapter encapsulates IP datagram (or other network layer protocol packet) in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Ethernet frame</a:t>
            </a:r>
            <a:endParaRPr lang="en-US" altLang="zh-CN" sz="2400" dirty="0">
              <a:ea typeface="宋体" panose="02010600030101010101" pitchFamily="2" charset="-122"/>
            </a:endParaRPr>
          </a:p>
          <a:p>
            <a:pPr marL="360000" indent="0"/>
            <a:endParaRPr lang="en-US" altLang="zh-CN" sz="2400" dirty="0">
              <a:ea typeface="宋体" panose="02010600030101010101" pitchFamily="2" charset="-122"/>
            </a:endParaRPr>
          </a:p>
        </p:txBody>
      </p:sp>
      <p:pic>
        <p:nvPicPr>
          <p:cNvPr id="30726" name="Picture 4" descr="552 Ethernet fra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484" y="2600938"/>
            <a:ext cx="7445375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7134E502-857A-4AE9-91B8-1379A389A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4320381"/>
            <a:ext cx="7772400" cy="211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900"/>
              </a:spcBef>
              <a:spcAft>
                <a:spcPts val="600"/>
              </a:spcAft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ts val="600"/>
              </a:spcBef>
              <a:spcAft>
                <a:spcPts val="3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微软雅黑" panose="020B0503020204020204" pitchFamily="3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微软雅黑" panose="020B0503020204020204" pitchFamily="34" charset="-122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 typeface="ZapfDingbats" pitchFamily="82" charset="2"/>
              <a:buNone/>
            </a:pPr>
            <a:r>
              <a:rPr lang="en-US" altLang="zh-CN" sz="2400" kern="0" dirty="0">
                <a:solidFill>
                  <a:schemeClr val="accent2"/>
                </a:solidFill>
                <a:ea typeface="宋体" panose="02010600030101010101" pitchFamily="2" charset="-122"/>
              </a:rPr>
              <a:t>Preamble: </a:t>
            </a:r>
          </a:p>
          <a:p>
            <a:r>
              <a:rPr lang="en-US" altLang="zh-CN" sz="2400" kern="0" dirty="0">
                <a:ea typeface="宋体" panose="02010600030101010101" pitchFamily="2" charset="-122"/>
              </a:rPr>
              <a:t>7 bytes with pattern 10101010 followed by one byte with pattern 10101011</a:t>
            </a:r>
          </a:p>
          <a:p>
            <a:r>
              <a:rPr lang="en-US" altLang="zh-CN" sz="2400" kern="0" dirty="0">
                <a:ea typeface="宋体" panose="02010600030101010101" pitchFamily="2" charset="-122"/>
              </a:rPr>
              <a:t> used to </a:t>
            </a:r>
            <a:r>
              <a:rPr lang="en-US" altLang="zh-CN" sz="2400" kern="0" dirty="0">
                <a:solidFill>
                  <a:schemeClr val="accent5"/>
                </a:solidFill>
                <a:ea typeface="宋体" panose="02010600030101010101" pitchFamily="2" charset="-122"/>
              </a:rPr>
              <a:t>synchronize receiver, sender clock rates</a:t>
            </a:r>
          </a:p>
        </p:txBody>
      </p:sp>
    </p:spTree>
    <p:extLst>
      <p:ext uri="{BB962C8B-B14F-4D97-AF65-F5344CB8AC3E}">
        <p14:creationId xmlns:p14="http://schemas.microsoft.com/office/powerpoint/2010/main" val="3343216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Ethernet Frame Structure (more)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85</a:t>
            </a:fld>
            <a:endParaRPr lang="en-US" altLang="zh-CN" dirty="0"/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68863" y="1287463"/>
            <a:ext cx="7772400" cy="3600450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Addresses:</a:t>
            </a:r>
            <a:r>
              <a:rPr lang="en-US" altLang="zh-CN" sz="2400" dirty="0">
                <a:ea typeface="宋体" panose="02010600030101010101" pitchFamily="2" charset="-122"/>
              </a:rPr>
              <a:t> 6 bytes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if adapter receives frame with matching destination address, or with broadcast address (</a:t>
            </a:r>
            <a:r>
              <a:rPr lang="en-US" altLang="zh-CN" sz="2000" dirty="0" err="1">
                <a:ea typeface="宋体" panose="02010600030101010101" pitchFamily="2" charset="-122"/>
              </a:rPr>
              <a:t>eg</a:t>
            </a:r>
            <a:r>
              <a:rPr lang="en-US" altLang="zh-CN" sz="2000" dirty="0">
                <a:ea typeface="宋体" panose="02010600030101010101" pitchFamily="2" charset="-122"/>
              </a:rPr>
              <a:t> ARP packet), it passes data in frame to network layer protocol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otherwise, adapter discards frame</a:t>
            </a:r>
          </a:p>
          <a:p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Type:</a:t>
            </a:r>
            <a:r>
              <a:rPr lang="en-US" altLang="zh-CN" sz="2400" dirty="0">
                <a:ea typeface="宋体" panose="02010600030101010101" pitchFamily="2" charset="-122"/>
              </a:rPr>
              <a:t> indicates higher layer protocol (mostly IP but others possible, e.g., Novell IPX, AppleTalk)</a:t>
            </a:r>
          </a:p>
          <a:p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CRC:</a:t>
            </a:r>
            <a:r>
              <a:rPr lang="en-US" altLang="zh-CN" sz="2400" dirty="0">
                <a:ea typeface="宋体" panose="02010600030101010101" pitchFamily="2" charset="-122"/>
              </a:rPr>
              <a:t> checked at receiver, if error is detected, frame is dropped</a:t>
            </a:r>
            <a:endParaRPr lang="en-US" altLang="zh-CN" dirty="0">
              <a:ea typeface="宋体" panose="02010600030101010101" pitchFamily="2" charset="-122"/>
            </a:endParaRPr>
          </a:p>
          <a:p>
            <a:endParaRPr lang="en-US" altLang="zh-CN" dirty="0">
              <a:ea typeface="宋体" panose="02010600030101010101" pitchFamily="2" charset="-122"/>
            </a:endParaRPr>
          </a:p>
          <a:p>
            <a:endParaRPr lang="en-US" altLang="zh-CN" dirty="0">
              <a:ea typeface="宋体" panose="02010600030101010101" pitchFamily="2" charset="-122"/>
            </a:endParaRPr>
          </a:p>
        </p:txBody>
      </p:sp>
      <p:pic>
        <p:nvPicPr>
          <p:cNvPr id="32774" name="Picture 4" descr="552 Ethernet fram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1789" y="5208589"/>
            <a:ext cx="6397625" cy="11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80719" y="6308726"/>
            <a:ext cx="2179763" cy="46166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dirty="0">
                <a:solidFill>
                  <a:srgbClr val="FFFFFF"/>
                </a:solidFill>
                <a:ea typeface="宋体" pitchFamily="2" charset="-122"/>
              </a:rPr>
              <a:t>multiplexing</a:t>
            </a:r>
            <a:endParaRPr lang="zh-CN" altLang="en-US" dirty="0">
              <a:solidFill>
                <a:srgbClr val="FFFFFF"/>
              </a:solidFill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6677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Ethernet MAC: CSMA/CD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1" dirty="0">
                <a:ea typeface="宋体" panose="02010600030101010101" pitchFamily="2" charset="-122"/>
              </a:rPr>
              <a:t>Step 1. </a:t>
            </a:r>
            <a:r>
              <a:rPr lang="en-US" altLang="zh-CN" dirty="0">
                <a:ea typeface="宋体" panose="02010600030101010101" pitchFamily="2" charset="-122"/>
              </a:rPr>
              <a:t>NIC receives datagram from network layer, </a:t>
            </a:r>
            <a:r>
              <a:rPr lang="en-US" altLang="zh-CN" dirty="0">
                <a:solidFill>
                  <a:srgbClr val="00B050"/>
                </a:solidFill>
                <a:ea typeface="宋体" panose="02010600030101010101" pitchFamily="2" charset="-122"/>
              </a:rPr>
              <a:t>creates</a:t>
            </a:r>
            <a:r>
              <a:rPr lang="en-US" altLang="zh-CN" dirty="0">
                <a:ea typeface="宋体" panose="02010600030101010101" pitchFamily="2" charset="-122"/>
              </a:rPr>
              <a:t> frame</a:t>
            </a:r>
          </a:p>
          <a:p>
            <a:pPr marL="0" indent="0">
              <a:buNone/>
            </a:pPr>
            <a:r>
              <a:rPr lang="en-US" altLang="zh-CN" b="1" dirty="0">
                <a:ea typeface="宋体" panose="02010600030101010101" pitchFamily="2" charset="-122"/>
              </a:rPr>
              <a:t>Step 2. </a:t>
            </a:r>
            <a:r>
              <a:rPr lang="en-US" altLang="zh-CN" dirty="0">
                <a:ea typeface="宋体" panose="02010600030101010101" pitchFamily="2" charset="-122"/>
              </a:rPr>
              <a:t>Carrier sensing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If NIC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senses channel idle</a:t>
            </a:r>
            <a:r>
              <a:rPr lang="en-US" altLang="zh-CN" dirty="0">
                <a:ea typeface="宋体" panose="02010600030101010101" pitchFamily="2" charset="-122"/>
              </a:rPr>
              <a:t>, starts frame transmission 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If NIC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senses channel busy</a:t>
            </a:r>
            <a:r>
              <a:rPr lang="en-US" altLang="zh-CN" dirty="0">
                <a:ea typeface="宋体" panose="02010600030101010101" pitchFamily="2" charset="-122"/>
              </a:rPr>
              <a:t>, waits until channel idle, then transmits</a:t>
            </a:r>
          </a:p>
          <a:p>
            <a:pPr>
              <a:buNone/>
              <a:defRPr/>
            </a:pPr>
            <a:r>
              <a:rPr lang="en-US" altLang="zh-CN" b="1" dirty="0">
                <a:ea typeface="宋体" panose="02010600030101010101" pitchFamily="2" charset="-122"/>
              </a:rPr>
              <a:t>Step 3. </a:t>
            </a:r>
            <a:r>
              <a:rPr lang="en-US" altLang="zh-CN" dirty="0">
                <a:ea typeface="宋体" panose="02010600030101010101" pitchFamily="2" charset="-122"/>
              </a:rPr>
              <a:t>If NIC transmits entire frame </a:t>
            </a:r>
            <a:r>
              <a:rPr lang="en-US" altLang="zh-CN" dirty="0">
                <a:solidFill>
                  <a:srgbClr val="C00000"/>
                </a:solidFill>
                <a:ea typeface="宋体" pitchFamily="2" charset="-122"/>
              </a:rPr>
              <a:t>without detecting another transmission</a:t>
            </a:r>
            <a:r>
              <a:rPr lang="en-US" altLang="zh-CN" dirty="0">
                <a:ea typeface="宋体" panose="02010600030101010101" pitchFamily="2" charset="-122"/>
              </a:rPr>
              <a:t>, NIC is done with frame !</a:t>
            </a:r>
          </a:p>
          <a:p>
            <a:pPr>
              <a:buNone/>
              <a:defRPr/>
            </a:pPr>
            <a:r>
              <a:rPr lang="en-US" altLang="zh-CN" b="1" dirty="0">
                <a:ea typeface="宋体" panose="02010600030101010101" pitchFamily="2" charset="-122"/>
              </a:rPr>
              <a:t>Step 4. </a:t>
            </a:r>
            <a:r>
              <a:rPr lang="en-US" altLang="zh-CN" dirty="0">
                <a:ea typeface="宋体" panose="02010600030101010101" pitchFamily="2" charset="-122"/>
              </a:rPr>
              <a:t>If NIC </a:t>
            </a:r>
            <a:r>
              <a:rPr lang="en-US" altLang="zh-CN" dirty="0">
                <a:solidFill>
                  <a:srgbClr val="C00000"/>
                </a:solidFill>
                <a:ea typeface="宋体" pitchFamily="2" charset="-122"/>
              </a:rPr>
              <a:t>detects another transmission </a:t>
            </a:r>
            <a:r>
              <a:rPr lang="en-US" altLang="zh-CN" dirty="0">
                <a:ea typeface="宋体" panose="02010600030101010101" pitchFamily="2" charset="-122"/>
              </a:rPr>
              <a:t>while transmitting,  </a:t>
            </a:r>
            <a:r>
              <a:rPr lang="en-US" altLang="zh-CN" dirty="0">
                <a:solidFill>
                  <a:schemeClr val="accent2"/>
                </a:solidFill>
                <a:ea typeface="宋体" panose="02010600030101010101" pitchFamily="2" charset="-122"/>
              </a:rPr>
              <a:t>aborts</a:t>
            </a:r>
            <a:r>
              <a:rPr lang="en-US" altLang="zh-CN" dirty="0">
                <a:ea typeface="宋体" panose="02010600030101010101" pitchFamily="2" charset="-122"/>
              </a:rPr>
              <a:t> and sends </a:t>
            </a:r>
            <a:r>
              <a:rPr lang="en-US" altLang="zh-CN" b="1" u="sng" dirty="0">
                <a:solidFill>
                  <a:schemeClr val="accent5">
                    <a:lumMod val="50000"/>
                  </a:schemeClr>
                </a:solidFill>
                <a:ea typeface="宋体" pitchFamily="2" charset="-122"/>
              </a:rPr>
              <a:t>jam signal</a:t>
            </a:r>
            <a:r>
              <a:rPr lang="en-US" altLang="zh-CN" dirty="0">
                <a:ea typeface="宋体" panose="02010600030101010101" pitchFamily="2" charset="-122"/>
              </a:rPr>
              <a:t> </a:t>
            </a:r>
          </a:p>
          <a:p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86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1472909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Exponential </a:t>
            </a:r>
            <a:r>
              <a:rPr lang="en-US" altLang="zh-CN" dirty="0" err="1">
                <a:ea typeface="宋体" panose="02010600030101010101" pitchFamily="2" charset="-122"/>
              </a:rPr>
              <a:t>Backoff</a:t>
            </a:r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87</a:t>
            </a:fld>
            <a:endParaRPr lang="en-US" altLang="zh-CN" dirty="0"/>
          </a:p>
        </p:txBody>
      </p:sp>
      <p:sp>
        <p:nvSpPr>
          <p:cNvPr id="3" name="矩形 2"/>
          <p:cNvSpPr/>
          <p:nvPr/>
        </p:nvSpPr>
        <p:spPr>
          <a:xfrm>
            <a:off x="2103510" y="2246145"/>
            <a:ext cx="78409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>
              <a:defRPr/>
            </a:pPr>
            <a:r>
              <a:rPr lang="en-US" altLang="zh-CN" sz="2800" dirty="0">
                <a:latin typeface="+mn-lt"/>
                <a:ea typeface="宋体" pitchFamily="2" charset="-122"/>
              </a:rPr>
              <a:t>After aborting, NIC enters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宋体" pitchFamily="2" charset="-122"/>
              </a:rPr>
              <a:t>exponential </a:t>
            </a:r>
            <a:r>
              <a:rPr lang="en-US" altLang="zh-CN" sz="2800" b="1" dirty="0" err="1">
                <a:solidFill>
                  <a:srgbClr val="FF0000"/>
                </a:solidFill>
                <a:latin typeface="+mn-lt"/>
                <a:ea typeface="宋体" pitchFamily="2" charset="-122"/>
              </a:rPr>
              <a:t>backoff</a:t>
            </a:r>
            <a:r>
              <a:rPr lang="en-US" altLang="zh-CN" sz="2800" dirty="0">
                <a:latin typeface="+mn-lt"/>
                <a:ea typeface="宋体" pitchFamily="2" charset="-122"/>
              </a:rPr>
              <a:t>: after </a:t>
            </a:r>
            <a:r>
              <a:rPr lang="en-US" altLang="zh-CN" sz="2800" i="1" dirty="0" err="1">
                <a:latin typeface="+mn-lt"/>
                <a:ea typeface="宋体" pitchFamily="2" charset="-122"/>
              </a:rPr>
              <a:t>m</a:t>
            </a:r>
            <a:r>
              <a:rPr lang="en-US" altLang="zh-CN" sz="2800" dirty="0" err="1">
                <a:latin typeface="+mn-lt"/>
                <a:ea typeface="宋体" pitchFamily="2" charset="-122"/>
              </a:rPr>
              <a:t>th</a:t>
            </a:r>
            <a:r>
              <a:rPr lang="en-US" altLang="zh-CN" sz="2800" dirty="0">
                <a:latin typeface="+mn-lt"/>
                <a:ea typeface="宋体" pitchFamily="2" charset="-122"/>
              </a:rPr>
              <a:t> collision, NIC chooses </a:t>
            </a:r>
            <a:r>
              <a:rPr lang="en-US" altLang="zh-CN" sz="2800" i="1" dirty="0">
                <a:latin typeface="+mn-lt"/>
                <a:ea typeface="宋体" pitchFamily="2" charset="-122"/>
              </a:rPr>
              <a:t>K </a:t>
            </a:r>
            <a:r>
              <a:rPr lang="en-US" altLang="zh-CN" sz="2800" dirty="0">
                <a:latin typeface="+mn-lt"/>
                <a:ea typeface="宋体" pitchFamily="2" charset="-122"/>
              </a:rPr>
              <a:t>at random from </a:t>
            </a:r>
            <a:r>
              <a:rPr lang="en-US" altLang="zh-CN" dirty="0">
                <a:latin typeface="+mn-lt"/>
                <a:ea typeface="宋体" pitchFamily="2" charset="-122"/>
              </a:rPr>
              <a:t>{0,1,2,…,2</a:t>
            </a:r>
            <a:r>
              <a:rPr lang="en-US" altLang="zh-CN" b="1" baseline="30000" dirty="0">
                <a:latin typeface="+mn-lt"/>
                <a:ea typeface="宋体" pitchFamily="2" charset="-122"/>
              </a:rPr>
              <a:t>m</a:t>
            </a:r>
            <a:r>
              <a:rPr lang="en-US" altLang="zh-CN" dirty="0">
                <a:latin typeface="+mn-lt"/>
                <a:ea typeface="宋体" pitchFamily="2" charset="-122"/>
              </a:rPr>
              <a:t>-1}.</a:t>
            </a:r>
            <a:r>
              <a:rPr lang="en-US" altLang="zh-CN" sz="2800" dirty="0">
                <a:latin typeface="+mn-lt"/>
                <a:ea typeface="宋体" pitchFamily="2" charset="-122"/>
              </a:rPr>
              <a:t> </a:t>
            </a:r>
          </a:p>
          <a:p>
            <a:pPr indent="358775">
              <a:defRPr/>
            </a:pPr>
            <a:endParaRPr lang="en-US" altLang="zh-CN" sz="2800" dirty="0">
              <a:latin typeface="+mn-lt"/>
              <a:ea typeface="宋体" pitchFamily="2" charset="-122"/>
            </a:endParaRPr>
          </a:p>
          <a:p>
            <a:pPr indent="358775">
              <a:defRPr/>
            </a:pPr>
            <a:endParaRPr lang="en-US" altLang="zh-CN" sz="2800" dirty="0">
              <a:latin typeface="+mn-lt"/>
              <a:ea typeface="宋体" pitchFamily="2" charset="-122"/>
            </a:endParaRPr>
          </a:p>
          <a:p>
            <a:pPr indent="358775">
              <a:defRPr/>
            </a:pPr>
            <a:r>
              <a:rPr lang="en-US" altLang="zh-CN" sz="2800" dirty="0">
                <a:latin typeface="+mn-lt"/>
                <a:ea typeface="宋体" pitchFamily="2" charset="-122"/>
              </a:rPr>
              <a:t>NIC waits K</a:t>
            </a:r>
            <a:r>
              <a:rPr lang="el-GR" altLang="zh-CN" sz="2800" dirty="0">
                <a:latin typeface="+mn-lt"/>
              </a:rPr>
              <a:t>·</a:t>
            </a:r>
            <a:r>
              <a:rPr lang="en-US" altLang="zh-CN" sz="2800" dirty="0">
                <a:latin typeface="+mn-lt"/>
                <a:ea typeface="宋体" pitchFamily="2" charset="-122"/>
              </a:rPr>
              <a:t>512 bit times, returns to </a:t>
            </a:r>
            <a:r>
              <a:rPr lang="en-US" altLang="zh-CN" sz="2800" b="1" dirty="0">
                <a:latin typeface="+mn-lt"/>
                <a:ea typeface="宋体" pitchFamily="2" charset="-122"/>
              </a:rPr>
              <a:t>Step 2</a:t>
            </a:r>
          </a:p>
        </p:txBody>
      </p:sp>
    </p:spTree>
    <p:extLst>
      <p:ext uri="{BB962C8B-B14F-4D97-AF65-F5344CB8AC3E}">
        <p14:creationId xmlns:p14="http://schemas.microsoft.com/office/powerpoint/2010/main" val="131728749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Why Exponential?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88</a:t>
            </a:fld>
            <a:endParaRPr lang="en-US" altLang="zh-CN" dirty="0"/>
          </a:p>
        </p:txBody>
      </p:sp>
      <p:sp>
        <p:nvSpPr>
          <p:cNvPr id="43011" name="内容占位符 7"/>
          <p:cNvSpPr>
            <a:spLocks noGrp="1"/>
          </p:cNvSpPr>
          <p:nvPr>
            <p:ph idx="4294967295"/>
          </p:nvPr>
        </p:nvSpPr>
        <p:spPr>
          <a:xfrm>
            <a:off x="2209800" y="3086100"/>
            <a:ext cx="7772400" cy="3257178"/>
          </a:xfrm>
        </p:spPr>
        <p:txBody>
          <a:bodyPr/>
          <a:lstStyle/>
          <a:p>
            <a:r>
              <a:rPr lang="en-US" altLang="zh-CN" sz="2400" dirty="0">
                <a:ea typeface="宋体" panose="02010600030101010101" pitchFamily="2" charset="-122"/>
              </a:rPr>
              <a:t>When there are </a:t>
            </a:r>
            <a:r>
              <a:rPr lang="en-US" altLang="zh-CN" sz="2400" dirty="0">
                <a:solidFill>
                  <a:srgbClr val="C00000"/>
                </a:solidFill>
                <a:ea typeface="宋体" panose="02010600030101010101" pitchFamily="2" charset="-122"/>
              </a:rPr>
              <a:t>a small number </a:t>
            </a:r>
            <a:r>
              <a:rPr lang="en-US" altLang="zh-CN" sz="2400" dirty="0">
                <a:ea typeface="宋体" panose="02010600030101010101" pitchFamily="2" charset="-122"/>
              </a:rPr>
              <a:t>of competitors, resolve completion </a:t>
            </a:r>
            <a:r>
              <a:rPr lang="en-US" altLang="zh-CN" sz="2400" u="sng" dirty="0">
                <a:solidFill>
                  <a:srgbClr val="C00000"/>
                </a:solidFill>
                <a:ea typeface="宋体" panose="02010600030101010101" pitchFamily="2" charset="-122"/>
              </a:rPr>
              <a:t>in short time</a:t>
            </a:r>
            <a:r>
              <a:rPr lang="en-US" altLang="zh-CN" sz="2400" dirty="0">
                <a:ea typeface="宋体" panose="02010600030101010101" pitchFamily="2" charset="-122"/>
              </a:rPr>
              <a:t> =&gt; wait a short time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When there are </a:t>
            </a:r>
            <a:r>
              <a:rPr lang="en-US" altLang="zh-CN" sz="2400" dirty="0">
                <a:solidFill>
                  <a:srgbClr val="C00000"/>
                </a:solidFill>
                <a:ea typeface="宋体" panose="02010600030101010101" pitchFamily="2" charset="-122"/>
              </a:rPr>
              <a:t>a larger number </a:t>
            </a:r>
            <a:r>
              <a:rPr lang="en-US" altLang="zh-CN" sz="2400" dirty="0">
                <a:ea typeface="宋体" panose="02010600030101010101" pitchFamily="2" charset="-122"/>
              </a:rPr>
              <a:t>of competitors, resolve completion in </a:t>
            </a:r>
            <a:r>
              <a:rPr lang="en-US" altLang="zh-CN" sz="2400" u="sng" dirty="0">
                <a:ea typeface="宋体" panose="02010600030101010101" pitchFamily="2" charset="-122"/>
              </a:rPr>
              <a:t>longer time</a:t>
            </a:r>
          </a:p>
          <a:p>
            <a:r>
              <a:rPr lang="en-US" altLang="zh-CN" sz="2400" dirty="0">
                <a:solidFill>
                  <a:srgbClr val="0070C0"/>
                </a:solidFill>
                <a:ea typeface="宋体" panose="02010600030101010101" pitchFamily="2" charset="-122"/>
              </a:rPr>
              <a:t>When experiencing more collisions, be aware of more competitors</a:t>
            </a:r>
            <a:endParaRPr lang="zh-CN" altLang="en-US" sz="2400" dirty="0">
              <a:solidFill>
                <a:srgbClr val="0070C0"/>
              </a:solidFill>
              <a:ea typeface="宋体" panose="0201060003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3C78C60-5396-4F82-9A8D-945A5024E64B}"/>
              </a:ext>
            </a:extLst>
          </p:cNvPr>
          <p:cNvSpPr txBox="1"/>
          <p:nvPr/>
        </p:nvSpPr>
        <p:spPr>
          <a:xfrm>
            <a:off x="1524000" y="1614401"/>
            <a:ext cx="9144000" cy="101449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+mj-lt"/>
              </a:rPr>
              <a:t>Goal of exponential </a:t>
            </a:r>
            <a:r>
              <a:rPr lang="en-US" altLang="zh-CN" dirty="0" err="1">
                <a:solidFill>
                  <a:schemeClr val="bg1"/>
                </a:solidFill>
                <a:latin typeface="+mj-lt"/>
              </a:rPr>
              <a:t>backoff</a:t>
            </a:r>
            <a:r>
              <a:rPr lang="en-US" altLang="zh-CN" dirty="0">
                <a:solidFill>
                  <a:schemeClr val="bg1"/>
                </a:solidFill>
                <a:latin typeface="+mj-lt"/>
              </a:rPr>
              <a:t>: 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+mj-lt"/>
              </a:rPr>
              <a:t>adapt retransmission attempts to estimated current load</a:t>
            </a:r>
          </a:p>
        </p:txBody>
      </p:sp>
    </p:spTree>
    <p:extLst>
      <p:ext uri="{BB962C8B-B14F-4D97-AF65-F5344CB8AC3E}">
        <p14:creationId xmlns:p14="http://schemas.microsoft.com/office/powerpoint/2010/main" val="161673807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Ethernet’s CSMA/CD (more)</a:t>
            </a:r>
          </a:p>
        </p:txBody>
      </p:sp>
      <p:sp>
        <p:nvSpPr>
          <p:cNvPr id="4096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057400" y="1371600"/>
            <a:ext cx="3810000" cy="3011488"/>
          </a:xfrm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Jam Signal:</a:t>
            </a:r>
            <a:r>
              <a:rPr lang="en-US" altLang="zh-CN" sz="2000" dirty="0">
                <a:ea typeface="宋体" panose="02010600030101010101" pitchFamily="2" charset="-122"/>
              </a:rPr>
              <a:t> make sure all other transmitters are aware of collision; 48 bits</a:t>
            </a:r>
          </a:p>
          <a:p>
            <a:pPr>
              <a:buFont typeface="ZapfDingbats" pitchFamily="82" charset="2"/>
              <a:buNone/>
            </a:pPr>
            <a:r>
              <a:rPr lang="en-US" altLang="zh-CN" sz="2000" dirty="0">
                <a:solidFill>
                  <a:srgbClr val="FF0000"/>
                </a:solidFill>
                <a:ea typeface="宋体" panose="02010600030101010101" pitchFamily="2" charset="-122"/>
              </a:rPr>
              <a:t>Bit time:</a:t>
            </a:r>
            <a:r>
              <a:rPr lang="en-US" altLang="zh-CN" sz="2000" dirty="0">
                <a:ea typeface="宋体" panose="02010600030101010101" pitchFamily="2" charset="-122"/>
              </a:rPr>
              <a:t> 0.1 microsec for 10 Mbps Ethernet ;</a:t>
            </a:r>
            <a:br>
              <a:rPr lang="en-US" altLang="zh-CN" sz="2000" dirty="0">
                <a:ea typeface="宋体" panose="02010600030101010101" pitchFamily="2" charset="-122"/>
              </a:rPr>
            </a:br>
            <a:r>
              <a:rPr lang="en-US" altLang="zh-CN" sz="2000" dirty="0">
                <a:ea typeface="宋体" panose="02010600030101010101" pitchFamily="2" charset="-122"/>
              </a:rPr>
              <a:t>for K=1023, wait time is about 50 </a:t>
            </a:r>
            <a:r>
              <a:rPr lang="en-US" altLang="zh-CN" sz="2000" dirty="0" err="1">
                <a:ea typeface="宋体" panose="02010600030101010101" pitchFamily="2" charset="-122"/>
              </a:rPr>
              <a:t>msec</a:t>
            </a:r>
            <a:endParaRPr lang="en-US" altLang="zh-CN" sz="2000" dirty="0">
              <a:ea typeface="宋体" panose="02010600030101010101" pitchFamily="2" charset="-122"/>
            </a:endParaRPr>
          </a:p>
          <a:p>
            <a:pPr>
              <a:buFont typeface="ZapfDingbats" pitchFamily="82" charset="2"/>
              <a:buNone/>
            </a:pPr>
            <a:r>
              <a:rPr lang="en-US" altLang="zh-CN" sz="2000" dirty="0">
                <a:ea typeface="宋体" panose="02010600030101010101" pitchFamily="2" charset="-122"/>
              </a:rPr>
              <a:t> </a:t>
            </a:r>
          </a:p>
          <a:p>
            <a:pPr>
              <a:buFont typeface="ZapfDingbats" pitchFamily="82" charset="2"/>
              <a:buNone/>
            </a:pPr>
            <a:endParaRPr lang="en-US" altLang="zh-CN" sz="2000" dirty="0">
              <a:ea typeface="宋体" panose="02010600030101010101" pitchFamily="2" charset="-122"/>
            </a:endParaRPr>
          </a:p>
        </p:txBody>
      </p:sp>
      <p:sp>
        <p:nvSpPr>
          <p:cNvPr id="4096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6164262" y="1371600"/>
            <a:ext cx="4084638" cy="5048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>
                <a:solidFill>
                  <a:srgbClr val="7030A0"/>
                </a:solidFill>
                <a:ea typeface="宋体" panose="02010600030101010101" pitchFamily="2" charset="-122"/>
              </a:rPr>
              <a:t>Exponential </a:t>
            </a:r>
            <a:r>
              <a:rPr lang="en-US" altLang="zh-CN" sz="2400" dirty="0" err="1">
                <a:solidFill>
                  <a:srgbClr val="7030A0"/>
                </a:solidFill>
                <a:ea typeface="宋体" panose="02010600030101010101" pitchFamily="2" charset="-122"/>
              </a:rPr>
              <a:t>Backoff</a:t>
            </a:r>
            <a:r>
              <a:rPr lang="en-US" altLang="zh-CN" sz="2400" dirty="0">
                <a:solidFill>
                  <a:srgbClr val="7030A0"/>
                </a:solidFill>
                <a:ea typeface="宋体" panose="02010600030101010101" pitchFamily="2" charset="-122"/>
              </a:rPr>
              <a:t> example: </a:t>
            </a:r>
          </a:p>
          <a:p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first collision</a:t>
            </a:r>
            <a:r>
              <a:rPr lang="en-US" altLang="zh-CN" sz="2000" dirty="0">
                <a:ea typeface="宋体" panose="02010600030101010101" pitchFamily="2" charset="-122"/>
              </a:rPr>
              <a:t>: choose K from {0,1}; delay is K</a:t>
            </a:r>
            <a:r>
              <a:rPr lang="el-GR" altLang="zh-CN" sz="2000" dirty="0"/>
              <a:t>·</a:t>
            </a:r>
            <a:r>
              <a:rPr lang="en-US" altLang="zh-CN" sz="2000" dirty="0">
                <a:ea typeface="宋体" panose="02010600030101010101" pitchFamily="2" charset="-122"/>
              </a:rPr>
              <a:t> 512 bit transmission times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after 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second collision</a:t>
            </a:r>
            <a:r>
              <a:rPr lang="en-US" altLang="zh-CN" sz="2000" dirty="0">
                <a:ea typeface="宋体" panose="02010600030101010101" pitchFamily="2" charset="-122"/>
              </a:rPr>
              <a:t>: choose K from {0,1,2,3}…</a:t>
            </a:r>
          </a:p>
          <a:p>
            <a:r>
              <a:rPr lang="en-US" altLang="zh-CN" sz="2000" dirty="0">
                <a:ea typeface="宋体" panose="02010600030101010101" pitchFamily="2" charset="-122"/>
              </a:rPr>
              <a:t>after </a:t>
            </a:r>
            <a:r>
              <a:rPr lang="en-US" altLang="zh-CN" sz="2000" dirty="0">
                <a:solidFill>
                  <a:srgbClr val="C00000"/>
                </a:solidFill>
                <a:ea typeface="宋体" panose="02010600030101010101" pitchFamily="2" charset="-122"/>
              </a:rPr>
              <a:t>ten collisions</a:t>
            </a:r>
            <a:r>
              <a:rPr lang="en-US" altLang="zh-CN" sz="2000" dirty="0">
                <a:ea typeface="宋体" panose="02010600030101010101" pitchFamily="2" charset="-122"/>
              </a:rPr>
              <a:t>, choose K from {0,1,2,3,4,…,1023}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7AFD8E-47EC-4333-9317-F3617AC17F61}" type="slidenum">
              <a:rPr lang="en-US" altLang="zh-CN" smtClean="0"/>
              <a:pPr>
                <a:defRPr/>
              </a:pPr>
              <a:t>89</a:t>
            </a:fld>
            <a:endParaRPr lang="en-US" altLang="zh-CN" dirty="0"/>
          </a:p>
        </p:txBody>
      </p:sp>
      <p:sp>
        <p:nvSpPr>
          <p:cNvPr id="37895" name="Text Box 5"/>
          <p:cNvSpPr txBox="1">
            <a:spLocks noChangeArrowheads="1"/>
          </p:cNvSpPr>
          <p:nvPr/>
        </p:nvSpPr>
        <p:spPr bwMode="auto">
          <a:xfrm>
            <a:off x="2284751" y="5609339"/>
            <a:ext cx="3466726" cy="10748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noAutofit/>
          </a:bodyPr>
          <a:lstStyle/>
          <a:p>
            <a:pPr algn="ctr">
              <a:defRPr/>
            </a:pPr>
            <a:r>
              <a:rPr lang="en-US" altLang="zh-CN" sz="1800" dirty="0">
                <a:ea typeface="宋体" pitchFamily="2" charset="-122"/>
              </a:rPr>
              <a:t>See/interact with Java</a:t>
            </a:r>
          </a:p>
          <a:p>
            <a:pPr algn="ctr">
              <a:defRPr/>
            </a:pPr>
            <a:r>
              <a:rPr lang="en-US" altLang="zh-CN" sz="1800" dirty="0">
                <a:ea typeface="宋体" pitchFamily="2" charset="-122"/>
              </a:rPr>
              <a:t>applet on AWL Web site:</a:t>
            </a:r>
          </a:p>
          <a:p>
            <a:pPr algn="ctr">
              <a:defRPr/>
            </a:pPr>
            <a:r>
              <a:rPr lang="en-US" altLang="zh-CN" sz="1800" dirty="0">
                <a:ea typeface="宋体" pitchFamily="2" charset="-122"/>
              </a:rPr>
              <a:t>highly recommended !</a:t>
            </a:r>
          </a:p>
        </p:txBody>
      </p:sp>
      <p:sp>
        <p:nvSpPr>
          <p:cNvPr id="7" name="椭圆 6"/>
          <p:cNvSpPr/>
          <p:nvPr/>
        </p:nvSpPr>
        <p:spPr bwMode="auto">
          <a:xfrm>
            <a:off x="3358896" y="4924452"/>
            <a:ext cx="1318437" cy="425302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hlinkClick r:id="rId3"/>
              </a:rPr>
              <a:t>demo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34957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CSMA/CD efficiency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90</a:t>
            </a:fld>
            <a:endParaRPr lang="en-US" altLang="zh-CN" dirty="0"/>
          </a:p>
        </p:txBody>
      </p:sp>
      <p:sp>
        <p:nvSpPr>
          <p:cNvPr id="4506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12620" y="1564324"/>
            <a:ext cx="7772400" cy="1684337"/>
          </a:xfrm>
        </p:spPr>
        <p:txBody>
          <a:bodyPr/>
          <a:lstStyle/>
          <a:p>
            <a:r>
              <a:rPr lang="en-US" altLang="zh-CN" sz="2400" dirty="0" err="1">
                <a:ea typeface="宋体" panose="02010600030101010101" pitchFamily="2" charset="-122"/>
              </a:rPr>
              <a:t>T</a:t>
            </a:r>
            <a:r>
              <a:rPr lang="en-US" altLang="zh-CN" sz="2400" baseline="-25000" dirty="0" err="1">
                <a:ea typeface="宋体" panose="02010600030101010101" pitchFamily="2" charset="-122"/>
              </a:rPr>
              <a:t>prop</a:t>
            </a:r>
            <a:r>
              <a:rPr lang="en-US" altLang="zh-CN" sz="2400" dirty="0">
                <a:ea typeface="宋体" panose="02010600030101010101" pitchFamily="2" charset="-122"/>
              </a:rPr>
              <a:t> = max prop delay between 2 nodes in LAN</a:t>
            </a:r>
          </a:p>
          <a:p>
            <a:r>
              <a:rPr lang="en-US" altLang="zh-CN" sz="2400" dirty="0" err="1">
                <a:ea typeface="宋体" panose="02010600030101010101" pitchFamily="2" charset="-122"/>
              </a:rPr>
              <a:t>t</a:t>
            </a:r>
            <a:r>
              <a:rPr lang="en-US" altLang="zh-CN" sz="2400" baseline="-25000" dirty="0" err="1">
                <a:ea typeface="宋体" panose="02010600030101010101" pitchFamily="2" charset="-122"/>
              </a:rPr>
              <a:t>trans</a:t>
            </a:r>
            <a:r>
              <a:rPr lang="en-US" altLang="zh-CN" sz="2400" dirty="0">
                <a:ea typeface="宋体" panose="02010600030101010101" pitchFamily="2" charset="-122"/>
              </a:rPr>
              <a:t> = time to transmit max-size frame</a:t>
            </a:r>
            <a:endParaRPr lang="en-US" altLang="zh-CN" dirty="0">
              <a:ea typeface="宋体" panose="02010600030101010101" pitchFamily="2" charset="-122"/>
            </a:endParaRPr>
          </a:p>
          <a:p>
            <a:endParaRPr lang="en-US" altLang="zh-CN" dirty="0">
              <a:ea typeface="宋体" panose="02010600030101010101" pitchFamily="2" charset="-122"/>
            </a:endParaRPr>
          </a:p>
          <a:p>
            <a:endParaRPr lang="en-US" altLang="zh-CN" dirty="0">
              <a:ea typeface="宋体" panose="02010600030101010101" pitchFamily="2" charset="-122"/>
            </a:endParaRPr>
          </a:p>
          <a:p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sz="2400" dirty="0">
                <a:ea typeface="宋体" panose="02010600030101010101" pitchFamily="2" charset="-122"/>
              </a:rPr>
              <a:t>efficiency goes to 1 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as </a:t>
            </a:r>
            <a:r>
              <a:rPr lang="en-US" altLang="zh-CN" sz="2000" dirty="0" err="1">
                <a:ea typeface="宋体" panose="02010600030101010101" pitchFamily="2" charset="-122"/>
              </a:rPr>
              <a:t>t</a:t>
            </a:r>
            <a:r>
              <a:rPr lang="en-US" altLang="zh-CN" sz="2000" baseline="-25000" dirty="0" err="1">
                <a:ea typeface="宋体" panose="02010600030101010101" pitchFamily="2" charset="-122"/>
              </a:rPr>
              <a:t>prop</a:t>
            </a:r>
            <a:r>
              <a:rPr lang="en-US" altLang="zh-CN" sz="2000" dirty="0">
                <a:ea typeface="宋体" panose="02010600030101010101" pitchFamily="2" charset="-122"/>
              </a:rPr>
              <a:t> goes to 0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as </a:t>
            </a:r>
            <a:r>
              <a:rPr lang="en-US" altLang="zh-CN" sz="2000" dirty="0" err="1">
                <a:ea typeface="宋体" panose="02010600030101010101" pitchFamily="2" charset="-122"/>
              </a:rPr>
              <a:t>t</a:t>
            </a:r>
            <a:r>
              <a:rPr lang="en-US" altLang="zh-CN" sz="2000" baseline="-25000" dirty="0" err="1">
                <a:ea typeface="宋体" panose="02010600030101010101" pitchFamily="2" charset="-122"/>
              </a:rPr>
              <a:t>trans</a:t>
            </a:r>
            <a:r>
              <a:rPr lang="en-US" altLang="zh-CN" sz="2000" dirty="0">
                <a:ea typeface="宋体" panose="02010600030101010101" pitchFamily="2" charset="-122"/>
              </a:rPr>
              <a:t> goes to infinity</a:t>
            </a:r>
          </a:p>
          <a:p>
            <a:r>
              <a:rPr lang="en-US" altLang="zh-CN" sz="2400" dirty="0">
                <a:solidFill>
                  <a:srgbClr val="0070C0"/>
                </a:solidFill>
                <a:ea typeface="宋体" panose="02010600030101010101" pitchFamily="2" charset="-122"/>
              </a:rPr>
              <a:t>better performance than ALOHA: and simple, cheap, decentralized</a:t>
            </a:r>
            <a:r>
              <a:rPr lang="en-US" altLang="zh-CN" dirty="0">
                <a:solidFill>
                  <a:srgbClr val="0070C0"/>
                </a:solidFill>
                <a:ea typeface="宋体" panose="02010600030101010101" pitchFamily="2" charset="-122"/>
              </a:rPr>
              <a:t>!</a:t>
            </a:r>
          </a:p>
        </p:txBody>
      </p:sp>
      <p:graphicFrame>
        <p:nvGraphicFramePr>
          <p:cNvPr id="45062" name="Object 4"/>
          <p:cNvGraphicFramePr>
            <a:graphicFrameLocks noChangeAspect="1"/>
          </p:cNvGraphicFramePr>
          <p:nvPr/>
        </p:nvGraphicFramePr>
        <p:xfrm>
          <a:off x="3181350" y="2607288"/>
          <a:ext cx="4616450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96" name="Equation" r:id="rId4" imgW="1422400" imgH="393700" progId="Equation.DSMT4">
                  <p:embed/>
                </p:oleObj>
              </mc:Choice>
              <mc:Fallback>
                <p:oleObj name="Equation" r:id="rId4" imgW="1422400" imgH="393700" progId="Equation.DSMT4">
                  <p:embed/>
                  <p:pic>
                    <p:nvPicPr>
                      <p:cNvPr id="4506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1350" y="2607288"/>
                        <a:ext cx="4616450" cy="127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777902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6.4 Switched local area networks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1. Link-layer addressing and ARP</a:t>
            </a:r>
          </a:p>
          <a:p>
            <a:pPr marL="0" indent="0">
              <a:buNone/>
            </a:pPr>
            <a:r>
              <a:rPr lang="en-US" altLang="zh-CN" dirty="0"/>
              <a:t>2. Ethernet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accent2"/>
                </a:solidFill>
              </a:rPr>
              <a:t>3. Link-layer switches</a:t>
            </a:r>
          </a:p>
          <a:p>
            <a:pPr marL="0" indent="0">
              <a:buNone/>
            </a:pPr>
            <a:r>
              <a:rPr lang="en-US" altLang="zh-CN" dirty="0"/>
              <a:t>4. Virtual local area networks (VLANs)</a:t>
            </a:r>
            <a:endParaRPr lang="zh-CN" altLang="en-US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91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1965393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>
                <a:ea typeface="宋体" panose="02010600030101010101" pitchFamily="2" charset="-122"/>
              </a:rPr>
              <a:t>How do we physically connect devices in the same subnet?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69371F-0F95-4BDF-9A9A-7FF549C12214}" type="slidenum">
              <a:rPr lang="en-US" altLang="zh-CN" smtClean="0"/>
              <a:pPr>
                <a:defRPr/>
              </a:pPr>
              <a:t>92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72377791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Hubs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95D9-91D8-4958-BB05-9803D63D1C8A}" type="slidenum">
              <a:rPr lang="en-US" altLang="zh-CN" smtClean="0"/>
              <a:pPr/>
              <a:t>93</a:t>
            </a:fld>
            <a:endParaRPr lang="en-US" altLang="zh-CN" dirty="0"/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1880108" y="4303209"/>
            <a:ext cx="8275638" cy="238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  <a:defRPr sz="24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 typeface="ZapfDingbats" pitchFamily="82" charset="2"/>
              <a:buNone/>
            </a:pPr>
            <a:r>
              <a:rPr lang="en-US" altLang="zh-CN" sz="2400" b="1" kern="0" dirty="0">
                <a:solidFill>
                  <a:srgbClr val="7030A0"/>
                </a:solidFill>
                <a:ea typeface="宋体" panose="02010600030101010101" pitchFamily="2" charset="-122"/>
              </a:rPr>
              <a:t>physical-layer (“dumb”) repeaters:</a:t>
            </a:r>
          </a:p>
          <a:p>
            <a:pPr lvl="1"/>
            <a:r>
              <a:rPr lang="en-US" altLang="zh-CN" kern="0" dirty="0">
                <a:ea typeface="宋体" panose="02010600030101010101" pitchFamily="2" charset="-122"/>
              </a:rPr>
              <a:t>bits coming in one link go out </a:t>
            </a:r>
            <a:r>
              <a:rPr lang="en-US" altLang="zh-CN" i="1" kern="0" dirty="0">
                <a:solidFill>
                  <a:srgbClr val="FF0000"/>
                </a:solidFill>
                <a:ea typeface="宋体" panose="02010600030101010101" pitchFamily="2" charset="-122"/>
              </a:rPr>
              <a:t>all</a:t>
            </a:r>
            <a:r>
              <a:rPr lang="en-US" altLang="zh-CN" kern="0" dirty="0">
                <a:ea typeface="宋体" panose="02010600030101010101" pitchFamily="2" charset="-122"/>
              </a:rPr>
              <a:t> other links at same rate</a:t>
            </a:r>
          </a:p>
          <a:p>
            <a:pPr lvl="1"/>
            <a:r>
              <a:rPr lang="en-US" altLang="zh-CN" kern="0" dirty="0">
                <a:ea typeface="宋体" panose="02010600030101010101" pitchFamily="2" charset="-122"/>
              </a:rPr>
              <a:t>all nodes connected to hub can collide with one another</a:t>
            </a:r>
          </a:p>
          <a:p>
            <a:pPr lvl="1"/>
            <a:r>
              <a:rPr lang="en-US" altLang="zh-CN" kern="0" dirty="0">
                <a:solidFill>
                  <a:srgbClr val="FF0000"/>
                </a:solidFill>
                <a:ea typeface="宋体" panose="02010600030101010101" pitchFamily="2" charset="-122"/>
              </a:rPr>
              <a:t>no frame buffering</a:t>
            </a:r>
          </a:p>
          <a:p>
            <a:pPr lvl="1"/>
            <a:r>
              <a:rPr lang="en-US" altLang="zh-CN" kern="0" dirty="0">
                <a:solidFill>
                  <a:srgbClr val="FF0000"/>
                </a:solidFill>
                <a:ea typeface="宋体" panose="02010600030101010101" pitchFamily="2" charset="-122"/>
              </a:rPr>
              <a:t>no CSMA/CD at hub: host NICs detect collisions</a:t>
            </a:r>
          </a:p>
        </p:txBody>
      </p:sp>
      <p:graphicFrame>
        <p:nvGraphicFramePr>
          <p:cNvPr id="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9636812"/>
              </p:ext>
            </p:extLst>
          </p:nvPr>
        </p:nvGraphicFramePr>
        <p:xfrm>
          <a:off x="5505365" y="1395553"/>
          <a:ext cx="512563" cy="448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22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2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5365" y="1395553"/>
                        <a:ext cx="512563" cy="448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032196"/>
              </p:ext>
            </p:extLst>
          </p:nvPr>
        </p:nvGraphicFramePr>
        <p:xfrm>
          <a:off x="5535986" y="3655637"/>
          <a:ext cx="512563" cy="448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23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2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5986" y="3655637"/>
                        <a:ext cx="512563" cy="448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25837"/>
              </p:ext>
            </p:extLst>
          </p:nvPr>
        </p:nvGraphicFramePr>
        <p:xfrm>
          <a:off x="8469258" y="2411590"/>
          <a:ext cx="512563" cy="448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24"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2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9258" y="2411590"/>
                        <a:ext cx="512563" cy="448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4730339"/>
              </p:ext>
            </p:extLst>
          </p:nvPr>
        </p:nvGraphicFramePr>
        <p:xfrm>
          <a:off x="2777174" y="2409447"/>
          <a:ext cx="512563" cy="448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25" name="Clip" r:id="rId8" imgW="1307263" imgH="1084139" progId="MS_ClipArt_Gallery.2">
                  <p:embed/>
                </p:oleObj>
              </mc:Choice>
              <mc:Fallback>
                <p:oleObj name="Clip" r:id="rId8" imgW="1307263" imgH="1084139" progId="MS_ClipArt_Gallery.2">
                  <p:embed/>
                  <p:pic>
                    <p:nvPicPr>
                      <p:cNvPr id="2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7174" y="2409447"/>
                        <a:ext cx="512563" cy="448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10"/>
          <p:cNvSpPr>
            <a:spLocks noChangeArrowheads="1"/>
          </p:cNvSpPr>
          <p:nvPr/>
        </p:nvSpPr>
        <p:spPr bwMode="auto">
          <a:xfrm>
            <a:off x="3259116" y="2539259"/>
            <a:ext cx="154435" cy="12844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dirty="0">
              <a:latin typeface="+mn-lt"/>
              <a:ea typeface="宋体" pitchFamily="2" charset="-122"/>
            </a:endParaRPr>
          </a:p>
        </p:txBody>
      </p:sp>
      <p:sp>
        <p:nvSpPr>
          <p:cNvPr id="31" name="Rectangle 11"/>
          <p:cNvSpPr>
            <a:spLocks noChangeArrowheads="1"/>
          </p:cNvSpPr>
          <p:nvPr/>
        </p:nvSpPr>
        <p:spPr bwMode="auto">
          <a:xfrm>
            <a:off x="8342781" y="2552333"/>
            <a:ext cx="154435" cy="12844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dirty="0">
              <a:latin typeface="+mn-lt"/>
              <a:ea typeface="宋体" pitchFamily="2" charset="-122"/>
            </a:endParaRPr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5731692" y="1835544"/>
            <a:ext cx="121151" cy="20769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dirty="0">
              <a:latin typeface="+mn-lt"/>
              <a:ea typeface="宋体" pitchFamily="2" charset="-122"/>
            </a:endParaRPr>
          </a:p>
        </p:txBody>
      </p:sp>
      <p:sp>
        <p:nvSpPr>
          <p:cNvPr id="33" name="Rectangle 13"/>
          <p:cNvSpPr>
            <a:spLocks noChangeArrowheads="1"/>
          </p:cNvSpPr>
          <p:nvPr/>
        </p:nvSpPr>
        <p:spPr bwMode="auto">
          <a:xfrm>
            <a:off x="5754324" y="3462969"/>
            <a:ext cx="122483" cy="20769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dirty="0">
              <a:latin typeface="+mn-lt"/>
              <a:ea typeface="宋体" pitchFamily="2" charset="-122"/>
            </a:endParaRPr>
          </a:p>
        </p:txBody>
      </p:sp>
      <p:sp>
        <p:nvSpPr>
          <p:cNvPr id="34" name="Line 14"/>
          <p:cNvSpPr>
            <a:spLocks noChangeShapeType="1"/>
          </p:cNvSpPr>
          <p:nvPr/>
        </p:nvSpPr>
        <p:spPr bwMode="auto">
          <a:xfrm>
            <a:off x="3413551" y="2633542"/>
            <a:ext cx="215305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35" name="Line 15"/>
          <p:cNvSpPr>
            <a:spLocks noChangeShapeType="1"/>
          </p:cNvSpPr>
          <p:nvPr/>
        </p:nvSpPr>
        <p:spPr bwMode="auto">
          <a:xfrm>
            <a:off x="5792932" y="2045976"/>
            <a:ext cx="0" cy="48781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36" name="Line 16"/>
          <p:cNvSpPr>
            <a:spLocks noChangeShapeType="1"/>
          </p:cNvSpPr>
          <p:nvPr/>
        </p:nvSpPr>
        <p:spPr bwMode="auto">
          <a:xfrm flipH="1">
            <a:off x="5955353" y="2633542"/>
            <a:ext cx="238742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37" name="Line 17"/>
          <p:cNvSpPr>
            <a:spLocks noChangeShapeType="1"/>
          </p:cNvSpPr>
          <p:nvPr/>
        </p:nvSpPr>
        <p:spPr bwMode="auto">
          <a:xfrm flipV="1">
            <a:off x="5792933" y="2759256"/>
            <a:ext cx="10651" cy="68731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40" name="Text Box 20"/>
          <p:cNvSpPr txBox="1">
            <a:spLocks noChangeArrowheads="1"/>
          </p:cNvSpPr>
          <p:nvPr/>
        </p:nvSpPr>
        <p:spPr bwMode="auto">
          <a:xfrm>
            <a:off x="4204583" y="3183660"/>
            <a:ext cx="51167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latin typeface="+mn-lt"/>
                <a:ea typeface="宋体" panose="02010600030101010101" pitchFamily="2" charset="-122"/>
              </a:rPr>
              <a:t>Hub</a:t>
            </a:r>
          </a:p>
        </p:txBody>
      </p:sp>
      <p:sp>
        <p:nvSpPr>
          <p:cNvPr id="41" name="Line 21"/>
          <p:cNvSpPr>
            <a:spLocks noChangeShapeType="1"/>
          </p:cNvSpPr>
          <p:nvPr/>
        </p:nvSpPr>
        <p:spPr bwMode="auto">
          <a:xfrm flipV="1">
            <a:off x="4808220" y="2790683"/>
            <a:ext cx="549366" cy="466276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grpSp>
        <p:nvGrpSpPr>
          <p:cNvPr id="42" name="Group 22"/>
          <p:cNvGrpSpPr>
            <a:grpSpLocks/>
          </p:cNvGrpSpPr>
          <p:nvPr/>
        </p:nvGrpSpPr>
        <p:grpSpPr bwMode="auto">
          <a:xfrm>
            <a:off x="5403710" y="2493883"/>
            <a:ext cx="720725" cy="279400"/>
            <a:chOff x="3913" y="3140"/>
            <a:chExt cx="454" cy="176"/>
          </a:xfrm>
        </p:grpSpPr>
        <p:sp>
          <p:nvSpPr>
            <p:cNvPr id="43" name="Rectangle 23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4" name="Freeform 24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45" name="Freeform 25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sp>
        <p:nvSpPr>
          <p:cNvPr id="5" name="椭圆 4"/>
          <p:cNvSpPr/>
          <p:nvPr/>
        </p:nvSpPr>
        <p:spPr>
          <a:xfrm>
            <a:off x="3849994" y="2351601"/>
            <a:ext cx="4059007" cy="563880"/>
          </a:xfrm>
          <a:prstGeom prst="ellipse">
            <a:avLst/>
          </a:prstGeom>
          <a:solidFill>
            <a:srgbClr val="F2F2F2">
              <a:alpha val="65098"/>
            </a:srgbClr>
          </a:solidFill>
          <a:ln w="3175">
            <a:solidFill>
              <a:schemeClr val="tx1"/>
            </a:solidFill>
            <a:prstDash val="dashDot"/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+mn-lt"/>
            </a:endParaRPr>
          </a:p>
        </p:txBody>
      </p:sp>
      <p:sp>
        <p:nvSpPr>
          <p:cNvPr id="48" name="Text Box 20"/>
          <p:cNvSpPr txBox="1">
            <a:spLocks noChangeArrowheads="1"/>
          </p:cNvSpPr>
          <p:nvPr/>
        </p:nvSpPr>
        <p:spPr bwMode="auto">
          <a:xfrm>
            <a:off x="6543322" y="1711133"/>
            <a:ext cx="15359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latin typeface="+mn-lt"/>
                <a:ea typeface="宋体" panose="02010600030101010101" pitchFamily="2" charset="-122"/>
              </a:rPr>
              <a:t>Collision domain</a:t>
            </a:r>
          </a:p>
        </p:txBody>
      </p:sp>
      <p:sp>
        <p:nvSpPr>
          <p:cNvPr id="49" name="Line 21"/>
          <p:cNvSpPr>
            <a:spLocks noChangeShapeType="1"/>
          </p:cNvSpPr>
          <p:nvPr/>
        </p:nvSpPr>
        <p:spPr bwMode="auto">
          <a:xfrm flipH="1">
            <a:off x="7193280" y="2043243"/>
            <a:ext cx="135004" cy="379869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89C9D01-AE6F-4E28-8ECA-5A279F77AC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26170" y="3154410"/>
            <a:ext cx="1895475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1433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Switch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95D9-91D8-4958-BB05-9803D63D1C8A}" type="slidenum">
              <a:rPr lang="en-US" altLang="zh-CN" smtClean="0"/>
              <a:pPr/>
              <a:t>94</a:t>
            </a:fld>
            <a:endParaRPr lang="en-US" altLang="zh-CN" dirty="0"/>
          </a:p>
        </p:txBody>
      </p:sp>
      <p:sp>
        <p:nvSpPr>
          <p:cNvPr id="61461" name="Text Box 20"/>
          <p:cNvSpPr txBox="1">
            <a:spLocks noChangeArrowheads="1"/>
          </p:cNvSpPr>
          <p:nvPr/>
        </p:nvSpPr>
        <p:spPr bwMode="auto">
          <a:xfrm>
            <a:off x="3955177" y="3077030"/>
            <a:ext cx="7264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latin typeface="+mn-lt"/>
                <a:ea typeface="宋体" panose="02010600030101010101" pitchFamily="2" charset="-122"/>
              </a:rPr>
              <a:t>Switch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1872316" y="4031560"/>
            <a:ext cx="8275638" cy="2512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  <a:defRPr sz="24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微软雅黑" panose="020B0503020204020204" pitchFamily="34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微软雅黑" panose="020B0503020204020204" pitchFamily="34" charset="-122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link-layer device</a:t>
            </a:r>
            <a:r>
              <a:rPr lang="en-US" altLang="zh-CN" sz="2400" dirty="0">
                <a:ea typeface="宋体" panose="02010600030101010101" pitchFamily="2" charset="-122"/>
              </a:rPr>
              <a:t>: smarter than hubs, take active role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store, forward Ethernet frames</a:t>
            </a:r>
          </a:p>
          <a:p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transparent 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hosts are unaware of presence of switches</a:t>
            </a:r>
          </a:p>
          <a:p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plug-and-play, self-learning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switches do not need to be configured</a:t>
            </a:r>
          </a:p>
        </p:txBody>
      </p:sp>
      <p:graphicFrame>
        <p:nvGraphicFramePr>
          <p:cNvPr id="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060404"/>
              </p:ext>
            </p:extLst>
          </p:nvPr>
        </p:nvGraphicFramePr>
        <p:xfrm>
          <a:off x="5524415" y="1306653"/>
          <a:ext cx="512563" cy="448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46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2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415" y="1306653"/>
                        <a:ext cx="512563" cy="448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8015596"/>
              </p:ext>
            </p:extLst>
          </p:nvPr>
        </p:nvGraphicFramePr>
        <p:xfrm>
          <a:off x="5555036" y="3566737"/>
          <a:ext cx="512563" cy="448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47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2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5036" y="3566737"/>
                        <a:ext cx="512563" cy="448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7079767"/>
              </p:ext>
            </p:extLst>
          </p:nvPr>
        </p:nvGraphicFramePr>
        <p:xfrm>
          <a:off x="8488308" y="2322690"/>
          <a:ext cx="512563" cy="448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48"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3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88308" y="2322690"/>
                        <a:ext cx="512563" cy="448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4204918"/>
              </p:ext>
            </p:extLst>
          </p:nvPr>
        </p:nvGraphicFramePr>
        <p:xfrm>
          <a:off x="2796224" y="2320547"/>
          <a:ext cx="512563" cy="448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49" name="Clip" r:id="rId8" imgW="1307263" imgH="1084139" progId="MS_ClipArt_Gallery.2">
                  <p:embed/>
                </p:oleObj>
              </mc:Choice>
              <mc:Fallback>
                <p:oleObj name="Clip" r:id="rId8" imgW="1307263" imgH="1084139" progId="MS_ClipArt_Gallery.2">
                  <p:embed/>
                  <p:pic>
                    <p:nvPicPr>
                      <p:cNvPr id="3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6224" y="2320547"/>
                        <a:ext cx="512563" cy="4481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3278166" y="2450359"/>
            <a:ext cx="154435" cy="12844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dirty="0">
              <a:latin typeface="+mn-lt"/>
              <a:ea typeface="宋体" pitchFamily="2" charset="-122"/>
            </a:endParaRPr>
          </a:p>
        </p:txBody>
      </p:sp>
      <p:sp>
        <p:nvSpPr>
          <p:cNvPr id="33" name="Rectangle 11"/>
          <p:cNvSpPr>
            <a:spLocks noChangeArrowheads="1"/>
          </p:cNvSpPr>
          <p:nvPr/>
        </p:nvSpPr>
        <p:spPr bwMode="auto">
          <a:xfrm>
            <a:off x="8361831" y="2463433"/>
            <a:ext cx="154435" cy="128445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dirty="0">
              <a:latin typeface="+mn-lt"/>
              <a:ea typeface="宋体" pitchFamily="2" charset="-122"/>
            </a:endParaRPr>
          </a:p>
        </p:txBody>
      </p:sp>
      <p:sp>
        <p:nvSpPr>
          <p:cNvPr id="34" name="Rectangle 12"/>
          <p:cNvSpPr>
            <a:spLocks noChangeArrowheads="1"/>
          </p:cNvSpPr>
          <p:nvPr/>
        </p:nvSpPr>
        <p:spPr bwMode="auto">
          <a:xfrm>
            <a:off x="5750742" y="1746644"/>
            <a:ext cx="121151" cy="20769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dirty="0">
              <a:latin typeface="+mn-lt"/>
              <a:ea typeface="宋体" pitchFamily="2" charset="-122"/>
            </a:endParaRPr>
          </a:p>
        </p:txBody>
      </p:sp>
      <p:sp>
        <p:nvSpPr>
          <p:cNvPr id="35" name="Rectangle 13"/>
          <p:cNvSpPr>
            <a:spLocks noChangeArrowheads="1"/>
          </p:cNvSpPr>
          <p:nvPr/>
        </p:nvSpPr>
        <p:spPr bwMode="auto">
          <a:xfrm>
            <a:off x="5773374" y="3374069"/>
            <a:ext cx="122483" cy="20769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zh-CN" altLang="en-US" dirty="0">
              <a:latin typeface="+mn-lt"/>
              <a:ea typeface="宋体" pitchFamily="2" charset="-122"/>
            </a:endParaRPr>
          </a:p>
        </p:txBody>
      </p:sp>
      <p:sp>
        <p:nvSpPr>
          <p:cNvPr id="36" name="Line 14"/>
          <p:cNvSpPr>
            <a:spLocks noChangeShapeType="1"/>
          </p:cNvSpPr>
          <p:nvPr/>
        </p:nvSpPr>
        <p:spPr bwMode="auto">
          <a:xfrm>
            <a:off x="3432601" y="2544642"/>
            <a:ext cx="215305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>
            <a:off x="5811982" y="1957076"/>
            <a:ext cx="0" cy="48781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38" name="Line 16"/>
          <p:cNvSpPr>
            <a:spLocks noChangeShapeType="1"/>
          </p:cNvSpPr>
          <p:nvPr/>
        </p:nvSpPr>
        <p:spPr bwMode="auto">
          <a:xfrm flipH="1">
            <a:off x="5974403" y="2544642"/>
            <a:ext cx="238742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39" name="Line 17"/>
          <p:cNvSpPr>
            <a:spLocks noChangeShapeType="1"/>
          </p:cNvSpPr>
          <p:nvPr/>
        </p:nvSpPr>
        <p:spPr bwMode="auto">
          <a:xfrm flipV="1">
            <a:off x="5811983" y="2670356"/>
            <a:ext cx="10651" cy="68731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41" name="Line 21"/>
          <p:cNvSpPr>
            <a:spLocks noChangeShapeType="1"/>
          </p:cNvSpPr>
          <p:nvPr/>
        </p:nvSpPr>
        <p:spPr bwMode="auto">
          <a:xfrm flipV="1">
            <a:off x="4827270" y="2701783"/>
            <a:ext cx="549366" cy="466276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grpSp>
        <p:nvGrpSpPr>
          <p:cNvPr id="42" name="Group 22"/>
          <p:cNvGrpSpPr>
            <a:grpSpLocks/>
          </p:cNvGrpSpPr>
          <p:nvPr/>
        </p:nvGrpSpPr>
        <p:grpSpPr bwMode="auto">
          <a:xfrm>
            <a:off x="5422760" y="2404983"/>
            <a:ext cx="720725" cy="279400"/>
            <a:chOff x="3913" y="3140"/>
            <a:chExt cx="454" cy="176"/>
          </a:xfrm>
        </p:grpSpPr>
        <p:sp>
          <p:nvSpPr>
            <p:cNvPr id="43" name="Rectangle 23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44" name="Freeform 24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45" name="Freeform 25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sp>
        <p:nvSpPr>
          <p:cNvPr id="46" name="椭圆 45"/>
          <p:cNvSpPr/>
          <p:nvPr/>
        </p:nvSpPr>
        <p:spPr>
          <a:xfrm>
            <a:off x="3697534" y="2262701"/>
            <a:ext cx="1508025" cy="563880"/>
          </a:xfrm>
          <a:prstGeom prst="ellipse">
            <a:avLst/>
          </a:prstGeom>
          <a:solidFill>
            <a:srgbClr val="F2F2F2">
              <a:alpha val="65098"/>
            </a:srgbClr>
          </a:solidFill>
          <a:ln w="3175">
            <a:solidFill>
              <a:schemeClr val="tx1"/>
            </a:solidFill>
            <a:prstDash val="dashDot"/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651901" y="2242106"/>
            <a:ext cx="1508025" cy="563880"/>
          </a:xfrm>
          <a:prstGeom prst="ellipse">
            <a:avLst/>
          </a:prstGeom>
          <a:solidFill>
            <a:srgbClr val="F2F2F2">
              <a:alpha val="65098"/>
            </a:srgbClr>
          </a:solidFill>
          <a:ln w="3175">
            <a:solidFill>
              <a:schemeClr val="tx1"/>
            </a:solidFill>
            <a:prstDash val="dashDot"/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576628" y="2737310"/>
            <a:ext cx="483395" cy="563880"/>
          </a:xfrm>
          <a:prstGeom prst="ellipse">
            <a:avLst/>
          </a:prstGeom>
          <a:solidFill>
            <a:srgbClr val="F2F2F2">
              <a:alpha val="65098"/>
            </a:srgbClr>
          </a:solidFill>
          <a:ln w="3175">
            <a:solidFill>
              <a:schemeClr val="tx1"/>
            </a:solidFill>
            <a:prstDash val="dashDot"/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576628" y="2006684"/>
            <a:ext cx="490501" cy="309764"/>
          </a:xfrm>
          <a:prstGeom prst="ellipse">
            <a:avLst/>
          </a:prstGeom>
          <a:solidFill>
            <a:srgbClr val="F2F2F2">
              <a:alpha val="65098"/>
            </a:srgbClr>
          </a:solidFill>
          <a:ln w="3175">
            <a:solidFill>
              <a:schemeClr val="tx1"/>
            </a:solidFill>
            <a:prstDash val="dashDot"/>
          </a:ln>
        </p:spPr>
        <p:txBody>
          <a:bodyPr wrap="square" rtlCol="0" anchor="ctr" anchorCtr="0">
            <a:noAutofit/>
          </a:bodyPr>
          <a:lstStyle/>
          <a:p>
            <a:pPr algn="ctr"/>
            <a:endParaRPr lang="zh-CN" altLang="en-US" dirty="0">
              <a:latin typeface="+mn-lt"/>
            </a:endParaRPr>
          </a:p>
        </p:txBody>
      </p:sp>
      <p:sp>
        <p:nvSpPr>
          <p:cNvPr id="50" name="Text Box 20"/>
          <p:cNvSpPr txBox="1">
            <a:spLocks noChangeArrowheads="1"/>
          </p:cNvSpPr>
          <p:nvPr/>
        </p:nvSpPr>
        <p:spPr bwMode="auto">
          <a:xfrm>
            <a:off x="7258325" y="1540518"/>
            <a:ext cx="15359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latin typeface="+mn-lt"/>
                <a:ea typeface="宋体" panose="02010600030101010101" pitchFamily="2" charset="-122"/>
              </a:rPr>
              <a:t>Collision domain</a:t>
            </a:r>
          </a:p>
        </p:txBody>
      </p:sp>
      <p:sp>
        <p:nvSpPr>
          <p:cNvPr id="51" name="Line 21"/>
          <p:cNvSpPr>
            <a:spLocks noChangeShapeType="1"/>
          </p:cNvSpPr>
          <p:nvPr/>
        </p:nvSpPr>
        <p:spPr bwMode="auto">
          <a:xfrm flipH="1">
            <a:off x="7908283" y="1872628"/>
            <a:ext cx="135004" cy="379869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52" name="Text Box 20"/>
          <p:cNvSpPr txBox="1">
            <a:spLocks noChangeArrowheads="1"/>
          </p:cNvSpPr>
          <p:nvPr/>
        </p:nvSpPr>
        <p:spPr bwMode="auto">
          <a:xfrm>
            <a:off x="3436646" y="1550420"/>
            <a:ext cx="15359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600" b="1" dirty="0">
                <a:latin typeface="+mn-lt"/>
                <a:ea typeface="宋体" panose="02010600030101010101" pitchFamily="2" charset="-122"/>
              </a:rPr>
              <a:t>Collision domain</a:t>
            </a:r>
          </a:p>
        </p:txBody>
      </p:sp>
      <p:sp>
        <p:nvSpPr>
          <p:cNvPr id="53" name="Line 21"/>
          <p:cNvSpPr>
            <a:spLocks noChangeShapeType="1"/>
          </p:cNvSpPr>
          <p:nvPr/>
        </p:nvSpPr>
        <p:spPr bwMode="auto">
          <a:xfrm flipH="1">
            <a:off x="4086604" y="1882530"/>
            <a:ext cx="135004" cy="379869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B445699-52AE-4C47-9654-76BE77097DA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53526" y="2950283"/>
            <a:ext cx="1771650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3199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ea typeface="宋体" panose="02010600030101010101" pitchFamily="2" charset="-122"/>
              </a:rPr>
              <a:t>Switch: multiple simultaneous transmissions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95</a:t>
            </a:fld>
            <a:endParaRPr lang="en-US" altLang="zh-CN" dirty="0"/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98626" y="1543844"/>
            <a:ext cx="4503738" cy="4576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sz="2400" dirty="0">
                <a:ea typeface="宋体" panose="02010600030101010101" pitchFamily="2" charset="-122"/>
              </a:rPr>
              <a:t>hosts have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dedicated, direct connection</a:t>
            </a:r>
            <a:r>
              <a:rPr lang="en-US" altLang="zh-CN" sz="2400" dirty="0">
                <a:ea typeface="宋体" panose="02010600030101010101" pitchFamily="2" charset="-122"/>
              </a:rPr>
              <a:t> to switch</a:t>
            </a: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宋体" panose="02010600030101010101" pitchFamily="2" charset="-122"/>
              </a:rPr>
              <a:t>switches buffer packets</a:t>
            </a:r>
          </a:p>
          <a:p>
            <a:pPr>
              <a:lnSpc>
                <a:spcPct val="90000"/>
              </a:lnSpc>
            </a:pPr>
            <a:r>
              <a:rPr lang="en-US" altLang="zh-CN" sz="2400" dirty="0">
                <a:ea typeface="宋体" panose="02010600030101010101" pitchFamily="2" charset="-122"/>
              </a:rPr>
              <a:t>Ethernet protocol used on </a:t>
            </a:r>
            <a:r>
              <a:rPr lang="en-US" altLang="zh-CN" sz="2400" i="1" dirty="0">
                <a:ea typeface="宋体" panose="02010600030101010101" pitchFamily="2" charset="-122"/>
              </a:rPr>
              <a:t>each</a:t>
            </a:r>
            <a:r>
              <a:rPr lang="en-US" altLang="zh-CN" sz="2400" dirty="0">
                <a:ea typeface="宋体" panose="02010600030101010101" pitchFamily="2" charset="-122"/>
              </a:rPr>
              <a:t> incoming link, but no collisions;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full duplex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ea typeface="宋体" panose="02010600030101010101" pitchFamily="2" charset="-122"/>
              </a:rPr>
              <a:t>each link is its own collision domain</a:t>
            </a:r>
          </a:p>
          <a:p>
            <a:pPr>
              <a:lnSpc>
                <a:spcPct val="90000"/>
              </a:lnSpc>
            </a:pPr>
            <a:r>
              <a:rPr lang="en-US" altLang="zh-CN" sz="2400" i="1" dirty="0">
                <a:solidFill>
                  <a:srgbClr val="FF0000"/>
                </a:solidFill>
                <a:ea typeface="宋体" panose="02010600030101010101" pitchFamily="2" charset="-122"/>
              </a:rPr>
              <a:t>switching:</a:t>
            </a:r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dirty="0">
                <a:ea typeface="宋体" panose="02010600030101010101" pitchFamily="2" charset="-122"/>
              </a:rPr>
              <a:t>A-to-A’ and B-to-B’ simultaneously, without collisions </a:t>
            </a:r>
          </a:p>
          <a:p>
            <a:pPr lvl="1">
              <a:lnSpc>
                <a:spcPct val="90000"/>
              </a:lnSpc>
            </a:pPr>
            <a:r>
              <a:rPr lang="en-US" altLang="zh-CN" sz="2000" dirty="0">
                <a:solidFill>
                  <a:srgbClr val="7030A0"/>
                </a:solidFill>
                <a:ea typeface="宋体" panose="02010600030101010101" pitchFamily="2" charset="-122"/>
              </a:rPr>
              <a:t>not possible with dumb hub</a:t>
            </a:r>
          </a:p>
          <a:p>
            <a:pPr>
              <a:lnSpc>
                <a:spcPct val="90000"/>
              </a:lnSpc>
              <a:buFont typeface="ZapfDingbats" pitchFamily="82" charset="2"/>
              <a:buNone/>
            </a:pPr>
            <a:endParaRPr lang="en-US" altLang="zh-CN" sz="2400" dirty="0">
              <a:ea typeface="宋体" panose="02010600030101010101" pitchFamily="2" charset="-122"/>
            </a:endParaRPr>
          </a:p>
        </p:txBody>
      </p:sp>
      <p:graphicFrame>
        <p:nvGraphicFramePr>
          <p:cNvPr id="65542" name="Object 11"/>
          <p:cNvGraphicFramePr>
            <a:graphicFrameLocks noChangeAspect="1"/>
          </p:cNvGraphicFramePr>
          <p:nvPr/>
        </p:nvGraphicFramePr>
        <p:xfrm>
          <a:off x="6553200" y="2185988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438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65542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185988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3" name="Object 12"/>
          <p:cNvGraphicFramePr>
            <a:graphicFrameLocks noChangeAspect="1"/>
          </p:cNvGraphicFramePr>
          <p:nvPr/>
        </p:nvGraphicFramePr>
        <p:xfrm>
          <a:off x="9210675" y="3311525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439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6554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10675" y="3311525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4" name="Line 13"/>
          <p:cNvSpPr>
            <a:spLocks noChangeShapeType="1"/>
          </p:cNvSpPr>
          <p:nvPr/>
        </p:nvSpPr>
        <p:spPr bwMode="auto">
          <a:xfrm>
            <a:off x="7099301" y="2582864"/>
            <a:ext cx="754063" cy="4333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5545" name="Line 14"/>
          <p:cNvSpPr>
            <a:spLocks noChangeShapeType="1"/>
          </p:cNvSpPr>
          <p:nvPr/>
        </p:nvSpPr>
        <p:spPr bwMode="auto">
          <a:xfrm flipV="1">
            <a:off x="7161213" y="3200400"/>
            <a:ext cx="679450" cy="6556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5546" name="Line 15"/>
          <p:cNvSpPr>
            <a:spLocks noChangeShapeType="1"/>
          </p:cNvSpPr>
          <p:nvPr/>
        </p:nvSpPr>
        <p:spPr bwMode="auto">
          <a:xfrm flipV="1">
            <a:off x="8285164" y="2533650"/>
            <a:ext cx="593725" cy="4079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5547" name="Line 16"/>
          <p:cNvSpPr>
            <a:spLocks noChangeShapeType="1"/>
          </p:cNvSpPr>
          <p:nvPr/>
        </p:nvSpPr>
        <p:spPr bwMode="auto">
          <a:xfrm>
            <a:off x="8359775" y="3016250"/>
            <a:ext cx="939800" cy="395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graphicFrame>
        <p:nvGraphicFramePr>
          <p:cNvPr id="65548" name="Object 17"/>
          <p:cNvGraphicFramePr>
            <a:graphicFrameLocks noChangeAspect="1"/>
          </p:cNvGraphicFramePr>
          <p:nvPr/>
        </p:nvGraphicFramePr>
        <p:xfrm>
          <a:off x="6889750" y="3836988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440"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65548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9750" y="3836988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9" name="Object 18"/>
          <p:cNvGraphicFramePr>
            <a:graphicFrameLocks noChangeAspect="1"/>
          </p:cNvGraphicFramePr>
          <p:nvPr/>
        </p:nvGraphicFramePr>
        <p:xfrm>
          <a:off x="8821739" y="2201863"/>
          <a:ext cx="6111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441" name="Clip" r:id="rId8" imgW="1307263" imgH="1084139" progId="MS_ClipArt_Gallery.2">
                  <p:embed/>
                </p:oleObj>
              </mc:Choice>
              <mc:Fallback>
                <p:oleObj name="Clip" r:id="rId8" imgW="1307263" imgH="1084139" progId="MS_ClipArt_Gallery.2">
                  <p:embed/>
                  <p:pic>
                    <p:nvPicPr>
                      <p:cNvPr id="65549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1739" y="2201863"/>
                        <a:ext cx="61118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50" name="Object 19"/>
          <p:cNvGraphicFramePr>
            <a:graphicFrameLocks noChangeAspect="1"/>
          </p:cNvGraphicFramePr>
          <p:nvPr/>
        </p:nvGraphicFramePr>
        <p:xfrm>
          <a:off x="7727950" y="1622425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442" name="Clip" r:id="rId9" imgW="1307263" imgH="1084139" progId="MS_ClipArt_Gallery.2">
                  <p:embed/>
                </p:oleObj>
              </mc:Choice>
              <mc:Fallback>
                <p:oleObj name="Clip" r:id="rId9" imgW="1307263" imgH="1084139" progId="MS_ClipArt_Gallery.2">
                  <p:embed/>
                  <p:pic>
                    <p:nvPicPr>
                      <p:cNvPr id="6555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7950" y="1622425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51" name="Line 20"/>
          <p:cNvSpPr>
            <a:spLocks noChangeShapeType="1"/>
          </p:cNvSpPr>
          <p:nvPr/>
        </p:nvSpPr>
        <p:spPr bwMode="auto">
          <a:xfrm flipH="1" flipV="1">
            <a:off x="8053388" y="2132013"/>
            <a:ext cx="11112" cy="781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graphicFrame>
        <p:nvGraphicFramePr>
          <p:cNvPr id="65552" name="Object 21"/>
          <p:cNvGraphicFramePr>
            <a:graphicFrameLocks noChangeAspect="1"/>
          </p:cNvGraphicFramePr>
          <p:nvPr/>
        </p:nvGraphicFramePr>
        <p:xfrm>
          <a:off x="8047039" y="3951288"/>
          <a:ext cx="6111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443" name="Clip" r:id="rId10" imgW="1307263" imgH="1084139" progId="MS_ClipArt_Gallery.2">
                  <p:embed/>
                </p:oleObj>
              </mc:Choice>
              <mc:Fallback>
                <p:oleObj name="Clip" r:id="rId10" imgW="1307263" imgH="1084139" progId="MS_ClipArt_Gallery.2">
                  <p:embed/>
                  <p:pic>
                    <p:nvPicPr>
                      <p:cNvPr id="65552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7039" y="3951288"/>
                        <a:ext cx="61118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53" name="Line 22"/>
          <p:cNvSpPr>
            <a:spLocks noChangeShapeType="1"/>
          </p:cNvSpPr>
          <p:nvPr/>
        </p:nvSpPr>
        <p:spPr bwMode="auto">
          <a:xfrm flipH="1" flipV="1">
            <a:off x="8062914" y="3159125"/>
            <a:ext cx="204787" cy="808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5554" name="Text Box 23"/>
          <p:cNvSpPr txBox="1">
            <a:spLocks noChangeArrowheads="1"/>
          </p:cNvSpPr>
          <p:nvPr/>
        </p:nvSpPr>
        <p:spPr bwMode="auto">
          <a:xfrm>
            <a:off x="7935913" y="1243014"/>
            <a:ext cx="3529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A</a:t>
            </a:r>
          </a:p>
        </p:txBody>
      </p:sp>
      <p:sp>
        <p:nvSpPr>
          <p:cNvPr id="65555" name="Text Box 24"/>
          <p:cNvSpPr txBox="1">
            <a:spLocks noChangeArrowheads="1"/>
          </p:cNvSpPr>
          <p:nvPr/>
        </p:nvSpPr>
        <p:spPr bwMode="auto">
          <a:xfrm>
            <a:off x="8129588" y="4502151"/>
            <a:ext cx="3906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A’</a:t>
            </a:r>
          </a:p>
        </p:txBody>
      </p:sp>
      <p:sp>
        <p:nvSpPr>
          <p:cNvPr id="65556" name="Text Box 25"/>
          <p:cNvSpPr txBox="1">
            <a:spLocks noChangeArrowheads="1"/>
          </p:cNvSpPr>
          <p:nvPr/>
        </p:nvSpPr>
        <p:spPr bwMode="auto">
          <a:xfrm>
            <a:off x="9351963" y="1912939"/>
            <a:ext cx="3577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65557" name="Text Box 26"/>
          <p:cNvSpPr txBox="1">
            <a:spLocks noChangeArrowheads="1"/>
          </p:cNvSpPr>
          <p:nvPr/>
        </p:nvSpPr>
        <p:spPr bwMode="auto">
          <a:xfrm>
            <a:off x="7021513" y="4398964"/>
            <a:ext cx="4090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B’</a:t>
            </a:r>
          </a:p>
        </p:txBody>
      </p:sp>
      <p:sp>
        <p:nvSpPr>
          <p:cNvPr id="65558" name="Text Box 27"/>
          <p:cNvSpPr txBox="1">
            <a:spLocks noChangeArrowheads="1"/>
          </p:cNvSpPr>
          <p:nvPr/>
        </p:nvSpPr>
        <p:spPr bwMode="auto">
          <a:xfrm>
            <a:off x="9442450" y="3779839"/>
            <a:ext cx="367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C</a:t>
            </a:r>
          </a:p>
        </p:txBody>
      </p:sp>
      <p:sp>
        <p:nvSpPr>
          <p:cNvPr id="65559" name="Text Box 28"/>
          <p:cNvSpPr txBox="1">
            <a:spLocks noChangeArrowheads="1"/>
          </p:cNvSpPr>
          <p:nvPr/>
        </p:nvSpPr>
        <p:spPr bwMode="auto">
          <a:xfrm>
            <a:off x="6530975" y="1860551"/>
            <a:ext cx="4235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C’</a:t>
            </a:r>
          </a:p>
        </p:txBody>
      </p:sp>
      <p:grpSp>
        <p:nvGrpSpPr>
          <p:cNvPr id="65560" name="Group 33"/>
          <p:cNvGrpSpPr>
            <a:grpSpLocks/>
          </p:cNvGrpSpPr>
          <p:nvPr/>
        </p:nvGrpSpPr>
        <p:grpSpPr bwMode="auto">
          <a:xfrm>
            <a:off x="7669214" y="2936875"/>
            <a:ext cx="720725" cy="279400"/>
            <a:chOff x="3913" y="3140"/>
            <a:chExt cx="454" cy="176"/>
          </a:xfrm>
        </p:grpSpPr>
        <p:sp>
          <p:nvSpPr>
            <p:cNvPr id="65568" name="Rectangle 29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65569" name="Freeform 30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65570" name="Freeform 31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sp>
        <p:nvSpPr>
          <p:cNvPr id="65561" name="Text Box 34"/>
          <p:cNvSpPr txBox="1">
            <a:spLocks noChangeArrowheads="1"/>
          </p:cNvSpPr>
          <p:nvPr/>
        </p:nvSpPr>
        <p:spPr bwMode="auto">
          <a:xfrm>
            <a:off x="7227715" y="5062539"/>
            <a:ext cx="29578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switch with six interfaces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(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1,2,3,4,5,6</a:t>
            </a: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)  </a:t>
            </a:r>
          </a:p>
        </p:txBody>
      </p:sp>
      <p:sp>
        <p:nvSpPr>
          <p:cNvPr id="65562" name="Text Box 35"/>
          <p:cNvSpPr txBox="1">
            <a:spLocks noChangeArrowheads="1"/>
          </p:cNvSpPr>
          <p:nvPr/>
        </p:nvSpPr>
        <p:spPr bwMode="auto">
          <a:xfrm>
            <a:off x="7810500" y="26066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65563" name="Text Box 36"/>
          <p:cNvSpPr txBox="1">
            <a:spLocks noChangeArrowheads="1"/>
          </p:cNvSpPr>
          <p:nvPr/>
        </p:nvSpPr>
        <p:spPr bwMode="auto">
          <a:xfrm>
            <a:off x="8143875" y="26320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65564" name="Text Box 37"/>
          <p:cNvSpPr txBox="1">
            <a:spLocks noChangeArrowheads="1"/>
          </p:cNvSpPr>
          <p:nvPr/>
        </p:nvSpPr>
        <p:spPr bwMode="auto">
          <a:xfrm>
            <a:off x="8421688" y="27844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65565" name="Text Box 38"/>
          <p:cNvSpPr txBox="1">
            <a:spLocks noChangeArrowheads="1"/>
          </p:cNvSpPr>
          <p:nvPr/>
        </p:nvSpPr>
        <p:spPr bwMode="auto">
          <a:xfrm>
            <a:off x="8105775" y="31654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65566" name="Text Box 39"/>
          <p:cNvSpPr txBox="1">
            <a:spLocks noChangeArrowheads="1"/>
          </p:cNvSpPr>
          <p:nvPr/>
        </p:nvSpPr>
        <p:spPr bwMode="auto">
          <a:xfrm>
            <a:off x="7675563" y="3227389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65567" name="Text Box 40"/>
          <p:cNvSpPr txBox="1">
            <a:spLocks noChangeArrowheads="1"/>
          </p:cNvSpPr>
          <p:nvPr/>
        </p:nvSpPr>
        <p:spPr bwMode="auto">
          <a:xfrm>
            <a:off x="7416800" y="28305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46890587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200" dirty="0">
                <a:ea typeface="宋体" panose="02010600030101010101" pitchFamily="2" charset="-122"/>
              </a:rPr>
              <a:t>Switch Table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96</a:t>
            </a:fld>
            <a:endParaRPr lang="en-US" altLang="zh-CN" dirty="0"/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638142" y="1547813"/>
            <a:ext cx="4835525" cy="4806950"/>
          </a:xfrm>
        </p:spPr>
        <p:txBody>
          <a:bodyPr>
            <a:normAutofit/>
          </a:bodyPr>
          <a:lstStyle/>
          <a:p>
            <a:r>
              <a:rPr lang="en-US" altLang="zh-CN" sz="2400" i="1" u="sng" dirty="0">
                <a:solidFill>
                  <a:srgbClr val="FF0000"/>
                </a:solidFill>
                <a:ea typeface="宋体" panose="02010600030101010101" pitchFamily="2" charset="-122"/>
              </a:rPr>
              <a:t>Q:</a:t>
            </a:r>
            <a:r>
              <a:rPr lang="en-US" altLang="zh-CN" sz="2400" dirty="0">
                <a:ea typeface="宋体" panose="02010600030101010101" pitchFamily="2" charset="-122"/>
              </a:rPr>
              <a:t> how does switch know that A’ reachable via interface 4, B’ reachable via interface 5?</a:t>
            </a:r>
          </a:p>
          <a:p>
            <a:r>
              <a:rPr lang="en-US" altLang="zh-CN" sz="2400" i="1" u="sng" dirty="0">
                <a:solidFill>
                  <a:srgbClr val="FF0000"/>
                </a:solidFill>
                <a:ea typeface="宋体" panose="02010600030101010101" pitchFamily="2" charset="-122"/>
              </a:rPr>
              <a:t>A:</a:t>
            </a:r>
            <a:r>
              <a:rPr lang="en-US" altLang="zh-CN" sz="2400" dirty="0">
                <a:ea typeface="宋体" panose="02010600030101010101" pitchFamily="2" charset="-122"/>
              </a:rPr>
              <a:t>  each switch has a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switch table, </a:t>
            </a:r>
            <a:r>
              <a:rPr lang="en-US" altLang="zh-CN" sz="2400" dirty="0">
                <a:ea typeface="宋体" panose="02010600030101010101" pitchFamily="2" charset="-122"/>
              </a:rPr>
              <a:t>each entry:</a:t>
            </a:r>
          </a:p>
          <a:p>
            <a:pPr lvl="1"/>
            <a:r>
              <a:rPr lang="en-US" altLang="zh-CN" sz="2000" dirty="0">
                <a:solidFill>
                  <a:srgbClr val="7030A0"/>
                </a:solidFill>
                <a:ea typeface="宋体" panose="02010600030101010101" pitchFamily="2" charset="-122"/>
              </a:rPr>
              <a:t>(MAC address of host, interface to reach host, time stamp)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looks like a routing table!</a:t>
            </a:r>
          </a:p>
          <a:p>
            <a:r>
              <a:rPr lang="en-US" altLang="zh-CN" sz="2400" i="1" u="sng" dirty="0">
                <a:solidFill>
                  <a:srgbClr val="FF0000"/>
                </a:solidFill>
                <a:ea typeface="宋体" panose="02010600030101010101" pitchFamily="2" charset="-122"/>
              </a:rPr>
              <a:t>Q:</a:t>
            </a:r>
            <a:r>
              <a:rPr lang="en-US" altLang="zh-CN" sz="2400" dirty="0">
                <a:ea typeface="宋体" panose="02010600030101010101" pitchFamily="2" charset="-122"/>
              </a:rPr>
              <a:t> how are entries created, maintained in switch table? 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something like a routing protocol?</a:t>
            </a:r>
          </a:p>
        </p:txBody>
      </p:sp>
      <p:graphicFrame>
        <p:nvGraphicFramePr>
          <p:cNvPr id="67590" name="Object 4"/>
          <p:cNvGraphicFramePr>
            <a:graphicFrameLocks noChangeAspect="1"/>
          </p:cNvGraphicFramePr>
          <p:nvPr/>
        </p:nvGraphicFramePr>
        <p:xfrm>
          <a:off x="6553200" y="2185988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462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6759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185988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1" name="Object 5"/>
          <p:cNvGraphicFramePr>
            <a:graphicFrameLocks noChangeAspect="1"/>
          </p:cNvGraphicFramePr>
          <p:nvPr/>
        </p:nvGraphicFramePr>
        <p:xfrm>
          <a:off x="9210675" y="3311525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463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6759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10675" y="3311525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2" name="Line 6"/>
          <p:cNvSpPr>
            <a:spLocks noChangeShapeType="1"/>
          </p:cNvSpPr>
          <p:nvPr/>
        </p:nvSpPr>
        <p:spPr bwMode="auto">
          <a:xfrm>
            <a:off x="7099301" y="2582864"/>
            <a:ext cx="754063" cy="4333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593" name="Line 7"/>
          <p:cNvSpPr>
            <a:spLocks noChangeShapeType="1"/>
          </p:cNvSpPr>
          <p:nvPr/>
        </p:nvSpPr>
        <p:spPr bwMode="auto">
          <a:xfrm flipV="1">
            <a:off x="7161213" y="3200400"/>
            <a:ext cx="679450" cy="6556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594" name="Line 8"/>
          <p:cNvSpPr>
            <a:spLocks noChangeShapeType="1"/>
          </p:cNvSpPr>
          <p:nvPr/>
        </p:nvSpPr>
        <p:spPr bwMode="auto">
          <a:xfrm flipV="1">
            <a:off x="8285164" y="2533650"/>
            <a:ext cx="593725" cy="4079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595" name="Line 9"/>
          <p:cNvSpPr>
            <a:spLocks noChangeShapeType="1"/>
          </p:cNvSpPr>
          <p:nvPr/>
        </p:nvSpPr>
        <p:spPr bwMode="auto">
          <a:xfrm>
            <a:off x="8359775" y="3016250"/>
            <a:ext cx="939800" cy="395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graphicFrame>
        <p:nvGraphicFramePr>
          <p:cNvPr id="67596" name="Object 10"/>
          <p:cNvGraphicFramePr>
            <a:graphicFrameLocks noChangeAspect="1"/>
          </p:cNvGraphicFramePr>
          <p:nvPr/>
        </p:nvGraphicFramePr>
        <p:xfrm>
          <a:off x="6889750" y="3836988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464"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6759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9750" y="3836988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7" name="Object 11"/>
          <p:cNvGraphicFramePr>
            <a:graphicFrameLocks noChangeAspect="1"/>
          </p:cNvGraphicFramePr>
          <p:nvPr/>
        </p:nvGraphicFramePr>
        <p:xfrm>
          <a:off x="8821739" y="2201863"/>
          <a:ext cx="6111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465" name="Clip" r:id="rId8" imgW="1307263" imgH="1084139" progId="MS_ClipArt_Gallery.2">
                  <p:embed/>
                </p:oleObj>
              </mc:Choice>
              <mc:Fallback>
                <p:oleObj name="Clip" r:id="rId8" imgW="1307263" imgH="1084139" progId="MS_ClipArt_Gallery.2">
                  <p:embed/>
                  <p:pic>
                    <p:nvPicPr>
                      <p:cNvPr id="6759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1739" y="2201863"/>
                        <a:ext cx="61118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8" name="Object 12"/>
          <p:cNvGraphicFramePr>
            <a:graphicFrameLocks noChangeAspect="1"/>
          </p:cNvGraphicFramePr>
          <p:nvPr/>
        </p:nvGraphicFramePr>
        <p:xfrm>
          <a:off x="7727950" y="1622425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466" name="Clip" r:id="rId9" imgW="1307263" imgH="1084139" progId="MS_ClipArt_Gallery.2">
                  <p:embed/>
                </p:oleObj>
              </mc:Choice>
              <mc:Fallback>
                <p:oleObj name="Clip" r:id="rId9" imgW="1307263" imgH="1084139" progId="MS_ClipArt_Gallery.2">
                  <p:embed/>
                  <p:pic>
                    <p:nvPicPr>
                      <p:cNvPr id="6759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7950" y="1622425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9" name="Line 13"/>
          <p:cNvSpPr>
            <a:spLocks noChangeShapeType="1"/>
          </p:cNvSpPr>
          <p:nvPr/>
        </p:nvSpPr>
        <p:spPr bwMode="auto">
          <a:xfrm flipH="1" flipV="1">
            <a:off x="8053388" y="2132013"/>
            <a:ext cx="11112" cy="781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graphicFrame>
        <p:nvGraphicFramePr>
          <p:cNvPr id="67600" name="Object 14"/>
          <p:cNvGraphicFramePr>
            <a:graphicFrameLocks noChangeAspect="1"/>
          </p:cNvGraphicFramePr>
          <p:nvPr/>
        </p:nvGraphicFramePr>
        <p:xfrm>
          <a:off x="8047039" y="3951288"/>
          <a:ext cx="6111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467" name="Clip" r:id="rId10" imgW="1307263" imgH="1084139" progId="MS_ClipArt_Gallery.2">
                  <p:embed/>
                </p:oleObj>
              </mc:Choice>
              <mc:Fallback>
                <p:oleObj name="Clip" r:id="rId10" imgW="1307263" imgH="1084139" progId="MS_ClipArt_Gallery.2">
                  <p:embed/>
                  <p:pic>
                    <p:nvPicPr>
                      <p:cNvPr id="6760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7039" y="3951288"/>
                        <a:ext cx="61118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601" name="Line 15"/>
          <p:cNvSpPr>
            <a:spLocks noChangeShapeType="1"/>
          </p:cNvSpPr>
          <p:nvPr/>
        </p:nvSpPr>
        <p:spPr bwMode="auto">
          <a:xfrm flipH="1" flipV="1">
            <a:off x="8062914" y="3159125"/>
            <a:ext cx="204787" cy="808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7602" name="Text Box 16"/>
          <p:cNvSpPr txBox="1">
            <a:spLocks noChangeArrowheads="1"/>
          </p:cNvSpPr>
          <p:nvPr/>
        </p:nvSpPr>
        <p:spPr bwMode="auto">
          <a:xfrm>
            <a:off x="7935913" y="1243014"/>
            <a:ext cx="3529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A</a:t>
            </a:r>
          </a:p>
        </p:txBody>
      </p:sp>
      <p:sp>
        <p:nvSpPr>
          <p:cNvPr id="67603" name="Text Box 17"/>
          <p:cNvSpPr txBox="1">
            <a:spLocks noChangeArrowheads="1"/>
          </p:cNvSpPr>
          <p:nvPr/>
        </p:nvSpPr>
        <p:spPr bwMode="auto">
          <a:xfrm>
            <a:off x="8129588" y="4502151"/>
            <a:ext cx="3906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A’</a:t>
            </a:r>
          </a:p>
        </p:txBody>
      </p:sp>
      <p:sp>
        <p:nvSpPr>
          <p:cNvPr id="67604" name="Text Box 18"/>
          <p:cNvSpPr txBox="1">
            <a:spLocks noChangeArrowheads="1"/>
          </p:cNvSpPr>
          <p:nvPr/>
        </p:nvSpPr>
        <p:spPr bwMode="auto">
          <a:xfrm>
            <a:off x="9351963" y="1912939"/>
            <a:ext cx="3577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67605" name="Text Box 19"/>
          <p:cNvSpPr txBox="1">
            <a:spLocks noChangeArrowheads="1"/>
          </p:cNvSpPr>
          <p:nvPr/>
        </p:nvSpPr>
        <p:spPr bwMode="auto">
          <a:xfrm>
            <a:off x="7021513" y="4398964"/>
            <a:ext cx="4090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B’</a:t>
            </a:r>
          </a:p>
        </p:txBody>
      </p:sp>
      <p:sp>
        <p:nvSpPr>
          <p:cNvPr id="67606" name="Text Box 20"/>
          <p:cNvSpPr txBox="1">
            <a:spLocks noChangeArrowheads="1"/>
          </p:cNvSpPr>
          <p:nvPr/>
        </p:nvSpPr>
        <p:spPr bwMode="auto">
          <a:xfrm>
            <a:off x="9442450" y="3779839"/>
            <a:ext cx="367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C</a:t>
            </a:r>
          </a:p>
        </p:txBody>
      </p:sp>
      <p:sp>
        <p:nvSpPr>
          <p:cNvPr id="67607" name="Text Box 21"/>
          <p:cNvSpPr txBox="1">
            <a:spLocks noChangeArrowheads="1"/>
          </p:cNvSpPr>
          <p:nvPr/>
        </p:nvSpPr>
        <p:spPr bwMode="auto">
          <a:xfrm>
            <a:off x="6530975" y="1860551"/>
            <a:ext cx="4235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C’</a:t>
            </a:r>
          </a:p>
        </p:txBody>
      </p:sp>
      <p:grpSp>
        <p:nvGrpSpPr>
          <p:cNvPr id="67608" name="Group 22"/>
          <p:cNvGrpSpPr>
            <a:grpSpLocks/>
          </p:cNvGrpSpPr>
          <p:nvPr/>
        </p:nvGrpSpPr>
        <p:grpSpPr bwMode="auto">
          <a:xfrm>
            <a:off x="7669214" y="2936875"/>
            <a:ext cx="720725" cy="279400"/>
            <a:chOff x="3913" y="3140"/>
            <a:chExt cx="454" cy="176"/>
          </a:xfrm>
        </p:grpSpPr>
        <p:sp>
          <p:nvSpPr>
            <p:cNvPr id="67616" name="Rectangle 23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67617" name="Freeform 24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67618" name="Freeform 25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sp>
        <p:nvSpPr>
          <p:cNvPr id="67609" name="Text Box 26"/>
          <p:cNvSpPr txBox="1">
            <a:spLocks noChangeArrowheads="1"/>
          </p:cNvSpPr>
          <p:nvPr/>
        </p:nvSpPr>
        <p:spPr bwMode="auto">
          <a:xfrm>
            <a:off x="7227715" y="5062539"/>
            <a:ext cx="29578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switch with six interfaces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(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1,2,3,4,5,6</a:t>
            </a: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)  </a:t>
            </a:r>
          </a:p>
        </p:txBody>
      </p:sp>
      <p:sp>
        <p:nvSpPr>
          <p:cNvPr id="67610" name="Text Box 27"/>
          <p:cNvSpPr txBox="1">
            <a:spLocks noChangeArrowheads="1"/>
          </p:cNvSpPr>
          <p:nvPr/>
        </p:nvSpPr>
        <p:spPr bwMode="auto">
          <a:xfrm>
            <a:off x="7810500" y="26066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67611" name="Text Box 28"/>
          <p:cNvSpPr txBox="1">
            <a:spLocks noChangeArrowheads="1"/>
          </p:cNvSpPr>
          <p:nvPr/>
        </p:nvSpPr>
        <p:spPr bwMode="auto">
          <a:xfrm>
            <a:off x="8143875" y="26320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67612" name="Text Box 29"/>
          <p:cNvSpPr txBox="1">
            <a:spLocks noChangeArrowheads="1"/>
          </p:cNvSpPr>
          <p:nvPr/>
        </p:nvSpPr>
        <p:spPr bwMode="auto">
          <a:xfrm>
            <a:off x="8421688" y="27844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67613" name="Text Box 30"/>
          <p:cNvSpPr txBox="1">
            <a:spLocks noChangeArrowheads="1"/>
          </p:cNvSpPr>
          <p:nvPr/>
        </p:nvSpPr>
        <p:spPr bwMode="auto">
          <a:xfrm>
            <a:off x="8105775" y="31654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67614" name="Text Box 31"/>
          <p:cNvSpPr txBox="1">
            <a:spLocks noChangeArrowheads="1"/>
          </p:cNvSpPr>
          <p:nvPr/>
        </p:nvSpPr>
        <p:spPr bwMode="auto">
          <a:xfrm>
            <a:off x="7675563" y="3227389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67615" name="Text Box 32"/>
          <p:cNvSpPr txBox="1">
            <a:spLocks noChangeArrowheads="1"/>
          </p:cNvSpPr>
          <p:nvPr/>
        </p:nvSpPr>
        <p:spPr bwMode="auto">
          <a:xfrm>
            <a:off x="7416800" y="28305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85426512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Switch: self-learning</a:t>
            </a:r>
            <a:endParaRPr lang="en-US" altLang="zh-CN" dirty="0"/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95D9-91D8-4958-BB05-9803D63D1C8A}" type="slidenum">
              <a:rPr lang="en-US" altLang="zh-CN" smtClean="0"/>
              <a:pPr/>
              <a:t>97</a:t>
            </a:fld>
            <a:endParaRPr lang="en-US" altLang="zh-CN" dirty="0"/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01802" y="1389062"/>
            <a:ext cx="4202113" cy="4114800"/>
          </a:xfrm>
        </p:spPr>
        <p:txBody>
          <a:bodyPr/>
          <a:lstStyle/>
          <a:p>
            <a:r>
              <a:rPr lang="en-US" altLang="zh-CN" sz="2400" dirty="0">
                <a:ea typeface="宋体" panose="02010600030101010101" pitchFamily="2" charset="-122"/>
              </a:rPr>
              <a:t>switch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 i="1" dirty="0">
                <a:solidFill>
                  <a:srgbClr val="FF0000"/>
                </a:solidFill>
                <a:ea typeface="宋体" panose="02010600030101010101" pitchFamily="2" charset="-122"/>
              </a:rPr>
              <a:t>learns</a:t>
            </a:r>
            <a:r>
              <a:rPr lang="en-US" altLang="zh-CN" sz="2400" dirty="0">
                <a:ea typeface="宋体" panose="02010600030101010101" pitchFamily="2" charset="-122"/>
              </a:rPr>
              <a:t> which hosts can be reached through which interfaces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when frame received, switch “learns” location of sender: incoming LAN segment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records sender/location pair in switch table</a:t>
            </a:r>
          </a:p>
        </p:txBody>
      </p:sp>
      <p:graphicFrame>
        <p:nvGraphicFramePr>
          <p:cNvPr id="69638" name="Object 4"/>
          <p:cNvGraphicFramePr>
            <a:graphicFrameLocks noChangeAspect="1"/>
          </p:cNvGraphicFramePr>
          <p:nvPr/>
        </p:nvGraphicFramePr>
        <p:xfrm>
          <a:off x="6553200" y="2185988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486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6963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185988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9" name="Object 5"/>
          <p:cNvGraphicFramePr>
            <a:graphicFrameLocks noChangeAspect="1"/>
          </p:cNvGraphicFramePr>
          <p:nvPr/>
        </p:nvGraphicFramePr>
        <p:xfrm>
          <a:off x="9210675" y="3311525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487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6963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10675" y="3311525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40" name="Line 6"/>
          <p:cNvSpPr>
            <a:spLocks noChangeShapeType="1"/>
          </p:cNvSpPr>
          <p:nvPr/>
        </p:nvSpPr>
        <p:spPr bwMode="auto">
          <a:xfrm>
            <a:off x="7099301" y="2582864"/>
            <a:ext cx="754063" cy="4333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9641" name="Line 7"/>
          <p:cNvSpPr>
            <a:spLocks noChangeShapeType="1"/>
          </p:cNvSpPr>
          <p:nvPr/>
        </p:nvSpPr>
        <p:spPr bwMode="auto">
          <a:xfrm flipV="1">
            <a:off x="7161213" y="3200400"/>
            <a:ext cx="679450" cy="6556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9642" name="Line 8"/>
          <p:cNvSpPr>
            <a:spLocks noChangeShapeType="1"/>
          </p:cNvSpPr>
          <p:nvPr/>
        </p:nvSpPr>
        <p:spPr bwMode="auto">
          <a:xfrm flipV="1">
            <a:off x="8285164" y="2533650"/>
            <a:ext cx="593725" cy="4079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9643" name="Line 9"/>
          <p:cNvSpPr>
            <a:spLocks noChangeShapeType="1"/>
          </p:cNvSpPr>
          <p:nvPr/>
        </p:nvSpPr>
        <p:spPr bwMode="auto">
          <a:xfrm>
            <a:off x="8359775" y="3016250"/>
            <a:ext cx="939800" cy="395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graphicFrame>
        <p:nvGraphicFramePr>
          <p:cNvPr id="69644" name="Object 10"/>
          <p:cNvGraphicFramePr>
            <a:graphicFrameLocks noChangeAspect="1"/>
          </p:cNvGraphicFramePr>
          <p:nvPr/>
        </p:nvGraphicFramePr>
        <p:xfrm>
          <a:off x="6889750" y="3836988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488"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6964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9750" y="3836988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5" name="Object 11"/>
          <p:cNvGraphicFramePr>
            <a:graphicFrameLocks noChangeAspect="1"/>
          </p:cNvGraphicFramePr>
          <p:nvPr/>
        </p:nvGraphicFramePr>
        <p:xfrm>
          <a:off x="8821739" y="2201863"/>
          <a:ext cx="6111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489" name="Clip" r:id="rId8" imgW="1307263" imgH="1084139" progId="MS_ClipArt_Gallery.2">
                  <p:embed/>
                </p:oleObj>
              </mc:Choice>
              <mc:Fallback>
                <p:oleObj name="Clip" r:id="rId8" imgW="1307263" imgH="1084139" progId="MS_ClipArt_Gallery.2">
                  <p:embed/>
                  <p:pic>
                    <p:nvPicPr>
                      <p:cNvPr id="69645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1739" y="2201863"/>
                        <a:ext cx="61118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46" name="Object 12"/>
          <p:cNvGraphicFramePr>
            <a:graphicFrameLocks noChangeAspect="1"/>
          </p:cNvGraphicFramePr>
          <p:nvPr/>
        </p:nvGraphicFramePr>
        <p:xfrm>
          <a:off x="7727950" y="1622425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490" name="Clip" r:id="rId9" imgW="1307263" imgH="1084139" progId="MS_ClipArt_Gallery.2">
                  <p:embed/>
                </p:oleObj>
              </mc:Choice>
              <mc:Fallback>
                <p:oleObj name="Clip" r:id="rId9" imgW="1307263" imgH="1084139" progId="MS_ClipArt_Gallery.2">
                  <p:embed/>
                  <p:pic>
                    <p:nvPicPr>
                      <p:cNvPr id="69646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7950" y="1622425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47" name="Line 13"/>
          <p:cNvSpPr>
            <a:spLocks noChangeShapeType="1"/>
          </p:cNvSpPr>
          <p:nvPr/>
        </p:nvSpPr>
        <p:spPr bwMode="auto">
          <a:xfrm flipH="1" flipV="1">
            <a:off x="8053388" y="2132013"/>
            <a:ext cx="11112" cy="781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graphicFrame>
        <p:nvGraphicFramePr>
          <p:cNvPr id="69648" name="Object 14"/>
          <p:cNvGraphicFramePr>
            <a:graphicFrameLocks noChangeAspect="1"/>
          </p:cNvGraphicFramePr>
          <p:nvPr/>
        </p:nvGraphicFramePr>
        <p:xfrm>
          <a:off x="8047039" y="3951288"/>
          <a:ext cx="6111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491" name="Clip" r:id="rId10" imgW="1307263" imgH="1084139" progId="MS_ClipArt_Gallery.2">
                  <p:embed/>
                </p:oleObj>
              </mc:Choice>
              <mc:Fallback>
                <p:oleObj name="Clip" r:id="rId10" imgW="1307263" imgH="1084139" progId="MS_ClipArt_Gallery.2">
                  <p:embed/>
                  <p:pic>
                    <p:nvPicPr>
                      <p:cNvPr id="6964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7039" y="3951288"/>
                        <a:ext cx="61118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49" name="Line 15"/>
          <p:cNvSpPr>
            <a:spLocks noChangeShapeType="1"/>
          </p:cNvSpPr>
          <p:nvPr/>
        </p:nvSpPr>
        <p:spPr bwMode="auto">
          <a:xfrm flipH="1" flipV="1">
            <a:off x="8062914" y="3159125"/>
            <a:ext cx="204787" cy="808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69650" name="Text Box 16"/>
          <p:cNvSpPr txBox="1">
            <a:spLocks noChangeArrowheads="1"/>
          </p:cNvSpPr>
          <p:nvPr/>
        </p:nvSpPr>
        <p:spPr bwMode="auto">
          <a:xfrm>
            <a:off x="7935913" y="1243014"/>
            <a:ext cx="3529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A</a:t>
            </a:r>
          </a:p>
        </p:txBody>
      </p:sp>
      <p:sp>
        <p:nvSpPr>
          <p:cNvPr id="69651" name="Text Box 17"/>
          <p:cNvSpPr txBox="1">
            <a:spLocks noChangeArrowheads="1"/>
          </p:cNvSpPr>
          <p:nvPr/>
        </p:nvSpPr>
        <p:spPr bwMode="auto">
          <a:xfrm>
            <a:off x="8129588" y="4502151"/>
            <a:ext cx="3906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A’</a:t>
            </a:r>
          </a:p>
        </p:txBody>
      </p:sp>
      <p:sp>
        <p:nvSpPr>
          <p:cNvPr id="69652" name="Text Box 18"/>
          <p:cNvSpPr txBox="1">
            <a:spLocks noChangeArrowheads="1"/>
          </p:cNvSpPr>
          <p:nvPr/>
        </p:nvSpPr>
        <p:spPr bwMode="auto">
          <a:xfrm>
            <a:off x="9351963" y="1912939"/>
            <a:ext cx="3577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B</a:t>
            </a:r>
          </a:p>
        </p:txBody>
      </p:sp>
      <p:sp>
        <p:nvSpPr>
          <p:cNvPr id="69653" name="Text Box 19"/>
          <p:cNvSpPr txBox="1">
            <a:spLocks noChangeArrowheads="1"/>
          </p:cNvSpPr>
          <p:nvPr/>
        </p:nvSpPr>
        <p:spPr bwMode="auto">
          <a:xfrm>
            <a:off x="7021513" y="4398964"/>
            <a:ext cx="4090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B’</a:t>
            </a:r>
          </a:p>
        </p:txBody>
      </p:sp>
      <p:sp>
        <p:nvSpPr>
          <p:cNvPr id="69654" name="Text Box 20"/>
          <p:cNvSpPr txBox="1">
            <a:spLocks noChangeArrowheads="1"/>
          </p:cNvSpPr>
          <p:nvPr/>
        </p:nvSpPr>
        <p:spPr bwMode="auto">
          <a:xfrm>
            <a:off x="9442450" y="3779839"/>
            <a:ext cx="367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C</a:t>
            </a:r>
          </a:p>
        </p:txBody>
      </p:sp>
      <p:sp>
        <p:nvSpPr>
          <p:cNvPr id="69655" name="Text Box 21"/>
          <p:cNvSpPr txBox="1">
            <a:spLocks noChangeArrowheads="1"/>
          </p:cNvSpPr>
          <p:nvPr/>
        </p:nvSpPr>
        <p:spPr bwMode="auto">
          <a:xfrm>
            <a:off x="6530975" y="1860551"/>
            <a:ext cx="4235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C’</a:t>
            </a:r>
          </a:p>
        </p:txBody>
      </p:sp>
      <p:grpSp>
        <p:nvGrpSpPr>
          <p:cNvPr id="69656" name="Group 22"/>
          <p:cNvGrpSpPr>
            <a:grpSpLocks/>
          </p:cNvGrpSpPr>
          <p:nvPr/>
        </p:nvGrpSpPr>
        <p:grpSpPr bwMode="auto">
          <a:xfrm>
            <a:off x="7669214" y="2936875"/>
            <a:ext cx="720725" cy="279400"/>
            <a:chOff x="3913" y="3140"/>
            <a:chExt cx="454" cy="176"/>
          </a:xfrm>
        </p:grpSpPr>
        <p:sp>
          <p:nvSpPr>
            <p:cNvPr id="69684" name="Rectangle 23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69685" name="Freeform 24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69686" name="Freeform 25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sp>
        <p:nvSpPr>
          <p:cNvPr id="69657" name="Text Box 26"/>
          <p:cNvSpPr txBox="1">
            <a:spLocks noChangeArrowheads="1"/>
          </p:cNvSpPr>
          <p:nvPr/>
        </p:nvSpPr>
        <p:spPr bwMode="auto">
          <a:xfrm>
            <a:off x="7810500" y="26066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69658" name="Text Box 27"/>
          <p:cNvSpPr txBox="1">
            <a:spLocks noChangeArrowheads="1"/>
          </p:cNvSpPr>
          <p:nvPr/>
        </p:nvSpPr>
        <p:spPr bwMode="auto">
          <a:xfrm>
            <a:off x="8143875" y="26320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69659" name="Text Box 28"/>
          <p:cNvSpPr txBox="1">
            <a:spLocks noChangeArrowheads="1"/>
          </p:cNvSpPr>
          <p:nvPr/>
        </p:nvSpPr>
        <p:spPr bwMode="auto">
          <a:xfrm>
            <a:off x="8421688" y="27844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3</a:t>
            </a:r>
          </a:p>
        </p:txBody>
      </p:sp>
      <p:sp>
        <p:nvSpPr>
          <p:cNvPr id="69660" name="Text Box 29"/>
          <p:cNvSpPr txBox="1">
            <a:spLocks noChangeArrowheads="1"/>
          </p:cNvSpPr>
          <p:nvPr/>
        </p:nvSpPr>
        <p:spPr bwMode="auto">
          <a:xfrm>
            <a:off x="8105775" y="3165476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4</a:t>
            </a:r>
          </a:p>
        </p:txBody>
      </p:sp>
      <p:sp>
        <p:nvSpPr>
          <p:cNvPr id="69661" name="Text Box 30"/>
          <p:cNvSpPr txBox="1">
            <a:spLocks noChangeArrowheads="1"/>
          </p:cNvSpPr>
          <p:nvPr/>
        </p:nvSpPr>
        <p:spPr bwMode="auto">
          <a:xfrm>
            <a:off x="7675563" y="3227389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5</a:t>
            </a:r>
          </a:p>
        </p:txBody>
      </p:sp>
      <p:sp>
        <p:nvSpPr>
          <p:cNvPr id="69662" name="Text Box 31"/>
          <p:cNvSpPr txBox="1">
            <a:spLocks noChangeArrowheads="1"/>
          </p:cNvSpPr>
          <p:nvPr/>
        </p:nvSpPr>
        <p:spPr bwMode="auto">
          <a:xfrm>
            <a:off x="7416800" y="28305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6</a:t>
            </a:r>
          </a:p>
        </p:txBody>
      </p: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8302625" y="1223979"/>
            <a:ext cx="1428750" cy="369888"/>
            <a:chOff x="1750" y="3514"/>
            <a:chExt cx="900" cy="233"/>
          </a:xfrm>
        </p:grpSpPr>
        <p:sp>
          <p:nvSpPr>
            <p:cNvPr id="69680" name="Rectangle 32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69681" name="Text Box 33"/>
            <p:cNvSpPr txBox="1">
              <a:spLocks noChangeArrowheads="1"/>
            </p:cNvSpPr>
            <p:nvPr/>
          </p:nvSpPr>
          <p:spPr bwMode="auto">
            <a:xfrm>
              <a:off x="1750" y="3514"/>
              <a:ext cx="31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solidFill>
                    <a:schemeClr val="bg1"/>
                  </a:solidFill>
                  <a:latin typeface="+mn-lt"/>
                  <a:ea typeface="宋体" panose="02010600030101010101" pitchFamily="2" charset="-122"/>
                </a:rPr>
                <a:t>A </a:t>
              </a:r>
              <a:r>
                <a:rPr lang="en-US" altLang="zh-CN" sz="1800" dirty="0" err="1">
                  <a:solidFill>
                    <a:schemeClr val="bg1"/>
                  </a:solidFill>
                  <a:latin typeface="+mn-lt"/>
                  <a:ea typeface="宋体" panose="02010600030101010101" pitchFamily="2" charset="-122"/>
                </a:rPr>
                <a:t>A</a:t>
              </a:r>
              <a:r>
                <a:rPr lang="en-US" altLang="zh-CN" sz="1800" dirty="0">
                  <a:solidFill>
                    <a:schemeClr val="bg1"/>
                  </a:solidFill>
                  <a:latin typeface="+mn-lt"/>
                  <a:ea typeface="宋体" panose="02010600030101010101" pitchFamily="2" charset="-122"/>
                </a:rPr>
                <a:t>’</a:t>
              </a:r>
            </a:p>
          </p:txBody>
        </p:sp>
        <p:sp>
          <p:nvSpPr>
            <p:cNvPr id="69682" name="Line 34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sz="1800" dirty="0">
                <a:latin typeface="+mn-lt"/>
              </a:endParaRPr>
            </a:p>
          </p:txBody>
        </p:sp>
        <p:sp>
          <p:nvSpPr>
            <p:cNvPr id="69683" name="Line 35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sz="1800" dirty="0">
                <a:latin typeface="+mn-lt"/>
              </a:endParaRPr>
            </a:p>
          </p:txBody>
        </p:sp>
      </p:grpSp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8518525" y="525464"/>
            <a:ext cx="1289050" cy="714375"/>
            <a:chOff x="4406" y="331"/>
            <a:chExt cx="812" cy="450"/>
          </a:xfrm>
        </p:grpSpPr>
        <p:sp>
          <p:nvSpPr>
            <p:cNvPr id="69676" name="Line 37"/>
            <p:cNvSpPr>
              <a:spLocks noChangeShapeType="1"/>
            </p:cNvSpPr>
            <p:nvPr/>
          </p:nvSpPr>
          <p:spPr bwMode="auto">
            <a:xfrm flipV="1">
              <a:off x="4406" y="439"/>
              <a:ext cx="252" cy="3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69677" name="Line 38"/>
            <p:cNvSpPr>
              <a:spLocks noChangeShapeType="1"/>
            </p:cNvSpPr>
            <p:nvPr/>
          </p:nvSpPr>
          <p:spPr bwMode="auto">
            <a:xfrm flipV="1">
              <a:off x="4524" y="594"/>
              <a:ext cx="137" cy="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69678" name="Text Box 39"/>
            <p:cNvSpPr txBox="1">
              <a:spLocks noChangeArrowheads="1"/>
            </p:cNvSpPr>
            <p:nvPr/>
          </p:nvSpPr>
          <p:spPr bwMode="auto">
            <a:xfrm>
              <a:off x="4643" y="331"/>
              <a:ext cx="57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>
                  <a:latin typeface="+mn-lt"/>
                  <a:ea typeface="宋体" panose="02010600030101010101" pitchFamily="2" charset="-122"/>
                </a:rPr>
                <a:t>Source: A</a:t>
              </a:r>
            </a:p>
          </p:txBody>
        </p:sp>
        <p:sp>
          <p:nvSpPr>
            <p:cNvPr id="69679" name="Text Box 40"/>
            <p:cNvSpPr txBox="1">
              <a:spLocks noChangeArrowheads="1"/>
            </p:cNvSpPr>
            <p:nvPr/>
          </p:nvSpPr>
          <p:spPr bwMode="auto">
            <a:xfrm>
              <a:off x="4660" y="492"/>
              <a:ext cx="47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 dirty="0" err="1">
                  <a:latin typeface="+mn-lt"/>
                  <a:ea typeface="宋体" panose="02010600030101010101" pitchFamily="2" charset="-122"/>
                </a:rPr>
                <a:t>Dest</a:t>
              </a:r>
              <a:r>
                <a:rPr lang="en-US" altLang="zh-CN" sz="1600" dirty="0">
                  <a:latin typeface="+mn-lt"/>
                  <a:ea typeface="宋体" panose="02010600030101010101" pitchFamily="2" charset="-122"/>
                </a:rPr>
                <a:t>: A’</a:t>
              </a:r>
            </a:p>
          </p:txBody>
        </p:sp>
      </p:grpSp>
      <p:grpSp>
        <p:nvGrpSpPr>
          <p:cNvPr id="5" name="Group 47"/>
          <p:cNvGrpSpPr>
            <a:grpSpLocks/>
          </p:cNvGrpSpPr>
          <p:nvPr/>
        </p:nvGrpSpPr>
        <p:grpSpPr bwMode="auto">
          <a:xfrm>
            <a:off x="2979421" y="5206435"/>
            <a:ext cx="3090863" cy="1458913"/>
            <a:chOff x="3441" y="3157"/>
            <a:chExt cx="1947" cy="919"/>
          </a:xfrm>
        </p:grpSpPr>
        <p:sp>
          <p:nvSpPr>
            <p:cNvPr id="69671" name="Rectangle 43"/>
            <p:cNvSpPr>
              <a:spLocks noChangeArrowheads="1"/>
            </p:cNvSpPr>
            <p:nvPr/>
          </p:nvSpPr>
          <p:spPr bwMode="auto">
            <a:xfrm>
              <a:off x="3485" y="3164"/>
              <a:ext cx="1893" cy="90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69672" name="Text Box 42"/>
            <p:cNvSpPr txBox="1">
              <a:spLocks noChangeArrowheads="1"/>
            </p:cNvSpPr>
            <p:nvPr/>
          </p:nvSpPr>
          <p:spPr bwMode="auto">
            <a:xfrm>
              <a:off x="3441" y="3175"/>
              <a:ext cx="185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宋体" panose="02010600030101010101" pitchFamily="2" charset="-122"/>
                </a:rPr>
                <a:t>MAC </a:t>
              </a:r>
              <a:r>
                <a:rPr lang="en-US" altLang="zh-CN" sz="1800" dirty="0" err="1">
                  <a:latin typeface="+mn-lt"/>
                  <a:ea typeface="宋体" panose="02010600030101010101" pitchFamily="2" charset="-122"/>
                </a:rPr>
                <a:t>addr</a:t>
              </a:r>
              <a:r>
                <a:rPr lang="en-US" altLang="zh-CN" sz="1800" dirty="0">
                  <a:latin typeface="+mn-lt"/>
                  <a:ea typeface="宋体" panose="02010600030101010101" pitchFamily="2" charset="-122"/>
                </a:rPr>
                <a:t>        interface        TTL</a:t>
              </a:r>
            </a:p>
          </p:txBody>
        </p:sp>
        <p:sp>
          <p:nvSpPr>
            <p:cNvPr id="69673" name="Line 44"/>
            <p:cNvSpPr>
              <a:spLocks noChangeShapeType="1"/>
            </p:cNvSpPr>
            <p:nvPr/>
          </p:nvSpPr>
          <p:spPr bwMode="auto">
            <a:xfrm>
              <a:off x="4226" y="3169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sz="2000" dirty="0">
                <a:latin typeface="+mn-lt"/>
              </a:endParaRPr>
            </a:p>
          </p:txBody>
        </p:sp>
        <p:sp>
          <p:nvSpPr>
            <p:cNvPr id="69674" name="Line 45"/>
            <p:cNvSpPr>
              <a:spLocks noChangeShapeType="1"/>
            </p:cNvSpPr>
            <p:nvPr/>
          </p:nvSpPr>
          <p:spPr bwMode="auto">
            <a:xfrm>
              <a:off x="4963" y="3157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sz="2000" dirty="0">
                <a:latin typeface="+mn-lt"/>
              </a:endParaRPr>
            </a:p>
          </p:txBody>
        </p:sp>
        <p:sp>
          <p:nvSpPr>
            <p:cNvPr id="69675" name="Line 46"/>
            <p:cNvSpPr>
              <a:spLocks noChangeShapeType="1"/>
            </p:cNvSpPr>
            <p:nvPr/>
          </p:nvSpPr>
          <p:spPr bwMode="auto">
            <a:xfrm>
              <a:off x="3488" y="3406"/>
              <a:ext cx="1900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sz="2000" dirty="0">
                <a:latin typeface="+mn-lt"/>
              </a:endParaRPr>
            </a:p>
          </p:txBody>
        </p:sp>
      </p:grpSp>
      <p:sp>
        <p:nvSpPr>
          <p:cNvPr id="420912" name="Text Box 48"/>
          <p:cNvSpPr txBox="1">
            <a:spLocks noChangeArrowheads="1"/>
          </p:cNvSpPr>
          <p:nvPr/>
        </p:nvSpPr>
        <p:spPr bwMode="auto">
          <a:xfrm>
            <a:off x="6524625" y="5575597"/>
            <a:ext cx="158569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宋体" panose="02010600030101010101" pitchFamily="2" charset="-122"/>
              </a:rPr>
              <a:t>Switch table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000" dirty="0">
                <a:latin typeface="+mn-lt"/>
                <a:ea typeface="宋体" panose="02010600030101010101" pitchFamily="2" charset="-122"/>
              </a:rPr>
              <a:t>(initially empty)</a:t>
            </a:r>
          </a:p>
        </p:txBody>
      </p:sp>
      <p:grpSp>
        <p:nvGrpSpPr>
          <p:cNvPr id="6" name="Group 53"/>
          <p:cNvGrpSpPr>
            <a:grpSpLocks/>
          </p:cNvGrpSpPr>
          <p:nvPr/>
        </p:nvGrpSpPr>
        <p:grpSpPr bwMode="auto">
          <a:xfrm>
            <a:off x="3360420" y="5623228"/>
            <a:ext cx="2427288" cy="377825"/>
            <a:chOff x="2376" y="3383"/>
            <a:chExt cx="1529" cy="238"/>
          </a:xfrm>
        </p:grpSpPr>
        <p:sp>
          <p:nvSpPr>
            <p:cNvPr id="69668" name="Text Box 49"/>
            <p:cNvSpPr txBox="1">
              <a:spLocks noChangeArrowheads="1"/>
            </p:cNvSpPr>
            <p:nvPr/>
          </p:nvSpPr>
          <p:spPr bwMode="auto">
            <a:xfrm>
              <a:off x="2376" y="3388"/>
              <a:ext cx="19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69669" name="Text Box 50"/>
            <p:cNvSpPr txBox="1">
              <a:spLocks noChangeArrowheads="1"/>
            </p:cNvSpPr>
            <p:nvPr/>
          </p:nvSpPr>
          <p:spPr bwMode="auto">
            <a:xfrm>
              <a:off x="3133" y="3387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宋体" panose="02010600030101010101" pitchFamily="2" charset="-122"/>
                </a:rPr>
                <a:t>1</a:t>
              </a:r>
            </a:p>
          </p:txBody>
        </p:sp>
        <p:sp>
          <p:nvSpPr>
            <p:cNvPr id="69670" name="Text Box 51"/>
            <p:cNvSpPr txBox="1">
              <a:spLocks noChangeArrowheads="1"/>
            </p:cNvSpPr>
            <p:nvPr/>
          </p:nvSpPr>
          <p:spPr bwMode="auto">
            <a:xfrm>
              <a:off x="3655" y="3383"/>
              <a:ext cx="25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宋体" panose="02010600030101010101" pitchFamily="2" charset="-122"/>
                </a:rPr>
                <a:t>60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2736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20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-0.10694 0.11482 L -0.10694 0.24329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7" y="1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912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Switch: frame filtering/forwarding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895D9-91D8-4958-BB05-9803D63D1C8A}" type="slidenum">
              <a:rPr lang="en-US" altLang="zh-CN" smtClean="0"/>
              <a:pPr/>
              <a:t>98</a:t>
            </a:fld>
            <a:endParaRPr lang="en-US" altLang="zh-CN" dirty="0"/>
          </a:p>
        </p:txBody>
      </p:sp>
      <p:sp>
        <p:nvSpPr>
          <p:cNvPr id="7168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784354" y="1554956"/>
            <a:ext cx="4922520" cy="3748087"/>
          </a:xfrm>
          <a:solidFill>
            <a:schemeClr val="bg1">
              <a:lumMod val="95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buFont typeface="ZapfDingbats" pitchFamily="82" charset="2"/>
              <a:buNone/>
            </a:pPr>
            <a:r>
              <a:rPr lang="en-US" altLang="zh-CN" sz="3200" u="sng" dirty="0">
                <a:solidFill>
                  <a:srgbClr val="FF0000"/>
                </a:solidFill>
                <a:ea typeface="宋体" panose="02010600030101010101" pitchFamily="2" charset="-122"/>
              </a:rPr>
              <a:t>When  frame received:</a:t>
            </a:r>
            <a:br>
              <a:rPr lang="en-US" altLang="zh-CN" sz="2400" u="sng" dirty="0">
                <a:solidFill>
                  <a:srgbClr val="FF0000"/>
                </a:solidFill>
                <a:ea typeface="宋体" panose="02010600030101010101" pitchFamily="2" charset="-122"/>
              </a:rPr>
            </a:br>
            <a:endParaRPr lang="en-US" altLang="zh-CN" sz="2400" u="sng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>
              <a:buFont typeface="ZapfDingbats" pitchFamily="82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1. record link associated with sending host</a:t>
            </a:r>
          </a:p>
          <a:p>
            <a:pPr>
              <a:buFont typeface="ZapfDingbats" pitchFamily="82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2. index switch table using MAC </a:t>
            </a:r>
            <a:r>
              <a:rPr lang="en-US" altLang="zh-CN" sz="2400" dirty="0" err="1">
                <a:ea typeface="宋体" panose="02010600030101010101" pitchFamily="2" charset="-122"/>
              </a:rPr>
              <a:t>dest</a:t>
            </a:r>
            <a:r>
              <a:rPr lang="en-US" altLang="zh-CN" sz="2400" dirty="0">
                <a:ea typeface="宋体" panose="02010600030101010101" pitchFamily="2" charset="-122"/>
              </a:rPr>
              <a:t> address</a:t>
            </a:r>
            <a:endParaRPr lang="en-US" altLang="zh-CN" sz="2400" dirty="0">
              <a:solidFill>
                <a:schemeClr val="accent2"/>
              </a:solidFill>
              <a:ea typeface="宋体" panose="02010600030101010101" pitchFamily="2" charset="-122"/>
            </a:endParaRPr>
          </a:p>
          <a:p>
            <a:pPr>
              <a:buFont typeface="ZapfDingbats" pitchFamily="82" charset="2"/>
              <a:buNone/>
            </a:pPr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3. if </a:t>
            </a:r>
            <a:r>
              <a:rPr lang="en-US" altLang="zh-CN" sz="2400" dirty="0">
                <a:ea typeface="宋体" panose="02010600030101010101" pitchFamily="2" charset="-122"/>
              </a:rPr>
              <a:t>entry 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found</a:t>
            </a:r>
            <a:r>
              <a:rPr lang="en-US" altLang="zh-CN" sz="2400" dirty="0">
                <a:ea typeface="宋体" panose="02010600030101010101" pitchFamily="2" charset="-122"/>
              </a:rPr>
              <a:t> for </a:t>
            </a:r>
            <a:r>
              <a:rPr lang="en-US" altLang="zh-CN" sz="2400" i="1" u="sng" dirty="0">
                <a:ea typeface="宋体" panose="02010600030101010101" pitchFamily="2" charset="-122"/>
              </a:rPr>
              <a:t>destination</a:t>
            </a:r>
            <a:br>
              <a:rPr lang="en-US" altLang="zh-CN" sz="2400" dirty="0">
                <a:ea typeface="宋体" panose="02010600030101010101" pitchFamily="2" charset="-122"/>
              </a:rPr>
            </a:br>
            <a:r>
              <a:rPr lang="en-US" altLang="zh-CN" sz="2400" dirty="0">
                <a:ea typeface="宋体" panose="02010600030101010101" pitchFamily="2" charset="-122"/>
              </a:rPr>
              <a:t>  </a:t>
            </a:r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then {</a:t>
            </a:r>
          </a:p>
          <a:p>
            <a:pPr>
              <a:buFont typeface="ZapfDingbats" pitchFamily="82" charset="2"/>
              <a:buNone/>
            </a:pPr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     </a:t>
            </a:r>
            <a:r>
              <a:rPr lang="en-US" altLang="zh-CN" sz="2400" dirty="0">
                <a:solidFill>
                  <a:srgbClr val="C00000"/>
                </a:solidFill>
                <a:ea typeface="宋体" panose="02010600030101010101" pitchFamily="2" charset="-122"/>
              </a:rPr>
              <a:t>if </a:t>
            </a:r>
            <a:r>
              <a:rPr lang="en-US" altLang="zh-CN" sz="2400" dirty="0" err="1">
                <a:ea typeface="宋体" panose="02010600030101010101" pitchFamily="2" charset="-122"/>
              </a:rPr>
              <a:t>dest</a:t>
            </a:r>
            <a:r>
              <a:rPr lang="en-US" altLang="zh-CN" sz="2400" dirty="0">
                <a:ea typeface="宋体" panose="02010600030101010101" pitchFamily="2" charset="-122"/>
              </a:rPr>
              <a:t> on segment from which frame arrived</a:t>
            </a:r>
            <a:br>
              <a:rPr lang="en-US" altLang="zh-CN" sz="2400" dirty="0">
                <a:ea typeface="宋体" panose="02010600030101010101" pitchFamily="2" charset="-122"/>
              </a:rPr>
            </a:br>
            <a:r>
              <a:rPr lang="en-US" altLang="zh-CN" sz="2400" dirty="0">
                <a:ea typeface="宋体" panose="02010600030101010101" pitchFamily="2" charset="-122"/>
              </a:rPr>
              <a:t>       </a:t>
            </a:r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then</a:t>
            </a:r>
            <a:r>
              <a:rPr lang="en-US" altLang="zh-CN" sz="2400" dirty="0">
                <a:ea typeface="宋体" panose="02010600030101010101" pitchFamily="2" charset="-122"/>
              </a:rPr>
              <a:t> drop the frame</a:t>
            </a:r>
          </a:p>
          <a:p>
            <a:pPr>
              <a:buFont typeface="ZapfDingbats" pitchFamily="82" charset="2"/>
              <a:buNone/>
            </a:pPr>
            <a:r>
              <a:rPr lang="en-US" altLang="zh-CN" sz="2400" dirty="0">
                <a:solidFill>
                  <a:srgbClr val="C00000"/>
                </a:solidFill>
                <a:ea typeface="宋体" panose="02010600030101010101" pitchFamily="2" charset="-122"/>
              </a:rPr>
              <a:t>           else </a:t>
            </a:r>
            <a:r>
              <a:rPr lang="en-US" altLang="zh-CN" sz="2400" dirty="0">
                <a:ea typeface="宋体" panose="02010600030101010101" pitchFamily="2" charset="-122"/>
              </a:rPr>
              <a:t>forward the frame on interface indicated</a:t>
            </a:r>
          </a:p>
          <a:p>
            <a:pPr>
              <a:buFont typeface="ZapfDingbats" pitchFamily="82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 </a:t>
            </a:r>
            <a:r>
              <a:rPr lang="en-US" altLang="zh-CN" sz="2400" dirty="0">
                <a:solidFill>
                  <a:schemeClr val="accent2"/>
                </a:solidFill>
                <a:ea typeface="宋体" panose="02010600030101010101" pitchFamily="2" charset="-122"/>
              </a:rPr>
              <a:t>  }   </a:t>
            </a:r>
            <a:endParaRPr lang="en-US" altLang="zh-CN" sz="2400" dirty="0">
              <a:ea typeface="宋体" panose="02010600030101010101" pitchFamily="2" charset="-122"/>
            </a:endParaRPr>
          </a:p>
          <a:p>
            <a:pPr>
              <a:buFont typeface="ZapfDingbats" pitchFamily="82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      </a:t>
            </a:r>
            <a:r>
              <a:rPr lang="en-US" altLang="zh-CN" sz="2400" dirty="0">
                <a:solidFill>
                  <a:srgbClr val="C00000"/>
                </a:solidFill>
                <a:ea typeface="宋体" panose="02010600030101010101" pitchFamily="2" charset="-122"/>
              </a:rPr>
              <a:t>else</a:t>
            </a:r>
            <a:r>
              <a:rPr lang="en-US" altLang="zh-CN" sz="2400" dirty="0">
                <a:ea typeface="宋体" panose="02010600030101010101" pitchFamily="2" charset="-122"/>
              </a:rPr>
              <a:t> flood</a:t>
            </a:r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71686" name="Text Box 4"/>
          <p:cNvSpPr txBox="1">
            <a:spLocks noChangeArrowheads="1"/>
          </p:cNvSpPr>
          <p:nvPr/>
        </p:nvSpPr>
        <p:spPr bwMode="auto">
          <a:xfrm>
            <a:off x="3784354" y="5530237"/>
            <a:ext cx="4922520" cy="830997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+mn-lt"/>
                <a:ea typeface="宋体" panose="02010600030101010101" pitchFamily="2" charset="-122"/>
              </a:rPr>
              <a:t>forward on all but the interface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+mn-lt"/>
                <a:ea typeface="宋体" panose="02010600030101010101" pitchFamily="2" charset="-122"/>
              </a:rPr>
              <a:t>on which the frame arrived</a:t>
            </a:r>
            <a:endParaRPr lang="en-US" altLang="zh-CN" sz="2000" dirty="0">
              <a:solidFill>
                <a:schemeClr val="accent2"/>
              </a:solidFill>
              <a:latin typeface="+mn-lt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52154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Self-learning, forwarding: example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99</a:t>
            </a:fld>
            <a:endParaRPr lang="en-US" altLang="zh-CN" dirty="0"/>
          </a:p>
        </p:txBody>
      </p:sp>
      <p:sp>
        <p:nvSpPr>
          <p:cNvPr id="685140" name="Rectangle 84"/>
          <p:cNvSpPr>
            <a:spLocks noGrp="1" noChangeArrowheads="1"/>
          </p:cNvSpPr>
          <p:nvPr>
            <p:ph type="body" idx="4294967295"/>
          </p:nvPr>
        </p:nvSpPr>
        <p:spPr>
          <a:xfrm>
            <a:off x="1923257" y="1748634"/>
            <a:ext cx="4044950" cy="9445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dirty="0"/>
              <a:t>frame destination unknown:</a:t>
            </a:r>
            <a:endParaRPr lang="en-US" altLang="zh-CN" i="1" dirty="0"/>
          </a:p>
        </p:txBody>
      </p:sp>
      <p:graphicFrame>
        <p:nvGraphicFramePr>
          <p:cNvPr id="73733" name="Object 4"/>
          <p:cNvGraphicFramePr>
            <a:graphicFrameLocks noChangeAspect="1"/>
          </p:cNvGraphicFramePr>
          <p:nvPr/>
        </p:nvGraphicFramePr>
        <p:xfrm>
          <a:off x="6609556" y="2951957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510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73733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09556" y="2951957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34" name="Object 5"/>
          <p:cNvGraphicFramePr>
            <a:graphicFrameLocks noChangeAspect="1"/>
          </p:cNvGraphicFramePr>
          <p:nvPr/>
        </p:nvGraphicFramePr>
        <p:xfrm>
          <a:off x="9267031" y="4077494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511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7373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67031" y="4077494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5" name="Line 6"/>
          <p:cNvSpPr>
            <a:spLocks noChangeShapeType="1"/>
          </p:cNvSpPr>
          <p:nvPr/>
        </p:nvSpPr>
        <p:spPr bwMode="auto">
          <a:xfrm>
            <a:off x="7155657" y="3348833"/>
            <a:ext cx="754063" cy="4333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73736" name="Line 7"/>
          <p:cNvSpPr>
            <a:spLocks noChangeShapeType="1"/>
          </p:cNvSpPr>
          <p:nvPr/>
        </p:nvSpPr>
        <p:spPr bwMode="auto">
          <a:xfrm flipV="1">
            <a:off x="7217569" y="3966369"/>
            <a:ext cx="679450" cy="655638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73737" name="Line 8"/>
          <p:cNvSpPr>
            <a:spLocks noChangeShapeType="1"/>
          </p:cNvSpPr>
          <p:nvPr/>
        </p:nvSpPr>
        <p:spPr bwMode="auto">
          <a:xfrm flipV="1">
            <a:off x="8341520" y="3299619"/>
            <a:ext cx="593725" cy="4079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73738" name="Line 9"/>
          <p:cNvSpPr>
            <a:spLocks noChangeShapeType="1"/>
          </p:cNvSpPr>
          <p:nvPr/>
        </p:nvSpPr>
        <p:spPr bwMode="auto">
          <a:xfrm>
            <a:off x="8416131" y="3782219"/>
            <a:ext cx="939800" cy="395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graphicFrame>
        <p:nvGraphicFramePr>
          <p:cNvPr id="73739" name="Object 10"/>
          <p:cNvGraphicFramePr>
            <a:graphicFrameLocks noChangeAspect="1"/>
          </p:cNvGraphicFramePr>
          <p:nvPr/>
        </p:nvGraphicFramePr>
        <p:xfrm>
          <a:off x="6946106" y="4602957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512"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73739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6106" y="4602957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40" name="Object 11"/>
          <p:cNvGraphicFramePr>
            <a:graphicFrameLocks noChangeAspect="1"/>
          </p:cNvGraphicFramePr>
          <p:nvPr/>
        </p:nvGraphicFramePr>
        <p:xfrm>
          <a:off x="8878095" y="2967832"/>
          <a:ext cx="6111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513" name="Clip" r:id="rId8" imgW="1307263" imgH="1084139" progId="MS_ClipArt_Gallery.2">
                  <p:embed/>
                </p:oleObj>
              </mc:Choice>
              <mc:Fallback>
                <p:oleObj name="Clip" r:id="rId8" imgW="1307263" imgH="1084139" progId="MS_ClipArt_Gallery.2">
                  <p:embed/>
                  <p:pic>
                    <p:nvPicPr>
                      <p:cNvPr id="7374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78095" y="2967832"/>
                        <a:ext cx="61118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741" name="Object 12"/>
          <p:cNvGraphicFramePr>
            <a:graphicFrameLocks noChangeAspect="1"/>
          </p:cNvGraphicFramePr>
          <p:nvPr/>
        </p:nvGraphicFramePr>
        <p:xfrm>
          <a:off x="7784306" y="2388394"/>
          <a:ext cx="6111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514" name="Clip" r:id="rId9" imgW="1307263" imgH="1084139" progId="MS_ClipArt_Gallery.2">
                  <p:embed/>
                </p:oleObj>
              </mc:Choice>
              <mc:Fallback>
                <p:oleObj name="Clip" r:id="rId9" imgW="1307263" imgH="1084139" progId="MS_ClipArt_Gallery.2">
                  <p:embed/>
                  <p:pic>
                    <p:nvPicPr>
                      <p:cNvPr id="73741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4306" y="2388394"/>
                        <a:ext cx="6111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42" name="Line 13"/>
          <p:cNvSpPr>
            <a:spLocks noChangeShapeType="1"/>
          </p:cNvSpPr>
          <p:nvPr/>
        </p:nvSpPr>
        <p:spPr bwMode="auto">
          <a:xfrm flipH="1" flipV="1">
            <a:off x="8109744" y="2897982"/>
            <a:ext cx="11112" cy="781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graphicFrame>
        <p:nvGraphicFramePr>
          <p:cNvPr id="73743" name="Object 14"/>
          <p:cNvGraphicFramePr>
            <a:graphicFrameLocks noChangeAspect="1"/>
          </p:cNvGraphicFramePr>
          <p:nvPr/>
        </p:nvGraphicFramePr>
        <p:xfrm>
          <a:off x="8103395" y="4717257"/>
          <a:ext cx="61118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515" name="Clip" r:id="rId10" imgW="1307263" imgH="1084139" progId="MS_ClipArt_Gallery.2">
                  <p:embed/>
                </p:oleObj>
              </mc:Choice>
              <mc:Fallback>
                <p:oleObj name="Clip" r:id="rId10" imgW="1307263" imgH="1084139" progId="MS_ClipArt_Gallery.2">
                  <p:embed/>
                  <p:pic>
                    <p:nvPicPr>
                      <p:cNvPr id="73743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3395" y="4717257"/>
                        <a:ext cx="611187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44" name="Line 15"/>
          <p:cNvSpPr>
            <a:spLocks noChangeShapeType="1"/>
          </p:cNvSpPr>
          <p:nvPr/>
        </p:nvSpPr>
        <p:spPr bwMode="auto">
          <a:xfrm flipH="1" flipV="1">
            <a:off x="8119270" y="3925094"/>
            <a:ext cx="204787" cy="8080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73745" name="Text Box 16"/>
          <p:cNvSpPr txBox="1">
            <a:spLocks noChangeArrowheads="1"/>
          </p:cNvSpPr>
          <p:nvPr/>
        </p:nvSpPr>
        <p:spPr bwMode="auto">
          <a:xfrm>
            <a:off x="7992269" y="2008983"/>
            <a:ext cx="3529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A</a:t>
            </a:r>
          </a:p>
        </p:txBody>
      </p:sp>
      <p:sp>
        <p:nvSpPr>
          <p:cNvPr id="73746" name="Text Box 17"/>
          <p:cNvSpPr txBox="1">
            <a:spLocks noChangeArrowheads="1"/>
          </p:cNvSpPr>
          <p:nvPr/>
        </p:nvSpPr>
        <p:spPr bwMode="auto">
          <a:xfrm>
            <a:off x="8185944" y="5268120"/>
            <a:ext cx="3906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A’</a:t>
            </a:r>
          </a:p>
        </p:txBody>
      </p:sp>
      <p:sp>
        <p:nvSpPr>
          <p:cNvPr id="73747" name="Text Box 18"/>
          <p:cNvSpPr txBox="1">
            <a:spLocks noChangeArrowheads="1"/>
          </p:cNvSpPr>
          <p:nvPr/>
        </p:nvSpPr>
        <p:spPr bwMode="auto">
          <a:xfrm>
            <a:off x="9408319" y="2678908"/>
            <a:ext cx="3577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B</a:t>
            </a:r>
          </a:p>
        </p:txBody>
      </p:sp>
      <p:sp>
        <p:nvSpPr>
          <p:cNvPr id="73748" name="Text Box 19"/>
          <p:cNvSpPr txBox="1">
            <a:spLocks noChangeArrowheads="1"/>
          </p:cNvSpPr>
          <p:nvPr/>
        </p:nvSpPr>
        <p:spPr bwMode="auto">
          <a:xfrm>
            <a:off x="7077869" y="5164933"/>
            <a:ext cx="4090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B’</a:t>
            </a:r>
          </a:p>
        </p:txBody>
      </p:sp>
      <p:sp>
        <p:nvSpPr>
          <p:cNvPr id="73749" name="Text Box 20"/>
          <p:cNvSpPr txBox="1">
            <a:spLocks noChangeArrowheads="1"/>
          </p:cNvSpPr>
          <p:nvPr/>
        </p:nvSpPr>
        <p:spPr bwMode="auto">
          <a:xfrm>
            <a:off x="9498806" y="4545808"/>
            <a:ext cx="367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C</a:t>
            </a:r>
          </a:p>
        </p:txBody>
      </p:sp>
      <p:sp>
        <p:nvSpPr>
          <p:cNvPr id="73750" name="Text Box 21"/>
          <p:cNvSpPr txBox="1">
            <a:spLocks noChangeArrowheads="1"/>
          </p:cNvSpPr>
          <p:nvPr/>
        </p:nvSpPr>
        <p:spPr bwMode="auto">
          <a:xfrm>
            <a:off x="6587331" y="2626520"/>
            <a:ext cx="4235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C’</a:t>
            </a:r>
          </a:p>
        </p:txBody>
      </p:sp>
      <p:grpSp>
        <p:nvGrpSpPr>
          <p:cNvPr id="73751" name="Group 22"/>
          <p:cNvGrpSpPr>
            <a:grpSpLocks/>
          </p:cNvGrpSpPr>
          <p:nvPr/>
        </p:nvGrpSpPr>
        <p:grpSpPr bwMode="auto">
          <a:xfrm>
            <a:off x="7725570" y="3702844"/>
            <a:ext cx="720725" cy="279400"/>
            <a:chOff x="3913" y="3140"/>
            <a:chExt cx="454" cy="176"/>
          </a:xfrm>
        </p:grpSpPr>
        <p:sp>
          <p:nvSpPr>
            <p:cNvPr id="73817" name="Rectangle 23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+mn-ea"/>
              </a:endParaRPr>
            </a:p>
          </p:txBody>
        </p:sp>
        <p:sp>
          <p:nvSpPr>
            <p:cNvPr id="73818" name="Freeform 24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819" name="Freeform 25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73752" name="Text Box 26"/>
          <p:cNvSpPr txBox="1">
            <a:spLocks noChangeArrowheads="1"/>
          </p:cNvSpPr>
          <p:nvPr/>
        </p:nvSpPr>
        <p:spPr bwMode="auto">
          <a:xfrm>
            <a:off x="7866856" y="3372645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solidFill>
                  <a:srgbClr val="FF0000"/>
                </a:solidFill>
                <a:latin typeface="+mn-lt"/>
                <a:ea typeface="+mn-ea"/>
              </a:rPr>
              <a:t>1</a:t>
            </a:r>
          </a:p>
        </p:txBody>
      </p:sp>
      <p:sp>
        <p:nvSpPr>
          <p:cNvPr id="73753" name="Text Box 27"/>
          <p:cNvSpPr txBox="1">
            <a:spLocks noChangeArrowheads="1"/>
          </p:cNvSpPr>
          <p:nvPr/>
        </p:nvSpPr>
        <p:spPr bwMode="auto">
          <a:xfrm>
            <a:off x="8200231" y="3398045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solidFill>
                  <a:srgbClr val="FF0000"/>
                </a:solidFill>
                <a:latin typeface="+mn-lt"/>
                <a:ea typeface="+mn-ea"/>
              </a:rPr>
              <a:t>2</a:t>
            </a:r>
          </a:p>
        </p:txBody>
      </p:sp>
      <p:sp>
        <p:nvSpPr>
          <p:cNvPr id="73754" name="Text Box 28"/>
          <p:cNvSpPr txBox="1">
            <a:spLocks noChangeArrowheads="1"/>
          </p:cNvSpPr>
          <p:nvPr/>
        </p:nvSpPr>
        <p:spPr bwMode="auto">
          <a:xfrm>
            <a:off x="8478044" y="3550445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solidFill>
                  <a:srgbClr val="FF0000"/>
                </a:solidFill>
                <a:latin typeface="+mn-lt"/>
                <a:ea typeface="+mn-ea"/>
              </a:rPr>
              <a:t>3</a:t>
            </a:r>
          </a:p>
        </p:txBody>
      </p:sp>
      <p:sp>
        <p:nvSpPr>
          <p:cNvPr id="73755" name="Text Box 29"/>
          <p:cNvSpPr txBox="1">
            <a:spLocks noChangeArrowheads="1"/>
          </p:cNvSpPr>
          <p:nvPr/>
        </p:nvSpPr>
        <p:spPr bwMode="auto">
          <a:xfrm>
            <a:off x="8162131" y="3931445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solidFill>
                  <a:srgbClr val="FF0000"/>
                </a:solidFill>
                <a:latin typeface="+mn-lt"/>
                <a:ea typeface="+mn-ea"/>
              </a:rPr>
              <a:t>4</a:t>
            </a:r>
          </a:p>
        </p:txBody>
      </p:sp>
      <p:sp>
        <p:nvSpPr>
          <p:cNvPr id="73756" name="Text Box 30"/>
          <p:cNvSpPr txBox="1">
            <a:spLocks noChangeArrowheads="1"/>
          </p:cNvSpPr>
          <p:nvPr/>
        </p:nvSpPr>
        <p:spPr bwMode="auto">
          <a:xfrm>
            <a:off x="7731919" y="399335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solidFill>
                  <a:srgbClr val="FF0000"/>
                </a:solidFill>
                <a:latin typeface="+mn-lt"/>
                <a:ea typeface="+mn-ea"/>
              </a:rPr>
              <a:t>5</a:t>
            </a:r>
          </a:p>
        </p:txBody>
      </p:sp>
      <p:sp>
        <p:nvSpPr>
          <p:cNvPr id="73757" name="Text Box 31"/>
          <p:cNvSpPr txBox="1">
            <a:spLocks noChangeArrowheads="1"/>
          </p:cNvSpPr>
          <p:nvPr/>
        </p:nvSpPr>
        <p:spPr bwMode="auto">
          <a:xfrm>
            <a:off x="7473156" y="3596483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solidFill>
                  <a:srgbClr val="FF0000"/>
                </a:solidFill>
                <a:latin typeface="+mn-lt"/>
                <a:ea typeface="+mn-ea"/>
              </a:rPr>
              <a:t>6</a:t>
            </a:r>
          </a:p>
        </p:txBody>
      </p: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8358981" y="1989934"/>
            <a:ext cx="1428750" cy="461962"/>
            <a:chOff x="1750" y="3514"/>
            <a:chExt cx="900" cy="291"/>
          </a:xfrm>
        </p:grpSpPr>
        <p:sp>
          <p:nvSpPr>
            <p:cNvPr id="73813" name="Rectangle 33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+mn-ea"/>
              </a:endParaRPr>
            </a:p>
          </p:txBody>
        </p:sp>
        <p:sp>
          <p:nvSpPr>
            <p:cNvPr id="73814" name="Text Box 34"/>
            <p:cNvSpPr txBox="1">
              <a:spLocks noChangeArrowheads="1"/>
            </p:cNvSpPr>
            <p:nvPr/>
          </p:nvSpPr>
          <p:spPr bwMode="auto">
            <a:xfrm>
              <a:off x="1750" y="3514"/>
              <a:ext cx="37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</a:rPr>
                <a:t>A A’</a:t>
              </a:r>
            </a:p>
          </p:txBody>
        </p:sp>
        <p:sp>
          <p:nvSpPr>
            <p:cNvPr id="73815" name="Line 35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816" name="Line 36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8574881" y="1291433"/>
            <a:ext cx="1289050" cy="714375"/>
            <a:chOff x="4406" y="331"/>
            <a:chExt cx="812" cy="450"/>
          </a:xfrm>
        </p:grpSpPr>
        <p:sp>
          <p:nvSpPr>
            <p:cNvPr id="73809" name="Line 38"/>
            <p:cNvSpPr>
              <a:spLocks noChangeShapeType="1"/>
            </p:cNvSpPr>
            <p:nvPr/>
          </p:nvSpPr>
          <p:spPr bwMode="auto">
            <a:xfrm flipV="1">
              <a:off x="4406" y="439"/>
              <a:ext cx="252" cy="33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810" name="Line 39"/>
            <p:cNvSpPr>
              <a:spLocks noChangeShapeType="1"/>
            </p:cNvSpPr>
            <p:nvPr/>
          </p:nvSpPr>
          <p:spPr bwMode="auto">
            <a:xfrm flipV="1">
              <a:off x="4524" y="594"/>
              <a:ext cx="137" cy="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811" name="Text Box 40"/>
            <p:cNvSpPr txBox="1">
              <a:spLocks noChangeArrowheads="1"/>
            </p:cNvSpPr>
            <p:nvPr/>
          </p:nvSpPr>
          <p:spPr bwMode="auto">
            <a:xfrm>
              <a:off x="4643" y="331"/>
              <a:ext cx="575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latin typeface="+mn-lt"/>
                  <a:ea typeface="+mn-ea"/>
                </a:rPr>
                <a:t>Source: A</a:t>
              </a:r>
            </a:p>
          </p:txBody>
        </p:sp>
        <p:sp>
          <p:nvSpPr>
            <p:cNvPr id="73812" name="Text Box 41"/>
            <p:cNvSpPr txBox="1">
              <a:spLocks noChangeArrowheads="1"/>
            </p:cNvSpPr>
            <p:nvPr/>
          </p:nvSpPr>
          <p:spPr bwMode="auto">
            <a:xfrm>
              <a:off x="4660" y="492"/>
              <a:ext cx="473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600">
                  <a:latin typeface="+mn-lt"/>
                  <a:ea typeface="+mn-ea"/>
                </a:rPr>
                <a:t>Dest: A’</a:t>
              </a:r>
            </a:p>
          </p:txBody>
        </p:sp>
      </p:grpSp>
      <p:grpSp>
        <p:nvGrpSpPr>
          <p:cNvPr id="5" name="Group 42"/>
          <p:cNvGrpSpPr>
            <a:grpSpLocks/>
          </p:cNvGrpSpPr>
          <p:nvPr/>
        </p:nvGrpSpPr>
        <p:grpSpPr bwMode="auto">
          <a:xfrm>
            <a:off x="1979613" y="5065714"/>
            <a:ext cx="3017838" cy="1444625"/>
            <a:chOff x="3441" y="3154"/>
            <a:chExt cx="1901" cy="910"/>
          </a:xfrm>
        </p:grpSpPr>
        <p:sp>
          <p:nvSpPr>
            <p:cNvPr id="73804" name="Rectangle 43"/>
            <p:cNvSpPr>
              <a:spLocks noChangeArrowheads="1"/>
            </p:cNvSpPr>
            <p:nvPr/>
          </p:nvSpPr>
          <p:spPr bwMode="auto">
            <a:xfrm>
              <a:off x="3449" y="3154"/>
              <a:ext cx="1893" cy="90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1800" dirty="0">
                <a:latin typeface="+mn-lt"/>
                <a:ea typeface="+mn-ea"/>
              </a:endParaRPr>
            </a:p>
          </p:txBody>
        </p:sp>
        <p:sp>
          <p:nvSpPr>
            <p:cNvPr id="73805" name="Text Box 44"/>
            <p:cNvSpPr txBox="1">
              <a:spLocks noChangeArrowheads="1"/>
            </p:cNvSpPr>
            <p:nvPr/>
          </p:nvSpPr>
          <p:spPr bwMode="auto">
            <a:xfrm>
              <a:off x="3441" y="3175"/>
              <a:ext cx="188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MAC </a:t>
              </a:r>
              <a:r>
                <a:rPr lang="en-US" altLang="zh-CN" sz="1800" dirty="0" err="1">
                  <a:latin typeface="+mn-lt"/>
                  <a:ea typeface="+mn-ea"/>
                </a:rPr>
                <a:t>addr</a:t>
              </a:r>
              <a:r>
                <a:rPr lang="en-US" altLang="zh-CN" sz="1800" dirty="0">
                  <a:latin typeface="+mn-lt"/>
                  <a:ea typeface="+mn-ea"/>
                </a:rPr>
                <a:t>        interface         TTL</a:t>
              </a:r>
            </a:p>
          </p:txBody>
        </p:sp>
        <p:sp>
          <p:nvSpPr>
            <p:cNvPr id="73806" name="Line 45"/>
            <p:cNvSpPr>
              <a:spLocks noChangeShapeType="1"/>
            </p:cNvSpPr>
            <p:nvPr/>
          </p:nvSpPr>
          <p:spPr bwMode="auto">
            <a:xfrm>
              <a:off x="4226" y="3154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sz="2000" dirty="0">
                <a:latin typeface="+mn-lt"/>
                <a:ea typeface="+mn-ea"/>
              </a:endParaRPr>
            </a:p>
          </p:txBody>
        </p:sp>
        <p:sp>
          <p:nvSpPr>
            <p:cNvPr id="73807" name="Line 46"/>
            <p:cNvSpPr>
              <a:spLocks noChangeShapeType="1"/>
            </p:cNvSpPr>
            <p:nvPr/>
          </p:nvSpPr>
          <p:spPr bwMode="auto">
            <a:xfrm>
              <a:off x="4963" y="3157"/>
              <a:ext cx="0" cy="90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sz="2000" dirty="0">
                <a:latin typeface="+mn-lt"/>
                <a:ea typeface="+mn-ea"/>
              </a:endParaRPr>
            </a:p>
          </p:txBody>
        </p:sp>
        <p:sp>
          <p:nvSpPr>
            <p:cNvPr id="73808" name="Line 47"/>
            <p:cNvSpPr>
              <a:spLocks noChangeShapeType="1"/>
            </p:cNvSpPr>
            <p:nvPr/>
          </p:nvSpPr>
          <p:spPr bwMode="auto">
            <a:xfrm>
              <a:off x="3452" y="3397"/>
              <a:ext cx="188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 sz="2000" dirty="0">
                <a:latin typeface="+mn-lt"/>
                <a:ea typeface="+mn-ea"/>
              </a:endParaRPr>
            </a:p>
          </p:txBody>
        </p:sp>
      </p:grpSp>
      <p:sp>
        <p:nvSpPr>
          <p:cNvPr id="685104" name="Text Box 48"/>
          <p:cNvSpPr txBox="1">
            <a:spLocks noChangeArrowheads="1"/>
          </p:cNvSpPr>
          <p:nvPr/>
        </p:nvSpPr>
        <p:spPr bwMode="auto">
          <a:xfrm>
            <a:off x="5373215" y="5690403"/>
            <a:ext cx="18710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Switch table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(initially empty)</a:t>
            </a:r>
          </a:p>
        </p:txBody>
      </p:sp>
      <p:grpSp>
        <p:nvGrpSpPr>
          <p:cNvPr id="6" name="Group 49"/>
          <p:cNvGrpSpPr>
            <a:grpSpLocks/>
          </p:cNvGrpSpPr>
          <p:nvPr/>
        </p:nvGrpSpPr>
        <p:grpSpPr bwMode="auto">
          <a:xfrm>
            <a:off x="2414588" y="5499109"/>
            <a:ext cx="2427288" cy="377825"/>
            <a:chOff x="2376" y="3383"/>
            <a:chExt cx="1529" cy="238"/>
          </a:xfrm>
        </p:grpSpPr>
        <p:sp>
          <p:nvSpPr>
            <p:cNvPr id="73801" name="Text Box 50"/>
            <p:cNvSpPr txBox="1">
              <a:spLocks noChangeArrowheads="1"/>
            </p:cNvSpPr>
            <p:nvPr/>
          </p:nvSpPr>
          <p:spPr bwMode="auto">
            <a:xfrm>
              <a:off x="2376" y="3388"/>
              <a:ext cx="19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A</a:t>
              </a:r>
            </a:p>
          </p:txBody>
        </p:sp>
        <p:sp>
          <p:nvSpPr>
            <p:cNvPr id="73802" name="Text Box 51"/>
            <p:cNvSpPr txBox="1">
              <a:spLocks noChangeArrowheads="1"/>
            </p:cNvSpPr>
            <p:nvPr/>
          </p:nvSpPr>
          <p:spPr bwMode="auto">
            <a:xfrm>
              <a:off x="3133" y="3387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1</a:t>
              </a:r>
            </a:p>
          </p:txBody>
        </p:sp>
        <p:sp>
          <p:nvSpPr>
            <p:cNvPr id="73803" name="Text Box 52"/>
            <p:cNvSpPr txBox="1">
              <a:spLocks noChangeArrowheads="1"/>
            </p:cNvSpPr>
            <p:nvPr/>
          </p:nvSpPr>
          <p:spPr bwMode="auto">
            <a:xfrm>
              <a:off x="3655" y="3383"/>
              <a:ext cx="25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60</a:t>
              </a:r>
            </a:p>
          </p:txBody>
        </p:sp>
      </p:grpSp>
      <p:grpSp>
        <p:nvGrpSpPr>
          <p:cNvPr id="7" name="Group 59"/>
          <p:cNvGrpSpPr>
            <a:grpSpLocks/>
          </p:cNvGrpSpPr>
          <p:nvPr/>
        </p:nvGrpSpPr>
        <p:grpSpPr bwMode="auto">
          <a:xfrm>
            <a:off x="7379494" y="3647284"/>
            <a:ext cx="1428750" cy="461962"/>
            <a:chOff x="1750" y="3514"/>
            <a:chExt cx="900" cy="291"/>
          </a:xfrm>
        </p:grpSpPr>
        <p:sp>
          <p:nvSpPr>
            <p:cNvPr id="73797" name="Rectangle 60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+mn-ea"/>
              </a:endParaRPr>
            </a:p>
          </p:txBody>
        </p:sp>
        <p:sp>
          <p:nvSpPr>
            <p:cNvPr id="73798" name="Text Box 61"/>
            <p:cNvSpPr txBox="1">
              <a:spLocks noChangeArrowheads="1"/>
            </p:cNvSpPr>
            <p:nvPr/>
          </p:nvSpPr>
          <p:spPr bwMode="auto">
            <a:xfrm>
              <a:off x="1750" y="3514"/>
              <a:ext cx="37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</a:rPr>
                <a:t>A A’</a:t>
              </a:r>
            </a:p>
          </p:txBody>
        </p:sp>
        <p:sp>
          <p:nvSpPr>
            <p:cNvPr id="73799" name="Line 62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800" name="Line 63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8" name="Group 64"/>
          <p:cNvGrpSpPr>
            <a:grpSpLocks/>
          </p:cNvGrpSpPr>
          <p:nvPr/>
        </p:nvGrpSpPr>
        <p:grpSpPr bwMode="auto">
          <a:xfrm>
            <a:off x="7379494" y="3645693"/>
            <a:ext cx="1428750" cy="461963"/>
            <a:chOff x="1750" y="3514"/>
            <a:chExt cx="900" cy="291"/>
          </a:xfrm>
        </p:grpSpPr>
        <p:sp>
          <p:nvSpPr>
            <p:cNvPr id="73793" name="Rectangle 65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+mn-ea"/>
              </a:endParaRPr>
            </a:p>
          </p:txBody>
        </p:sp>
        <p:sp>
          <p:nvSpPr>
            <p:cNvPr id="73794" name="Text Box 66"/>
            <p:cNvSpPr txBox="1">
              <a:spLocks noChangeArrowheads="1"/>
            </p:cNvSpPr>
            <p:nvPr/>
          </p:nvSpPr>
          <p:spPr bwMode="auto">
            <a:xfrm>
              <a:off x="1750" y="3514"/>
              <a:ext cx="37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</a:rPr>
                <a:t>A A’</a:t>
              </a:r>
            </a:p>
          </p:txBody>
        </p:sp>
        <p:sp>
          <p:nvSpPr>
            <p:cNvPr id="73795" name="Line 67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796" name="Line 68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9" name="Group 69"/>
          <p:cNvGrpSpPr>
            <a:grpSpLocks/>
          </p:cNvGrpSpPr>
          <p:nvPr/>
        </p:nvGrpSpPr>
        <p:grpSpPr bwMode="auto">
          <a:xfrm>
            <a:off x="7379494" y="3648868"/>
            <a:ext cx="1428750" cy="461963"/>
            <a:chOff x="1750" y="3514"/>
            <a:chExt cx="900" cy="291"/>
          </a:xfrm>
        </p:grpSpPr>
        <p:sp>
          <p:nvSpPr>
            <p:cNvPr id="73789" name="Rectangle 70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+mn-ea"/>
              </a:endParaRPr>
            </a:p>
          </p:txBody>
        </p:sp>
        <p:sp>
          <p:nvSpPr>
            <p:cNvPr id="73790" name="Text Box 71"/>
            <p:cNvSpPr txBox="1">
              <a:spLocks noChangeArrowheads="1"/>
            </p:cNvSpPr>
            <p:nvPr/>
          </p:nvSpPr>
          <p:spPr bwMode="auto">
            <a:xfrm>
              <a:off x="1750" y="3514"/>
              <a:ext cx="37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</a:rPr>
                <a:t>A A’</a:t>
              </a:r>
            </a:p>
          </p:txBody>
        </p:sp>
        <p:sp>
          <p:nvSpPr>
            <p:cNvPr id="73791" name="Line 72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792" name="Line 73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0" name="Group 74"/>
          <p:cNvGrpSpPr>
            <a:grpSpLocks/>
          </p:cNvGrpSpPr>
          <p:nvPr/>
        </p:nvGrpSpPr>
        <p:grpSpPr bwMode="auto">
          <a:xfrm>
            <a:off x="7379494" y="3648868"/>
            <a:ext cx="1428750" cy="461963"/>
            <a:chOff x="1750" y="3514"/>
            <a:chExt cx="900" cy="291"/>
          </a:xfrm>
        </p:grpSpPr>
        <p:sp>
          <p:nvSpPr>
            <p:cNvPr id="73785" name="Rectangle 75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+mn-ea"/>
              </a:endParaRPr>
            </a:p>
          </p:txBody>
        </p:sp>
        <p:sp>
          <p:nvSpPr>
            <p:cNvPr id="73786" name="Text Box 76"/>
            <p:cNvSpPr txBox="1">
              <a:spLocks noChangeArrowheads="1"/>
            </p:cNvSpPr>
            <p:nvPr/>
          </p:nvSpPr>
          <p:spPr bwMode="auto">
            <a:xfrm>
              <a:off x="1750" y="3514"/>
              <a:ext cx="37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</a:rPr>
                <a:t>A A’</a:t>
              </a:r>
            </a:p>
          </p:txBody>
        </p:sp>
        <p:sp>
          <p:nvSpPr>
            <p:cNvPr id="73787" name="Line 77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788" name="Line 78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1" name="Group 79"/>
          <p:cNvGrpSpPr>
            <a:grpSpLocks/>
          </p:cNvGrpSpPr>
          <p:nvPr/>
        </p:nvGrpSpPr>
        <p:grpSpPr bwMode="auto">
          <a:xfrm>
            <a:off x="7376319" y="3645693"/>
            <a:ext cx="1428750" cy="461963"/>
            <a:chOff x="1750" y="3514"/>
            <a:chExt cx="900" cy="291"/>
          </a:xfrm>
        </p:grpSpPr>
        <p:sp>
          <p:nvSpPr>
            <p:cNvPr id="73781" name="Rectangle 80"/>
            <p:cNvSpPr>
              <a:spLocks noChangeArrowheads="1"/>
            </p:cNvSpPr>
            <p:nvPr/>
          </p:nvSpPr>
          <p:spPr bwMode="auto">
            <a:xfrm>
              <a:off x="1771" y="3542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+mn-ea"/>
              </a:endParaRPr>
            </a:p>
          </p:txBody>
        </p:sp>
        <p:sp>
          <p:nvSpPr>
            <p:cNvPr id="73782" name="Text Box 81"/>
            <p:cNvSpPr txBox="1">
              <a:spLocks noChangeArrowheads="1"/>
            </p:cNvSpPr>
            <p:nvPr/>
          </p:nvSpPr>
          <p:spPr bwMode="auto">
            <a:xfrm>
              <a:off x="1750" y="3514"/>
              <a:ext cx="37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</a:rPr>
                <a:t>A A’</a:t>
              </a:r>
            </a:p>
          </p:txBody>
        </p:sp>
        <p:sp>
          <p:nvSpPr>
            <p:cNvPr id="73783" name="Line 82"/>
            <p:cNvSpPr>
              <a:spLocks noChangeShapeType="1"/>
            </p:cNvSpPr>
            <p:nvPr/>
          </p:nvSpPr>
          <p:spPr bwMode="auto">
            <a:xfrm>
              <a:off x="1936" y="3535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784" name="Line 83"/>
            <p:cNvSpPr>
              <a:spLocks noChangeShapeType="1"/>
            </p:cNvSpPr>
            <p:nvPr/>
          </p:nvSpPr>
          <p:spPr bwMode="auto">
            <a:xfrm>
              <a:off x="2116" y="3540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685142" name="Text Box 86"/>
          <p:cNvSpPr txBox="1">
            <a:spLocks noChangeArrowheads="1"/>
          </p:cNvSpPr>
          <p:nvPr/>
        </p:nvSpPr>
        <p:spPr bwMode="auto">
          <a:xfrm>
            <a:off x="3959226" y="2150272"/>
            <a:ext cx="734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</a:rPr>
              <a:t>flood</a:t>
            </a:r>
          </a:p>
        </p:txBody>
      </p:sp>
      <p:grpSp>
        <p:nvGrpSpPr>
          <p:cNvPr id="12" name="Group 92"/>
          <p:cNvGrpSpPr>
            <a:grpSpLocks/>
          </p:cNvGrpSpPr>
          <p:nvPr/>
        </p:nvGrpSpPr>
        <p:grpSpPr bwMode="auto">
          <a:xfrm>
            <a:off x="7711281" y="4747419"/>
            <a:ext cx="1428750" cy="461963"/>
            <a:chOff x="730" y="2472"/>
            <a:chExt cx="900" cy="291"/>
          </a:xfrm>
        </p:grpSpPr>
        <p:sp>
          <p:nvSpPr>
            <p:cNvPr id="73777" name="Rectangle 88"/>
            <p:cNvSpPr>
              <a:spLocks noChangeArrowheads="1"/>
            </p:cNvSpPr>
            <p:nvPr/>
          </p:nvSpPr>
          <p:spPr bwMode="auto">
            <a:xfrm>
              <a:off x="751" y="2500"/>
              <a:ext cx="879" cy="16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+mn-ea"/>
              </a:endParaRPr>
            </a:p>
          </p:txBody>
        </p:sp>
        <p:sp>
          <p:nvSpPr>
            <p:cNvPr id="73778" name="Text Box 89"/>
            <p:cNvSpPr txBox="1">
              <a:spLocks noChangeArrowheads="1"/>
            </p:cNvSpPr>
            <p:nvPr/>
          </p:nvSpPr>
          <p:spPr bwMode="auto">
            <a:xfrm>
              <a:off x="730" y="2472"/>
              <a:ext cx="38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solidFill>
                    <a:schemeClr val="bg1"/>
                  </a:solidFill>
                  <a:latin typeface="+mn-lt"/>
                  <a:ea typeface="+mn-ea"/>
                </a:rPr>
                <a:t>A’ A</a:t>
              </a:r>
            </a:p>
          </p:txBody>
        </p:sp>
        <p:sp>
          <p:nvSpPr>
            <p:cNvPr id="73779" name="Line 90"/>
            <p:cNvSpPr>
              <a:spLocks noChangeShapeType="1"/>
            </p:cNvSpPr>
            <p:nvPr/>
          </p:nvSpPr>
          <p:spPr bwMode="auto">
            <a:xfrm>
              <a:off x="937" y="2493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780" name="Line 91"/>
            <p:cNvSpPr>
              <a:spLocks noChangeShapeType="1"/>
            </p:cNvSpPr>
            <p:nvPr/>
          </p:nvSpPr>
          <p:spPr bwMode="auto">
            <a:xfrm>
              <a:off x="1096" y="2498"/>
              <a:ext cx="0" cy="1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685149" name="Rectangle 93"/>
          <p:cNvSpPr>
            <a:spLocks noChangeArrowheads="1"/>
          </p:cNvSpPr>
          <p:nvPr/>
        </p:nvSpPr>
        <p:spPr bwMode="auto">
          <a:xfrm>
            <a:off x="1889125" y="3328988"/>
            <a:ext cx="4044950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buFont typeface="ZapfDingbats" pitchFamily="82" charset="2"/>
              <a:buChar char="r"/>
            </a:pPr>
            <a:r>
              <a:rPr lang="en-US" altLang="zh-CN" dirty="0">
                <a:latin typeface="+mn-lt"/>
                <a:ea typeface="+mn-ea"/>
              </a:rPr>
              <a:t>destination A location known:</a:t>
            </a:r>
            <a:endParaRPr lang="en-US" altLang="zh-CN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13" name="Group 94"/>
          <p:cNvGrpSpPr>
            <a:grpSpLocks/>
          </p:cNvGrpSpPr>
          <p:nvPr/>
        </p:nvGrpSpPr>
        <p:grpSpPr bwMode="auto">
          <a:xfrm>
            <a:off x="2411413" y="5784859"/>
            <a:ext cx="2427288" cy="377825"/>
            <a:chOff x="2376" y="3383"/>
            <a:chExt cx="1529" cy="238"/>
          </a:xfrm>
        </p:grpSpPr>
        <p:sp>
          <p:nvSpPr>
            <p:cNvPr id="73774" name="Text Box 95"/>
            <p:cNvSpPr txBox="1">
              <a:spLocks noChangeArrowheads="1"/>
            </p:cNvSpPr>
            <p:nvPr/>
          </p:nvSpPr>
          <p:spPr bwMode="auto">
            <a:xfrm>
              <a:off x="2376" y="3388"/>
              <a:ext cx="21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A’</a:t>
              </a:r>
            </a:p>
          </p:txBody>
        </p:sp>
        <p:sp>
          <p:nvSpPr>
            <p:cNvPr id="73775" name="Text Box 96"/>
            <p:cNvSpPr txBox="1">
              <a:spLocks noChangeArrowheads="1"/>
            </p:cNvSpPr>
            <p:nvPr/>
          </p:nvSpPr>
          <p:spPr bwMode="auto">
            <a:xfrm>
              <a:off x="3133" y="3387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4</a:t>
              </a:r>
            </a:p>
          </p:txBody>
        </p:sp>
        <p:sp>
          <p:nvSpPr>
            <p:cNvPr id="73776" name="Text Box 97"/>
            <p:cNvSpPr txBox="1">
              <a:spLocks noChangeArrowheads="1"/>
            </p:cNvSpPr>
            <p:nvPr/>
          </p:nvSpPr>
          <p:spPr bwMode="auto">
            <a:xfrm>
              <a:off x="3655" y="3383"/>
              <a:ext cx="25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dirty="0">
                  <a:latin typeface="+mn-lt"/>
                  <a:ea typeface="+mn-ea"/>
                </a:rPr>
                <a:t>60</a:t>
              </a:r>
            </a:p>
          </p:txBody>
        </p:sp>
      </p:grpSp>
      <p:sp>
        <p:nvSpPr>
          <p:cNvPr id="685154" name="Rectangle 98"/>
          <p:cNvSpPr>
            <a:spLocks noChangeArrowheads="1"/>
          </p:cNvSpPr>
          <p:nvPr/>
        </p:nvSpPr>
        <p:spPr bwMode="auto">
          <a:xfrm>
            <a:off x="2184400" y="4076701"/>
            <a:ext cx="4044950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buFont typeface="ZapfDingbats" pitchFamily="82" charset="2"/>
              <a:buNone/>
            </a:pPr>
            <a:r>
              <a:rPr lang="en-US" altLang="zh-CN" dirty="0">
                <a:solidFill>
                  <a:srgbClr val="FF0000"/>
                </a:solidFill>
                <a:latin typeface="+mn-lt"/>
                <a:ea typeface="+mn-ea"/>
              </a:rPr>
              <a:t>selective send</a:t>
            </a:r>
          </a:p>
        </p:txBody>
      </p:sp>
    </p:spTree>
    <p:extLst>
      <p:ext uri="{BB962C8B-B14F-4D97-AF65-F5344CB8AC3E}">
        <p14:creationId xmlns:p14="http://schemas.microsoft.com/office/powerpoint/2010/main" val="3021419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85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-0.10694 0.11482 L -0.10694 0.24329 " pathEditMode="relative" rAng="0" ptsTypes="AAA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47" y="12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6.2963E-6 L -0.12118 -0.09814 " pathEditMode="relative" ptsTypes="AA"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-0.09532 0.14352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74" y="717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0.03489 0.1550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6" y="7755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7.40741E-7 L 0.16163 0.0666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3" y="333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6 L 0.11545 -0.1023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64" y="-5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509 L -0.03767 -0.17014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-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5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11 -0.1588 L -0.03472 -0.32871 " pathEditMode="relative" ptsTypes="AA">
                                      <p:cBhvr>
                                        <p:cTn id="9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5140" grpId="0" build="p"/>
      <p:bldP spid="685104" grpId="0"/>
      <p:bldP spid="685142" grpId="0"/>
      <p:bldP spid="685149" grpId="0" build="p"/>
      <p:bldP spid="685154" grpId="0" build="p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Interconnecting switches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100</a:t>
            </a:fld>
            <a:endParaRPr lang="en-US" altLang="zh-CN" dirty="0"/>
          </a:p>
        </p:txBody>
      </p:sp>
      <p:sp>
        <p:nvSpPr>
          <p:cNvPr id="75781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2174083" y="1219201"/>
            <a:ext cx="7881937" cy="682625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switches can be connected together</a:t>
            </a:r>
          </a:p>
        </p:txBody>
      </p:sp>
      <p:graphicFrame>
        <p:nvGraphicFramePr>
          <p:cNvPr id="75782" name="Object 9"/>
          <p:cNvGraphicFramePr>
            <a:graphicFrameLocks noChangeAspect="1"/>
          </p:cNvGraphicFramePr>
          <p:nvPr/>
        </p:nvGraphicFramePr>
        <p:xfrm>
          <a:off x="3170239" y="3346451"/>
          <a:ext cx="41592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636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75782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0239" y="3346451"/>
                        <a:ext cx="415925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3" name="Object 12"/>
          <p:cNvGraphicFramePr>
            <a:graphicFrameLocks noChangeAspect="1"/>
          </p:cNvGraphicFramePr>
          <p:nvPr/>
        </p:nvGraphicFramePr>
        <p:xfrm>
          <a:off x="3829051" y="3371851"/>
          <a:ext cx="417513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637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7578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9051" y="3371851"/>
                        <a:ext cx="417513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4" name="Object 19"/>
          <p:cNvGraphicFramePr>
            <a:graphicFrameLocks noChangeAspect="1"/>
          </p:cNvGraphicFramePr>
          <p:nvPr/>
        </p:nvGraphicFramePr>
        <p:xfrm>
          <a:off x="2730501" y="2867026"/>
          <a:ext cx="417513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638"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75784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0501" y="2867026"/>
                        <a:ext cx="417513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785" name="Line 20"/>
          <p:cNvSpPr>
            <a:spLocks noChangeShapeType="1"/>
          </p:cNvSpPr>
          <p:nvPr/>
        </p:nvSpPr>
        <p:spPr bwMode="auto">
          <a:xfrm flipH="1">
            <a:off x="3106739" y="3030538"/>
            <a:ext cx="55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75786" name="Line 21"/>
          <p:cNvSpPr>
            <a:spLocks noChangeShapeType="1"/>
          </p:cNvSpPr>
          <p:nvPr/>
        </p:nvSpPr>
        <p:spPr bwMode="auto">
          <a:xfrm flipH="1">
            <a:off x="3494088" y="3078164"/>
            <a:ext cx="271462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</a:endParaRPr>
          </a:p>
        </p:txBody>
      </p:sp>
      <p:sp>
        <p:nvSpPr>
          <p:cNvPr id="75787" name="Line 22"/>
          <p:cNvSpPr>
            <a:spLocks noChangeShapeType="1"/>
          </p:cNvSpPr>
          <p:nvPr/>
        </p:nvSpPr>
        <p:spPr bwMode="auto">
          <a:xfrm>
            <a:off x="3913189" y="3106739"/>
            <a:ext cx="730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  <a:ea typeface="+mn-ea"/>
            </a:endParaRPr>
          </a:p>
        </p:txBody>
      </p:sp>
      <p:grpSp>
        <p:nvGrpSpPr>
          <p:cNvPr id="75788" name="Group 59"/>
          <p:cNvGrpSpPr>
            <a:grpSpLocks/>
          </p:cNvGrpSpPr>
          <p:nvPr/>
        </p:nvGrpSpPr>
        <p:grpSpPr bwMode="auto">
          <a:xfrm>
            <a:off x="3530601" y="2822575"/>
            <a:ext cx="720725" cy="279400"/>
            <a:chOff x="3913" y="3140"/>
            <a:chExt cx="454" cy="176"/>
          </a:xfrm>
        </p:grpSpPr>
        <p:sp>
          <p:nvSpPr>
            <p:cNvPr id="75831" name="Rectangle 60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+mn-ea"/>
              </a:endParaRPr>
            </a:p>
          </p:txBody>
        </p:sp>
        <p:sp>
          <p:nvSpPr>
            <p:cNvPr id="75832" name="Freeform 61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833" name="Freeform 62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75789" name="Text Box 64"/>
          <p:cNvSpPr txBox="1">
            <a:spLocks noChangeArrowheads="1"/>
          </p:cNvSpPr>
          <p:nvPr/>
        </p:nvSpPr>
        <p:spPr bwMode="auto">
          <a:xfrm>
            <a:off x="2482850" y="2844801"/>
            <a:ext cx="3529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A</a:t>
            </a:r>
          </a:p>
        </p:txBody>
      </p:sp>
      <p:sp>
        <p:nvSpPr>
          <p:cNvPr id="75790" name="Text Box 65"/>
          <p:cNvSpPr txBox="1">
            <a:spLocks noChangeArrowheads="1"/>
          </p:cNvSpPr>
          <p:nvPr/>
        </p:nvSpPr>
        <p:spPr bwMode="auto">
          <a:xfrm>
            <a:off x="2932113" y="3306764"/>
            <a:ext cx="3577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B</a:t>
            </a:r>
          </a:p>
        </p:txBody>
      </p:sp>
      <p:sp>
        <p:nvSpPr>
          <p:cNvPr id="681030" name="Rectangle 70"/>
          <p:cNvSpPr>
            <a:spLocks noChangeArrowheads="1"/>
          </p:cNvSpPr>
          <p:nvPr/>
        </p:nvSpPr>
        <p:spPr bwMode="auto">
          <a:xfrm>
            <a:off x="2214564" y="4535488"/>
            <a:ext cx="7881937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SzPct val="85000"/>
              <a:defRPr/>
            </a:pPr>
            <a:r>
              <a:rPr lang="en-US" altLang="zh-CN" u="sng" dirty="0">
                <a:solidFill>
                  <a:srgbClr val="FF0000"/>
                </a:solidFill>
                <a:latin typeface="+mn-lt"/>
                <a:ea typeface="宋体" pitchFamily="2" charset="-122"/>
              </a:rPr>
              <a:t>Q:</a:t>
            </a:r>
            <a:r>
              <a:rPr lang="en-US" altLang="zh-CN" dirty="0">
                <a:latin typeface="+mn-lt"/>
                <a:ea typeface="宋体" pitchFamily="2" charset="-122"/>
              </a:rPr>
              <a:t> sending from A to G - how does S</a:t>
            </a:r>
            <a:r>
              <a:rPr lang="en-US" altLang="zh-CN" baseline="-25000" dirty="0">
                <a:latin typeface="+mn-lt"/>
                <a:ea typeface="宋体" pitchFamily="2" charset="-122"/>
              </a:rPr>
              <a:t>1</a:t>
            </a:r>
            <a:r>
              <a:rPr lang="en-US" altLang="zh-CN" dirty="0">
                <a:latin typeface="+mn-lt"/>
                <a:ea typeface="宋体" pitchFamily="2" charset="-122"/>
              </a:rPr>
              <a:t> know to forward frame destined to F via S</a:t>
            </a:r>
            <a:r>
              <a:rPr lang="en-US" altLang="zh-CN" baseline="-25000" dirty="0">
                <a:latin typeface="+mn-lt"/>
                <a:ea typeface="宋体" pitchFamily="2" charset="-122"/>
              </a:rPr>
              <a:t>4</a:t>
            </a:r>
            <a:r>
              <a:rPr lang="en-US" altLang="zh-CN" dirty="0">
                <a:latin typeface="+mn-lt"/>
                <a:ea typeface="宋体" pitchFamily="2" charset="-122"/>
              </a:rPr>
              <a:t> and S</a:t>
            </a:r>
            <a:r>
              <a:rPr lang="en-US" altLang="zh-CN" baseline="-25000" dirty="0">
                <a:latin typeface="+mn-lt"/>
                <a:ea typeface="宋体" pitchFamily="2" charset="-122"/>
              </a:rPr>
              <a:t>3</a:t>
            </a:r>
            <a:r>
              <a:rPr lang="en-US" altLang="zh-CN" dirty="0">
                <a:latin typeface="+mn-lt"/>
                <a:ea typeface="宋体" pitchFamily="2" charset="-122"/>
              </a:rPr>
              <a:t>?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SzPct val="85000"/>
              <a:defRPr/>
            </a:pPr>
            <a:r>
              <a:rPr lang="en-US" altLang="zh-CN" u="sng" dirty="0">
                <a:solidFill>
                  <a:srgbClr val="FF0000"/>
                </a:solidFill>
                <a:latin typeface="+mn-lt"/>
                <a:ea typeface="宋体" pitchFamily="2" charset="-122"/>
              </a:rPr>
              <a:t>A:</a:t>
            </a:r>
            <a:r>
              <a:rPr lang="en-US" altLang="zh-CN" dirty="0">
                <a:latin typeface="+mn-lt"/>
                <a:ea typeface="宋体" pitchFamily="2" charset="-122"/>
              </a:rPr>
              <a:t> self learning! (works exactly the same as in single-switch case!)</a:t>
            </a:r>
          </a:p>
        </p:txBody>
      </p:sp>
      <p:sp>
        <p:nvSpPr>
          <p:cNvPr id="75792" name="Text Box 73"/>
          <p:cNvSpPr txBox="1">
            <a:spLocks noChangeArrowheads="1"/>
          </p:cNvSpPr>
          <p:nvPr/>
        </p:nvSpPr>
        <p:spPr bwMode="auto">
          <a:xfrm>
            <a:off x="3705225" y="2444751"/>
            <a:ext cx="4459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S</a:t>
            </a:r>
            <a:r>
              <a:rPr lang="en-US" altLang="zh-CN" sz="2400" baseline="-25000">
                <a:latin typeface="+mn-lt"/>
                <a:ea typeface="+mn-ea"/>
              </a:rPr>
              <a:t>1</a:t>
            </a:r>
          </a:p>
        </p:txBody>
      </p:sp>
      <p:sp>
        <p:nvSpPr>
          <p:cNvPr id="75793" name="Text Box 66"/>
          <p:cNvSpPr txBox="1">
            <a:spLocks noChangeArrowheads="1"/>
          </p:cNvSpPr>
          <p:nvPr/>
        </p:nvSpPr>
        <p:spPr bwMode="auto">
          <a:xfrm>
            <a:off x="4179888" y="3298826"/>
            <a:ext cx="367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+mn-ea"/>
              </a:rPr>
              <a:t>C</a:t>
            </a:r>
          </a:p>
        </p:txBody>
      </p:sp>
      <p:grpSp>
        <p:nvGrpSpPr>
          <p:cNvPr id="3" name="Group 81"/>
          <p:cNvGrpSpPr>
            <a:grpSpLocks/>
          </p:cNvGrpSpPr>
          <p:nvPr/>
        </p:nvGrpSpPr>
        <p:grpSpPr bwMode="auto">
          <a:xfrm>
            <a:off x="3903663" y="1984376"/>
            <a:ext cx="4868862" cy="2136775"/>
            <a:chOff x="1499" y="1250"/>
            <a:chExt cx="3067" cy="1346"/>
          </a:xfrm>
        </p:grpSpPr>
        <p:graphicFrame>
          <p:nvGraphicFramePr>
            <p:cNvPr id="75795" name="Object 10"/>
            <p:cNvGraphicFramePr>
              <a:graphicFrameLocks noChangeAspect="1"/>
            </p:cNvGraphicFramePr>
            <p:nvPr/>
          </p:nvGraphicFramePr>
          <p:xfrm>
            <a:off x="2741" y="2116"/>
            <a:ext cx="263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639" name="Clip" r:id="rId8" imgW="1307263" imgH="1084139" progId="MS_ClipArt_Gallery.2">
                    <p:embed/>
                  </p:oleObj>
                </mc:Choice>
                <mc:Fallback>
                  <p:oleObj name="Clip" r:id="rId8" imgW="1307263" imgH="1084139" progId="MS_ClipArt_Gallery.2">
                    <p:embed/>
                    <p:pic>
                      <p:nvPicPr>
                        <p:cNvPr id="75795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1" y="2116"/>
                          <a:ext cx="263" cy="2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796" name="Object 11"/>
            <p:cNvGraphicFramePr>
              <a:graphicFrameLocks noChangeAspect="1"/>
            </p:cNvGraphicFramePr>
            <p:nvPr/>
          </p:nvGraphicFramePr>
          <p:xfrm>
            <a:off x="3253" y="2087"/>
            <a:ext cx="263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640" name="Clip" r:id="rId9" imgW="1307263" imgH="1084139" progId="MS_ClipArt_Gallery.2">
                    <p:embed/>
                  </p:oleObj>
                </mc:Choice>
                <mc:Fallback>
                  <p:oleObj name="Clip" r:id="rId9" imgW="1307263" imgH="1084139" progId="MS_ClipArt_Gallery.2">
                    <p:embed/>
                    <p:pic>
                      <p:nvPicPr>
                        <p:cNvPr id="75796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53" y="2087"/>
                          <a:ext cx="263" cy="2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797" name="Object 15"/>
            <p:cNvGraphicFramePr>
              <a:graphicFrameLocks noChangeAspect="1"/>
            </p:cNvGraphicFramePr>
            <p:nvPr/>
          </p:nvGraphicFramePr>
          <p:xfrm>
            <a:off x="2045" y="2020"/>
            <a:ext cx="263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641" name="Clip" r:id="rId10" imgW="1307263" imgH="1084139" progId="MS_ClipArt_Gallery.2">
                    <p:embed/>
                  </p:oleObj>
                </mc:Choice>
                <mc:Fallback>
                  <p:oleObj name="Clip" r:id="rId10" imgW="1307263" imgH="1084139" progId="MS_ClipArt_Gallery.2">
                    <p:embed/>
                    <p:pic>
                      <p:nvPicPr>
                        <p:cNvPr id="75797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5" y="2020"/>
                          <a:ext cx="263" cy="2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798" name="Object 16"/>
            <p:cNvGraphicFramePr>
              <a:graphicFrameLocks noChangeAspect="1"/>
            </p:cNvGraphicFramePr>
            <p:nvPr/>
          </p:nvGraphicFramePr>
          <p:xfrm>
            <a:off x="2321" y="2321"/>
            <a:ext cx="263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642" name="Clip" r:id="rId11" imgW="1307263" imgH="1084139" progId="MS_ClipArt_Gallery.2">
                    <p:embed/>
                  </p:oleObj>
                </mc:Choice>
                <mc:Fallback>
                  <p:oleObj name="Clip" r:id="rId11" imgW="1307263" imgH="1084139" progId="MS_ClipArt_Gallery.2">
                    <p:embed/>
                    <p:pic>
                      <p:nvPicPr>
                        <p:cNvPr id="75798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21" y="2321"/>
                          <a:ext cx="263" cy="2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799" name="Object 17"/>
            <p:cNvGraphicFramePr>
              <a:graphicFrameLocks noChangeAspect="1"/>
            </p:cNvGraphicFramePr>
            <p:nvPr/>
          </p:nvGraphicFramePr>
          <p:xfrm>
            <a:off x="4173" y="2000"/>
            <a:ext cx="263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643" name="Clip" r:id="rId12" imgW="1307263" imgH="1084139" progId="MS_ClipArt_Gallery.2">
                    <p:embed/>
                  </p:oleObj>
                </mc:Choice>
                <mc:Fallback>
                  <p:oleObj name="Clip" r:id="rId12" imgW="1307263" imgH="1084139" progId="MS_ClipArt_Gallery.2">
                    <p:embed/>
                    <p:pic>
                      <p:nvPicPr>
                        <p:cNvPr id="75799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73" y="2000"/>
                          <a:ext cx="263" cy="2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800" name="Object 18"/>
            <p:cNvGraphicFramePr>
              <a:graphicFrameLocks noChangeAspect="1"/>
            </p:cNvGraphicFramePr>
            <p:nvPr/>
          </p:nvGraphicFramePr>
          <p:xfrm>
            <a:off x="3698" y="2233"/>
            <a:ext cx="263" cy="2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5644" name="Clip" r:id="rId13" imgW="1307263" imgH="1084139" progId="MS_ClipArt_Gallery.2">
                    <p:embed/>
                  </p:oleObj>
                </mc:Choice>
                <mc:Fallback>
                  <p:oleObj name="Clip" r:id="rId13" imgW="1307263" imgH="1084139" progId="MS_ClipArt_Gallery.2">
                    <p:embed/>
                    <p:pic>
                      <p:nvPicPr>
                        <p:cNvPr id="7580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98" y="2233"/>
                          <a:ext cx="263" cy="2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5801" name="Line 23"/>
            <p:cNvSpPr>
              <a:spLocks noChangeShapeType="1"/>
            </p:cNvSpPr>
            <p:nvPr/>
          </p:nvSpPr>
          <p:spPr bwMode="auto">
            <a:xfrm flipH="1">
              <a:off x="2290" y="1933"/>
              <a:ext cx="218" cy="1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802" name="Line 24"/>
            <p:cNvSpPr>
              <a:spLocks noChangeShapeType="1"/>
            </p:cNvSpPr>
            <p:nvPr/>
          </p:nvSpPr>
          <p:spPr bwMode="auto">
            <a:xfrm flipH="1">
              <a:off x="2488" y="1945"/>
              <a:ext cx="79" cy="3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803" name="Line 25"/>
            <p:cNvSpPr>
              <a:spLocks noChangeShapeType="1"/>
            </p:cNvSpPr>
            <p:nvPr/>
          </p:nvSpPr>
          <p:spPr bwMode="auto">
            <a:xfrm>
              <a:off x="2680" y="1909"/>
              <a:ext cx="145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804" name="Line 26"/>
            <p:cNvSpPr>
              <a:spLocks noChangeShapeType="1"/>
            </p:cNvSpPr>
            <p:nvPr/>
          </p:nvSpPr>
          <p:spPr bwMode="auto">
            <a:xfrm flipH="1">
              <a:off x="3485" y="1957"/>
              <a:ext cx="270" cy="1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805" name="Line 27"/>
            <p:cNvSpPr>
              <a:spLocks noChangeShapeType="1"/>
            </p:cNvSpPr>
            <p:nvPr/>
          </p:nvSpPr>
          <p:spPr bwMode="auto">
            <a:xfrm flipH="1">
              <a:off x="3802" y="1939"/>
              <a:ext cx="6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806" name="Line 35"/>
            <p:cNvSpPr>
              <a:spLocks noChangeShapeType="1"/>
            </p:cNvSpPr>
            <p:nvPr/>
          </p:nvSpPr>
          <p:spPr bwMode="auto">
            <a:xfrm flipH="1">
              <a:off x="1499" y="1484"/>
              <a:ext cx="956" cy="3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807" name="Line 36"/>
            <p:cNvSpPr>
              <a:spLocks noChangeShapeType="1"/>
            </p:cNvSpPr>
            <p:nvPr/>
          </p:nvSpPr>
          <p:spPr bwMode="auto">
            <a:xfrm>
              <a:off x="2646" y="1463"/>
              <a:ext cx="0" cy="37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808" name="Line 37"/>
            <p:cNvSpPr>
              <a:spLocks noChangeShapeType="1"/>
            </p:cNvSpPr>
            <p:nvPr/>
          </p:nvSpPr>
          <p:spPr bwMode="auto">
            <a:xfrm flipH="1" flipV="1">
              <a:off x="2912" y="1432"/>
              <a:ext cx="777" cy="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grpSp>
          <p:nvGrpSpPr>
            <p:cNvPr id="75809" name="Group 47"/>
            <p:cNvGrpSpPr>
              <a:grpSpLocks/>
            </p:cNvGrpSpPr>
            <p:nvPr/>
          </p:nvGrpSpPr>
          <p:grpSpPr bwMode="auto">
            <a:xfrm>
              <a:off x="2438" y="1353"/>
              <a:ext cx="454" cy="176"/>
              <a:chOff x="3913" y="3140"/>
              <a:chExt cx="454" cy="176"/>
            </a:xfrm>
          </p:grpSpPr>
          <p:sp>
            <p:nvSpPr>
              <p:cNvPr id="75828" name="Rectangle 48"/>
              <p:cNvSpPr>
                <a:spLocks noChangeArrowheads="1"/>
              </p:cNvSpPr>
              <p:nvPr/>
            </p:nvSpPr>
            <p:spPr bwMode="auto">
              <a:xfrm>
                <a:off x="3913" y="3228"/>
                <a:ext cx="407" cy="88"/>
              </a:xfrm>
              <a:prstGeom prst="rect">
                <a:avLst/>
              </a:prstGeom>
              <a:solidFill>
                <a:schemeClr val="hlink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l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hlink"/>
                </a:extrusionClr>
                <a:contourClr>
                  <a:schemeClr val="hlink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>
                  <a:latin typeface="+mn-lt"/>
                  <a:ea typeface="+mn-ea"/>
                </a:endParaRPr>
              </a:p>
            </p:txBody>
          </p:sp>
          <p:sp>
            <p:nvSpPr>
              <p:cNvPr id="75829" name="Freeform 49"/>
              <p:cNvSpPr>
                <a:spLocks/>
              </p:cNvSpPr>
              <p:nvPr/>
            </p:nvSpPr>
            <p:spPr bwMode="auto">
              <a:xfrm>
                <a:off x="3958" y="3145"/>
                <a:ext cx="409" cy="68"/>
              </a:xfrm>
              <a:custGeom>
                <a:avLst/>
                <a:gdLst>
                  <a:gd name="T0" fmla="*/ 0 w 280"/>
                  <a:gd name="T1" fmla="*/ 247 h 63"/>
                  <a:gd name="T2" fmla="*/ 33782 w 280"/>
                  <a:gd name="T3" fmla="*/ 244 h 63"/>
                  <a:gd name="T4" fmla="*/ 200506 w 280"/>
                  <a:gd name="T5" fmla="*/ 0 h 63"/>
                  <a:gd name="T6" fmla="*/ 256466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75830" name="Freeform 50"/>
              <p:cNvSpPr>
                <a:spLocks/>
              </p:cNvSpPr>
              <p:nvPr/>
            </p:nvSpPr>
            <p:spPr bwMode="auto">
              <a:xfrm>
                <a:off x="4044" y="3140"/>
                <a:ext cx="251" cy="75"/>
              </a:xfrm>
              <a:custGeom>
                <a:avLst/>
                <a:gdLst>
                  <a:gd name="T0" fmla="*/ 0 w 148"/>
                  <a:gd name="T1" fmla="*/ 0 h 74"/>
                  <a:gd name="T2" fmla="*/ 538514 w 148"/>
                  <a:gd name="T3" fmla="*/ 0 h 74"/>
                  <a:gd name="T4" fmla="*/ 1372900 w 148"/>
                  <a:gd name="T5" fmla="*/ 92 h 74"/>
                  <a:gd name="T6" fmla="*/ 1993191 w 148"/>
                  <a:gd name="T7" fmla="*/ 92 h 7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8"/>
                  <a:gd name="T13" fmla="*/ 0 h 74"/>
                  <a:gd name="T14" fmla="*/ 148 w 148"/>
                  <a:gd name="T15" fmla="*/ 74 h 7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8" h="74">
                    <a:moveTo>
                      <a:pt x="0" y="0"/>
                    </a:moveTo>
                    <a:lnTo>
                      <a:pt x="40" y="0"/>
                    </a:lnTo>
                    <a:lnTo>
                      <a:pt x="102" y="74"/>
                    </a:lnTo>
                    <a:lnTo>
                      <a:pt x="148" y="7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75810" name="Group 51"/>
            <p:cNvGrpSpPr>
              <a:grpSpLocks/>
            </p:cNvGrpSpPr>
            <p:nvPr/>
          </p:nvGrpSpPr>
          <p:grpSpPr bwMode="auto">
            <a:xfrm>
              <a:off x="3571" y="1845"/>
              <a:ext cx="454" cy="176"/>
              <a:chOff x="3913" y="3140"/>
              <a:chExt cx="454" cy="176"/>
            </a:xfrm>
          </p:grpSpPr>
          <p:sp>
            <p:nvSpPr>
              <p:cNvPr id="75825" name="Rectangle 52"/>
              <p:cNvSpPr>
                <a:spLocks noChangeArrowheads="1"/>
              </p:cNvSpPr>
              <p:nvPr/>
            </p:nvSpPr>
            <p:spPr bwMode="auto">
              <a:xfrm>
                <a:off x="3913" y="3228"/>
                <a:ext cx="407" cy="88"/>
              </a:xfrm>
              <a:prstGeom prst="rect">
                <a:avLst/>
              </a:prstGeom>
              <a:solidFill>
                <a:schemeClr val="hlink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l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hlink"/>
                </a:extrusionClr>
                <a:contourClr>
                  <a:schemeClr val="hlink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>
                  <a:latin typeface="+mn-lt"/>
                  <a:ea typeface="+mn-ea"/>
                </a:endParaRPr>
              </a:p>
            </p:txBody>
          </p:sp>
          <p:sp>
            <p:nvSpPr>
              <p:cNvPr id="75826" name="Freeform 53"/>
              <p:cNvSpPr>
                <a:spLocks/>
              </p:cNvSpPr>
              <p:nvPr/>
            </p:nvSpPr>
            <p:spPr bwMode="auto">
              <a:xfrm>
                <a:off x="3958" y="3145"/>
                <a:ext cx="409" cy="68"/>
              </a:xfrm>
              <a:custGeom>
                <a:avLst/>
                <a:gdLst>
                  <a:gd name="T0" fmla="*/ 0 w 280"/>
                  <a:gd name="T1" fmla="*/ 247 h 63"/>
                  <a:gd name="T2" fmla="*/ 33782 w 280"/>
                  <a:gd name="T3" fmla="*/ 244 h 63"/>
                  <a:gd name="T4" fmla="*/ 200506 w 280"/>
                  <a:gd name="T5" fmla="*/ 0 h 63"/>
                  <a:gd name="T6" fmla="*/ 256466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75827" name="Freeform 54"/>
              <p:cNvSpPr>
                <a:spLocks/>
              </p:cNvSpPr>
              <p:nvPr/>
            </p:nvSpPr>
            <p:spPr bwMode="auto">
              <a:xfrm>
                <a:off x="4044" y="3140"/>
                <a:ext cx="251" cy="75"/>
              </a:xfrm>
              <a:custGeom>
                <a:avLst/>
                <a:gdLst>
                  <a:gd name="T0" fmla="*/ 0 w 148"/>
                  <a:gd name="T1" fmla="*/ 0 h 74"/>
                  <a:gd name="T2" fmla="*/ 538514 w 148"/>
                  <a:gd name="T3" fmla="*/ 0 h 74"/>
                  <a:gd name="T4" fmla="*/ 1372900 w 148"/>
                  <a:gd name="T5" fmla="*/ 92 h 74"/>
                  <a:gd name="T6" fmla="*/ 1993191 w 148"/>
                  <a:gd name="T7" fmla="*/ 92 h 7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8"/>
                  <a:gd name="T13" fmla="*/ 0 h 74"/>
                  <a:gd name="T14" fmla="*/ 148 w 148"/>
                  <a:gd name="T15" fmla="*/ 74 h 7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8" h="74">
                    <a:moveTo>
                      <a:pt x="0" y="0"/>
                    </a:moveTo>
                    <a:lnTo>
                      <a:pt x="40" y="0"/>
                    </a:lnTo>
                    <a:lnTo>
                      <a:pt x="102" y="74"/>
                    </a:lnTo>
                    <a:lnTo>
                      <a:pt x="148" y="7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75811" name="Group 55"/>
            <p:cNvGrpSpPr>
              <a:grpSpLocks/>
            </p:cNvGrpSpPr>
            <p:nvPr/>
          </p:nvGrpSpPr>
          <p:grpSpPr bwMode="auto">
            <a:xfrm>
              <a:off x="2407" y="1819"/>
              <a:ext cx="454" cy="176"/>
              <a:chOff x="3913" y="3140"/>
              <a:chExt cx="454" cy="176"/>
            </a:xfrm>
          </p:grpSpPr>
          <p:sp>
            <p:nvSpPr>
              <p:cNvPr id="75822" name="Rectangle 56"/>
              <p:cNvSpPr>
                <a:spLocks noChangeArrowheads="1"/>
              </p:cNvSpPr>
              <p:nvPr/>
            </p:nvSpPr>
            <p:spPr bwMode="auto">
              <a:xfrm>
                <a:off x="3913" y="3228"/>
                <a:ext cx="407" cy="88"/>
              </a:xfrm>
              <a:prstGeom prst="rect">
                <a:avLst/>
              </a:prstGeom>
              <a:solidFill>
                <a:schemeClr val="hlink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l"/>
              </a:scene3d>
              <a:sp3d extrusionH="430200" prstMaterial="legacyMatte">
                <a:bevelT w="13500" h="13500" prst="angle"/>
                <a:bevelB w="13500" h="13500" prst="angle"/>
                <a:extrusionClr>
                  <a:schemeClr val="hlink"/>
                </a:extrusionClr>
                <a:contourClr>
                  <a:schemeClr val="hlink"/>
                </a:contourClr>
              </a:sp3d>
            </p:spPr>
            <p:txBody>
              <a:bodyPr wrap="none" anchor="ctr">
                <a:flatTx/>
              </a:bodyPr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>
                  <a:latin typeface="+mn-lt"/>
                  <a:ea typeface="+mn-ea"/>
                </a:endParaRPr>
              </a:p>
            </p:txBody>
          </p:sp>
          <p:sp>
            <p:nvSpPr>
              <p:cNvPr id="75823" name="Freeform 57"/>
              <p:cNvSpPr>
                <a:spLocks/>
              </p:cNvSpPr>
              <p:nvPr/>
            </p:nvSpPr>
            <p:spPr bwMode="auto">
              <a:xfrm>
                <a:off x="3958" y="3145"/>
                <a:ext cx="409" cy="68"/>
              </a:xfrm>
              <a:custGeom>
                <a:avLst/>
                <a:gdLst>
                  <a:gd name="T0" fmla="*/ 0 w 280"/>
                  <a:gd name="T1" fmla="*/ 247 h 63"/>
                  <a:gd name="T2" fmla="*/ 33782 w 280"/>
                  <a:gd name="T3" fmla="*/ 244 h 63"/>
                  <a:gd name="T4" fmla="*/ 200506 w 280"/>
                  <a:gd name="T5" fmla="*/ 0 h 63"/>
                  <a:gd name="T6" fmla="*/ 256466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75824" name="Freeform 58"/>
              <p:cNvSpPr>
                <a:spLocks/>
              </p:cNvSpPr>
              <p:nvPr/>
            </p:nvSpPr>
            <p:spPr bwMode="auto">
              <a:xfrm>
                <a:off x="4044" y="3140"/>
                <a:ext cx="251" cy="75"/>
              </a:xfrm>
              <a:custGeom>
                <a:avLst/>
                <a:gdLst>
                  <a:gd name="T0" fmla="*/ 0 w 148"/>
                  <a:gd name="T1" fmla="*/ 0 h 74"/>
                  <a:gd name="T2" fmla="*/ 538514 w 148"/>
                  <a:gd name="T3" fmla="*/ 0 h 74"/>
                  <a:gd name="T4" fmla="*/ 1372900 w 148"/>
                  <a:gd name="T5" fmla="*/ 92 h 74"/>
                  <a:gd name="T6" fmla="*/ 1993191 w 148"/>
                  <a:gd name="T7" fmla="*/ 92 h 7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8"/>
                  <a:gd name="T13" fmla="*/ 0 h 74"/>
                  <a:gd name="T14" fmla="*/ 148 w 148"/>
                  <a:gd name="T15" fmla="*/ 74 h 7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8" h="74">
                    <a:moveTo>
                      <a:pt x="0" y="0"/>
                    </a:moveTo>
                    <a:lnTo>
                      <a:pt x="40" y="0"/>
                    </a:lnTo>
                    <a:lnTo>
                      <a:pt x="102" y="74"/>
                    </a:lnTo>
                    <a:lnTo>
                      <a:pt x="148" y="74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/>
              <a:p>
                <a:endParaRPr lang="zh-CN" altLang="en-US">
                  <a:latin typeface="+mn-lt"/>
                  <a:ea typeface="+mn-ea"/>
                </a:endParaRPr>
              </a:p>
            </p:txBody>
          </p:sp>
        </p:grpSp>
        <p:sp>
          <p:nvSpPr>
            <p:cNvPr id="75812" name="Line 63"/>
            <p:cNvSpPr>
              <a:spLocks noChangeShapeType="1"/>
            </p:cNvSpPr>
            <p:nvPr/>
          </p:nvSpPr>
          <p:spPr bwMode="auto">
            <a:xfrm>
              <a:off x="4039" y="1973"/>
              <a:ext cx="180" cy="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813" name="Text Box 67"/>
            <p:cNvSpPr txBox="1">
              <a:spLocks noChangeArrowheads="1"/>
            </p:cNvSpPr>
            <p:nvPr/>
          </p:nvSpPr>
          <p:spPr bwMode="auto">
            <a:xfrm>
              <a:off x="2281" y="2030"/>
              <a:ext cx="23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+mn-lt"/>
                  <a:ea typeface="+mn-ea"/>
                </a:rPr>
                <a:t>D</a:t>
              </a:r>
            </a:p>
          </p:txBody>
        </p:sp>
        <p:sp>
          <p:nvSpPr>
            <p:cNvPr id="75814" name="Text Box 68"/>
            <p:cNvSpPr txBox="1">
              <a:spLocks noChangeArrowheads="1"/>
            </p:cNvSpPr>
            <p:nvPr/>
          </p:nvSpPr>
          <p:spPr bwMode="auto">
            <a:xfrm>
              <a:off x="2579" y="2305"/>
              <a:ext cx="22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+mn-lt"/>
                  <a:ea typeface="+mn-ea"/>
                </a:rPr>
                <a:t>E</a:t>
              </a:r>
            </a:p>
          </p:txBody>
        </p:sp>
        <p:sp>
          <p:nvSpPr>
            <p:cNvPr id="75815" name="Text Box 69"/>
            <p:cNvSpPr txBox="1">
              <a:spLocks noChangeArrowheads="1"/>
            </p:cNvSpPr>
            <p:nvPr/>
          </p:nvSpPr>
          <p:spPr bwMode="auto">
            <a:xfrm>
              <a:off x="2877" y="1926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+mn-lt"/>
                  <a:ea typeface="+mn-ea"/>
                </a:rPr>
                <a:t>F</a:t>
              </a:r>
            </a:p>
          </p:txBody>
        </p:sp>
        <p:sp>
          <p:nvSpPr>
            <p:cNvPr id="75816" name="Text Box 74"/>
            <p:cNvSpPr txBox="1">
              <a:spLocks noChangeArrowheads="1"/>
            </p:cNvSpPr>
            <p:nvPr/>
          </p:nvSpPr>
          <p:spPr bwMode="auto">
            <a:xfrm>
              <a:off x="2147" y="1744"/>
              <a:ext cx="28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+mn-lt"/>
                  <a:ea typeface="+mn-ea"/>
                </a:rPr>
                <a:t>S</a:t>
              </a:r>
              <a:r>
                <a:rPr lang="en-US" altLang="zh-CN" sz="2400" baseline="-25000">
                  <a:latin typeface="+mn-lt"/>
                  <a:ea typeface="+mn-ea"/>
                </a:rPr>
                <a:t>2</a:t>
              </a:r>
            </a:p>
          </p:txBody>
        </p:sp>
        <p:sp>
          <p:nvSpPr>
            <p:cNvPr id="75817" name="Text Box 75"/>
            <p:cNvSpPr txBox="1">
              <a:spLocks noChangeArrowheads="1"/>
            </p:cNvSpPr>
            <p:nvPr/>
          </p:nvSpPr>
          <p:spPr bwMode="auto">
            <a:xfrm>
              <a:off x="2920" y="1250"/>
              <a:ext cx="28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+mn-lt"/>
                  <a:ea typeface="+mn-ea"/>
                </a:rPr>
                <a:t>S</a:t>
              </a:r>
              <a:r>
                <a:rPr lang="en-US" altLang="zh-CN" sz="2400" baseline="-25000">
                  <a:latin typeface="+mn-lt"/>
                  <a:ea typeface="+mn-ea"/>
                </a:rPr>
                <a:t>4</a:t>
              </a:r>
            </a:p>
          </p:txBody>
        </p:sp>
        <p:sp>
          <p:nvSpPr>
            <p:cNvPr id="75818" name="Text Box 76"/>
            <p:cNvSpPr txBox="1">
              <a:spLocks noChangeArrowheads="1"/>
            </p:cNvSpPr>
            <p:nvPr/>
          </p:nvSpPr>
          <p:spPr bwMode="auto">
            <a:xfrm>
              <a:off x="3786" y="1619"/>
              <a:ext cx="28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+mn-lt"/>
                  <a:ea typeface="+mn-ea"/>
                </a:rPr>
                <a:t>S</a:t>
              </a:r>
              <a:r>
                <a:rPr lang="en-US" altLang="zh-CN" sz="2400" baseline="-25000">
                  <a:latin typeface="+mn-lt"/>
                  <a:ea typeface="+mn-ea"/>
                </a:rPr>
                <a:t>3</a:t>
              </a:r>
            </a:p>
          </p:txBody>
        </p:sp>
        <p:sp>
          <p:nvSpPr>
            <p:cNvPr id="75819" name="Text Box 78"/>
            <p:cNvSpPr txBox="1">
              <a:spLocks noChangeArrowheads="1"/>
            </p:cNvSpPr>
            <p:nvPr/>
          </p:nvSpPr>
          <p:spPr bwMode="auto">
            <a:xfrm>
              <a:off x="3931" y="2231"/>
              <a:ext cx="23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+mn-lt"/>
                  <a:ea typeface="+mn-ea"/>
                </a:rPr>
                <a:t>H</a:t>
              </a:r>
            </a:p>
          </p:txBody>
        </p:sp>
        <p:sp>
          <p:nvSpPr>
            <p:cNvPr id="75820" name="Text Box 79"/>
            <p:cNvSpPr txBox="1">
              <a:spLocks noChangeArrowheads="1"/>
            </p:cNvSpPr>
            <p:nvPr/>
          </p:nvSpPr>
          <p:spPr bwMode="auto">
            <a:xfrm>
              <a:off x="4401" y="2003"/>
              <a:ext cx="165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+mn-lt"/>
                  <a:ea typeface="+mn-ea"/>
                </a:rPr>
                <a:t>I</a:t>
              </a:r>
            </a:p>
          </p:txBody>
        </p:sp>
        <p:sp>
          <p:nvSpPr>
            <p:cNvPr id="75821" name="Text Box 80"/>
            <p:cNvSpPr txBox="1">
              <a:spLocks noChangeArrowheads="1"/>
            </p:cNvSpPr>
            <p:nvPr/>
          </p:nvSpPr>
          <p:spPr bwMode="auto">
            <a:xfrm>
              <a:off x="3215" y="2265"/>
              <a:ext cx="24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2400">
                  <a:latin typeface="+mn-lt"/>
                  <a:ea typeface="+mn-ea"/>
                </a:rPr>
                <a:t>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607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1030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Self-learning multi-switch example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101</a:t>
            </a:fld>
            <a:endParaRPr lang="en-US" altLang="zh-CN" dirty="0"/>
          </a:p>
        </p:txBody>
      </p:sp>
      <p:sp>
        <p:nvSpPr>
          <p:cNvPr id="7782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621632"/>
            <a:ext cx="7772400" cy="531813"/>
          </a:xfrm>
        </p:spPr>
        <p:txBody>
          <a:bodyPr/>
          <a:lstStyle/>
          <a:p>
            <a:pPr algn="ctr">
              <a:buFont typeface="ZapfDingbats" pitchFamily="82" charset="2"/>
              <a:buNone/>
            </a:pPr>
            <a:r>
              <a:rPr lang="en-US" altLang="zh-CN" sz="2400" dirty="0">
                <a:ea typeface="宋体" panose="02010600030101010101" pitchFamily="2" charset="-122"/>
              </a:rPr>
              <a:t>Suppose C sends frame to I, I responds to C</a:t>
            </a:r>
            <a:endParaRPr lang="en-US" altLang="zh-CN" dirty="0">
              <a:ea typeface="宋体" panose="02010600030101010101" pitchFamily="2" charset="-122"/>
            </a:endParaRPr>
          </a:p>
        </p:txBody>
      </p:sp>
      <p:sp>
        <p:nvSpPr>
          <p:cNvPr id="9231" name="Rectangle 5"/>
          <p:cNvSpPr>
            <a:spLocks noChangeArrowheads="1"/>
          </p:cNvSpPr>
          <p:nvPr/>
        </p:nvSpPr>
        <p:spPr bwMode="auto">
          <a:xfrm>
            <a:off x="2209800" y="5014913"/>
            <a:ext cx="7772400" cy="919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accent2"/>
              </a:buClr>
              <a:buSzPct val="85000"/>
              <a:defRPr/>
            </a:pPr>
            <a:r>
              <a:rPr lang="en-US" altLang="zh-CN" u="sng" dirty="0">
                <a:solidFill>
                  <a:srgbClr val="FF0000"/>
                </a:solidFill>
                <a:latin typeface="+mn-lt"/>
                <a:ea typeface="宋体" pitchFamily="2" charset="-122"/>
              </a:rPr>
              <a:t>Q:</a:t>
            </a:r>
            <a:r>
              <a:rPr lang="en-US" altLang="zh-CN" dirty="0">
                <a:latin typeface="+mn-lt"/>
                <a:ea typeface="宋体" pitchFamily="2" charset="-122"/>
              </a:rPr>
              <a:t> show switch tables and packet forwarding in S</a:t>
            </a:r>
            <a:r>
              <a:rPr lang="en-US" altLang="zh-CN" baseline="-25000" dirty="0">
                <a:latin typeface="+mn-lt"/>
                <a:ea typeface="宋体" pitchFamily="2" charset="-122"/>
              </a:rPr>
              <a:t>1</a:t>
            </a:r>
            <a:r>
              <a:rPr lang="en-US" altLang="zh-CN" dirty="0">
                <a:latin typeface="+mn-lt"/>
                <a:ea typeface="宋体" pitchFamily="2" charset="-122"/>
              </a:rPr>
              <a:t>, S</a:t>
            </a:r>
            <a:r>
              <a:rPr lang="en-US" altLang="zh-CN" baseline="-25000" dirty="0">
                <a:latin typeface="+mn-lt"/>
                <a:ea typeface="宋体" pitchFamily="2" charset="-122"/>
              </a:rPr>
              <a:t>2</a:t>
            </a:r>
            <a:r>
              <a:rPr lang="en-US" altLang="zh-CN" dirty="0">
                <a:latin typeface="+mn-lt"/>
                <a:ea typeface="宋体" pitchFamily="2" charset="-122"/>
              </a:rPr>
              <a:t>, S</a:t>
            </a:r>
            <a:r>
              <a:rPr lang="en-US" altLang="zh-CN" baseline="-25000" dirty="0">
                <a:latin typeface="+mn-lt"/>
                <a:ea typeface="宋体" pitchFamily="2" charset="-122"/>
              </a:rPr>
              <a:t>3</a:t>
            </a:r>
            <a:r>
              <a:rPr lang="en-US" altLang="zh-CN" dirty="0">
                <a:latin typeface="+mn-lt"/>
                <a:ea typeface="宋体" pitchFamily="2" charset="-122"/>
              </a:rPr>
              <a:t>, S</a:t>
            </a:r>
            <a:r>
              <a:rPr lang="en-US" altLang="zh-CN" baseline="-25000" dirty="0">
                <a:latin typeface="+mn-lt"/>
                <a:ea typeface="宋体" pitchFamily="2" charset="-122"/>
              </a:rPr>
              <a:t>4</a:t>
            </a:r>
            <a:r>
              <a:rPr lang="en-US" altLang="zh-CN" dirty="0">
                <a:latin typeface="+mn-lt"/>
                <a:ea typeface="宋体" pitchFamily="2" charset="-122"/>
              </a:rPr>
              <a:t> </a:t>
            </a:r>
          </a:p>
        </p:txBody>
      </p:sp>
      <p:graphicFrame>
        <p:nvGraphicFramePr>
          <p:cNvPr id="77831" name="Object 62"/>
          <p:cNvGraphicFramePr>
            <a:graphicFrameLocks noChangeAspect="1"/>
          </p:cNvGraphicFramePr>
          <p:nvPr/>
        </p:nvGraphicFramePr>
        <p:xfrm>
          <a:off x="3141664" y="3792538"/>
          <a:ext cx="41592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660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77831" name="Object 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1664" y="3792538"/>
                        <a:ext cx="415925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2" name="Object 63"/>
          <p:cNvGraphicFramePr>
            <a:graphicFrameLocks noChangeAspect="1"/>
          </p:cNvGraphicFramePr>
          <p:nvPr/>
        </p:nvGraphicFramePr>
        <p:xfrm>
          <a:off x="3800476" y="3817938"/>
          <a:ext cx="417513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661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77832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0476" y="3817938"/>
                        <a:ext cx="417513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33" name="Object 64"/>
          <p:cNvGraphicFramePr>
            <a:graphicFrameLocks noChangeAspect="1"/>
          </p:cNvGraphicFramePr>
          <p:nvPr/>
        </p:nvGraphicFramePr>
        <p:xfrm>
          <a:off x="2701926" y="3313113"/>
          <a:ext cx="417513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662"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77833" name="Object 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1926" y="3313113"/>
                        <a:ext cx="417513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34" name="Line 65"/>
          <p:cNvSpPr>
            <a:spLocks noChangeShapeType="1"/>
          </p:cNvSpPr>
          <p:nvPr/>
        </p:nvSpPr>
        <p:spPr bwMode="auto">
          <a:xfrm flipH="1">
            <a:off x="3078164" y="3476625"/>
            <a:ext cx="555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835" name="Line 66"/>
          <p:cNvSpPr>
            <a:spLocks noChangeShapeType="1"/>
          </p:cNvSpPr>
          <p:nvPr/>
        </p:nvSpPr>
        <p:spPr bwMode="auto">
          <a:xfrm flipH="1">
            <a:off x="3465513" y="3524251"/>
            <a:ext cx="271462" cy="31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836" name="Line 67"/>
          <p:cNvSpPr>
            <a:spLocks noChangeShapeType="1"/>
          </p:cNvSpPr>
          <p:nvPr/>
        </p:nvSpPr>
        <p:spPr bwMode="auto">
          <a:xfrm>
            <a:off x="3884614" y="3552826"/>
            <a:ext cx="73025" cy="295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77837" name="Group 68"/>
          <p:cNvGrpSpPr>
            <a:grpSpLocks/>
          </p:cNvGrpSpPr>
          <p:nvPr/>
        </p:nvGrpSpPr>
        <p:grpSpPr bwMode="auto">
          <a:xfrm>
            <a:off x="3502026" y="3268662"/>
            <a:ext cx="720725" cy="279400"/>
            <a:chOff x="3913" y="3140"/>
            <a:chExt cx="454" cy="176"/>
          </a:xfrm>
        </p:grpSpPr>
        <p:sp>
          <p:nvSpPr>
            <p:cNvPr id="77880" name="Rectangle 69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77881" name="Freeform 70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77882" name="Freeform 71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77838" name="Text Box 72"/>
          <p:cNvSpPr txBox="1">
            <a:spLocks noChangeArrowheads="1"/>
          </p:cNvSpPr>
          <p:nvPr/>
        </p:nvSpPr>
        <p:spPr bwMode="auto">
          <a:xfrm>
            <a:off x="2454275" y="3290888"/>
            <a:ext cx="3529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A</a:t>
            </a:r>
          </a:p>
        </p:txBody>
      </p:sp>
      <p:sp>
        <p:nvSpPr>
          <p:cNvPr id="77839" name="Text Box 73"/>
          <p:cNvSpPr txBox="1">
            <a:spLocks noChangeArrowheads="1"/>
          </p:cNvSpPr>
          <p:nvPr/>
        </p:nvSpPr>
        <p:spPr bwMode="auto">
          <a:xfrm>
            <a:off x="2903538" y="3752851"/>
            <a:ext cx="3577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B</a:t>
            </a:r>
          </a:p>
        </p:txBody>
      </p:sp>
      <p:sp>
        <p:nvSpPr>
          <p:cNvPr id="77840" name="Text Box 74"/>
          <p:cNvSpPr txBox="1">
            <a:spLocks noChangeArrowheads="1"/>
          </p:cNvSpPr>
          <p:nvPr/>
        </p:nvSpPr>
        <p:spPr bwMode="auto">
          <a:xfrm>
            <a:off x="3676650" y="2890838"/>
            <a:ext cx="4459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S</a:t>
            </a:r>
            <a:r>
              <a:rPr lang="en-US" altLang="zh-CN" sz="2400" baseline="-25000" dirty="0">
                <a:latin typeface="+mn-lt"/>
                <a:ea typeface="+mn-ea"/>
              </a:rPr>
              <a:t>1</a:t>
            </a:r>
          </a:p>
        </p:txBody>
      </p:sp>
      <p:sp>
        <p:nvSpPr>
          <p:cNvPr id="77841" name="Text Box 75"/>
          <p:cNvSpPr txBox="1">
            <a:spLocks noChangeArrowheads="1"/>
          </p:cNvSpPr>
          <p:nvPr/>
        </p:nvSpPr>
        <p:spPr bwMode="auto">
          <a:xfrm>
            <a:off x="4151313" y="3744913"/>
            <a:ext cx="367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C</a:t>
            </a:r>
          </a:p>
        </p:txBody>
      </p:sp>
      <p:graphicFrame>
        <p:nvGraphicFramePr>
          <p:cNvPr id="77842" name="Object 77"/>
          <p:cNvGraphicFramePr>
            <a:graphicFrameLocks noChangeAspect="1"/>
          </p:cNvGraphicFramePr>
          <p:nvPr/>
        </p:nvGraphicFramePr>
        <p:xfrm>
          <a:off x="5846763" y="3805238"/>
          <a:ext cx="417512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663" name="Clip" r:id="rId8" imgW="1307263" imgH="1084139" progId="MS_ClipArt_Gallery.2">
                  <p:embed/>
                </p:oleObj>
              </mc:Choice>
              <mc:Fallback>
                <p:oleObj name="Clip" r:id="rId8" imgW="1307263" imgH="1084139" progId="MS_ClipArt_Gallery.2">
                  <p:embed/>
                  <p:pic>
                    <p:nvPicPr>
                      <p:cNvPr id="77842" name="Object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6763" y="3805238"/>
                        <a:ext cx="417512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43" name="Object 78"/>
          <p:cNvGraphicFramePr>
            <a:graphicFrameLocks noChangeAspect="1"/>
          </p:cNvGraphicFramePr>
          <p:nvPr/>
        </p:nvGraphicFramePr>
        <p:xfrm>
          <a:off x="6659563" y="3759201"/>
          <a:ext cx="417512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664" name="Clip" r:id="rId9" imgW="1307263" imgH="1084139" progId="MS_ClipArt_Gallery.2">
                  <p:embed/>
                </p:oleObj>
              </mc:Choice>
              <mc:Fallback>
                <p:oleObj name="Clip" r:id="rId9" imgW="1307263" imgH="1084139" progId="MS_ClipArt_Gallery.2">
                  <p:embed/>
                  <p:pic>
                    <p:nvPicPr>
                      <p:cNvPr id="77843" name="Object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9563" y="3759201"/>
                        <a:ext cx="417512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44" name="Object 79"/>
          <p:cNvGraphicFramePr>
            <a:graphicFrameLocks noChangeAspect="1"/>
          </p:cNvGraphicFramePr>
          <p:nvPr/>
        </p:nvGraphicFramePr>
        <p:xfrm>
          <a:off x="4741863" y="3652838"/>
          <a:ext cx="417512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665" name="Clip" r:id="rId10" imgW="1307263" imgH="1084139" progId="MS_ClipArt_Gallery.2">
                  <p:embed/>
                </p:oleObj>
              </mc:Choice>
              <mc:Fallback>
                <p:oleObj name="Clip" r:id="rId10" imgW="1307263" imgH="1084139" progId="MS_ClipArt_Gallery.2">
                  <p:embed/>
                  <p:pic>
                    <p:nvPicPr>
                      <p:cNvPr id="77844" name="Object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1863" y="3652838"/>
                        <a:ext cx="417512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45" name="Object 80"/>
          <p:cNvGraphicFramePr>
            <a:graphicFrameLocks noChangeAspect="1"/>
          </p:cNvGraphicFramePr>
          <p:nvPr/>
        </p:nvGraphicFramePr>
        <p:xfrm>
          <a:off x="5180013" y="4130676"/>
          <a:ext cx="417512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666" name="Clip" r:id="rId11" imgW="1307263" imgH="1084139" progId="MS_ClipArt_Gallery.2">
                  <p:embed/>
                </p:oleObj>
              </mc:Choice>
              <mc:Fallback>
                <p:oleObj name="Clip" r:id="rId11" imgW="1307263" imgH="1084139" progId="MS_ClipArt_Gallery.2">
                  <p:embed/>
                  <p:pic>
                    <p:nvPicPr>
                      <p:cNvPr id="77845" name="Object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0013" y="4130676"/>
                        <a:ext cx="417512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46" name="Object 81"/>
          <p:cNvGraphicFramePr>
            <a:graphicFrameLocks noChangeAspect="1"/>
          </p:cNvGraphicFramePr>
          <p:nvPr/>
        </p:nvGraphicFramePr>
        <p:xfrm>
          <a:off x="8120063" y="3621088"/>
          <a:ext cx="417512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667" name="Clip" r:id="rId12" imgW="1307263" imgH="1084139" progId="MS_ClipArt_Gallery.2">
                  <p:embed/>
                </p:oleObj>
              </mc:Choice>
              <mc:Fallback>
                <p:oleObj name="Clip" r:id="rId12" imgW="1307263" imgH="1084139" progId="MS_ClipArt_Gallery.2">
                  <p:embed/>
                  <p:pic>
                    <p:nvPicPr>
                      <p:cNvPr id="77846" name="Object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20063" y="3621088"/>
                        <a:ext cx="417512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47" name="Object 82"/>
          <p:cNvGraphicFramePr>
            <a:graphicFrameLocks noChangeAspect="1"/>
          </p:cNvGraphicFramePr>
          <p:nvPr/>
        </p:nvGraphicFramePr>
        <p:xfrm>
          <a:off x="7366001" y="3990976"/>
          <a:ext cx="417513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668" name="Clip" r:id="rId13" imgW="1307263" imgH="1084139" progId="MS_ClipArt_Gallery.2">
                  <p:embed/>
                </p:oleObj>
              </mc:Choice>
              <mc:Fallback>
                <p:oleObj name="Clip" r:id="rId13" imgW="1307263" imgH="1084139" progId="MS_ClipArt_Gallery.2">
                  <p:embed/>
                  <p:pic>
                    <p:nvPicPr>
                      <p:cNvPr id="77847" name="Object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1" y="3990976"/>
                        <a:ext cx="417513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48" name="Line 83"/>
          <p:cNvSpPr>
            <a:spLocks noChangeShapeType="1"/>
          </p:cNvSpPr>
          <p:nvPr/>
        </p:nvSpPr>
        <p:spPr bwMode="auto">
          <a:xfrm flipH="1">
            <a:off x="5130801" y="3514725"/>
            <a:ext cx="346075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849" name="Line 84"/>
          <p:cNvSpPr>
            <a:spLocks noChangeShapeType="1"/>
          </p:cNvSpPr>
          <p:nvPr/>
        </p:nvSpPr>
        <p:spPr bwMode="auto">
          <a:xfrm flipH="1">
            <a:off x="5445126" y="3533776"/>
            <a:ext cx="125413" cy="587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850" name="Line 85"/>
          <p:cNvSpPr>
            <a:spLocks noChangeShapeType="1"/>
          </p:cNvSpPr>
          <p:nvPr/>
        </p:nvSpPr>
        <p:spPr bwMode="auto">
          <a:xfrm>
            <a:off x="5749925" y="3476625"/>
            <a:ext cx="230188" cy="361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851" name="Line 86"/>
          <p:cNvSpPr>
            <a:spLocks noChangeShapeType="1"/>
          </p:cNvSpPr>
          <p:nvPr/>
        </p:nvSpPr>
        <p:spPr bwMode="auto">
          <a:xfrm flipH="1">
            <a:off x="7027864" y="3552826"/>
            <a:ext cx="428625" cy="244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852" name="Line 87"/>
          <p:cNvSpPr>
            <a:spLocks noChangeShapeType="1"/>
          </p:cNvSpPr>
          <p:nvPr/>
        </p:nvSpPr>
        <p:spPr bwMode="auto">
          <a:xfrm flipH="1">
            <a:off x="7531101" y="3524250"/>
            <a:ext cx="9525" cy="469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853" name="Line 88"/>
          <p:cNvSpPr>
            <a:spLocks noChangeShapeType="1"/>
          </p:cNvSpPr>
          <p:nvPr/>
        </p:nvSpPr>
        <p:spPr bwMode="auto">
          <a:xfrm flipH="1">
            <a:off x="3875088" y="2801938"/>
            <a:ext cx="1517650" cy="536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854" name="Line 89"/>
          <p:cNvSpPr>
            <a:spLocks noChangeShapeType="1"/>
          </p:cNvSpPr>
          <p:nvPr/>
        </p:nvSpPr>
        <p:spPr bwMode="auto">
          <a:xfrm>
            <a:off x="5695950" y="2768601"/>
            <a:ext cx="0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855" name="Line 90"/>
          <p:cNvSpPr>
            <a:spLocks noChangeShapeType="1"/>
          </p:cNvSpPr>
          <p:nvPr/>
        </p:nvSpPr>
        <p:spPr bwMode="auto">
          <a:xfrm flipH="1" flipV="1">
            <a:off x="6118225" y="2719387"/>
            <a:ext cx="1233488" cy="717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grpSp>
        <p:nvGrpSpPr>
          <p:cNvPr id="77856" name="Group 91"/>
          <p:cNvGrpSpPr>
            <a:grpSpLocks/>
          </p:cNvGrpSpPr>
          <p:nvPr/>
        </p:nvGrpSpPr>
        <p:grpSpPr bwMode="auto">
          <a:xfrm>
            <a:off x="5365751" y="2593975"/>
            <a:ext cx="720725" cy="279400"/>
            <a:chOff x="3913" y="3140"/>
            <a:chExt cx="454" cy="176"/>
          </a:xfrm>
        </p:grpSpPr>
        <p:sp>
          <p:nvSpPr>
            <p:cNvPr id="77877" name="Rectangle 92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77878" name="Freeform 93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77879" name="Freeform 94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77857" name="Group 95"/>
          <p:cNvGrpSpPr>
            <a:grpSpLocks/>
          </p:cNvGrpSpPr>
          <p:nvPr/>
        </p:nvGrpSpPr>
        <p:grpSpPr bwMode="auto">
          <a:xfrm>
            <a:off x="7164389" y="3375025"/>
            <a:ext cx="720725" cy="279400"/>
            <a:chOff x="3913" y="3140"/>
            <a:chExt cx="454" cy="176"/>
          </a:xfrm>
        </p:grpSpPr>
        <p:sp>
          <p:nvSpPr>
            <p:cNvPr id="77874" name="Rectangle 96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77875" name="Freeform 97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77876" name="Freeform 98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77858" name="Group 99"/>
          <p:cNvGrpSpPr>
            <a:grpSpLocks/>
          </p:cNvGrpSpPr>
          <p:nvPr/>
        </p:nvGrpSpPr>
        <p:grpSpPr bwMode="auto">
          <a:xfrm>
            <a:off x="5316539" y="3333750"/>
            <a:ext cx="720725" cy="279400"/>
            <a:chOff x="3913" y="3140"/>
            <a:chExt cx="454" cy="176"/>
          </a:xfrm>
        </p:grpSpPr>
        <p:sp>
          <p:nvSpPr>
            <p:cNvPr id="77871" name="Rectangle 100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latin typeface="+mn-lt"/>
                <a:ea typeface="+mn-ea"/>
              </a:endParaRPr>
            </a:p>
          </p:txBody>
        </p:sp>
        <p:sp>
          <p:nvSpPr>
            <p:cNvPr id="77872" name="Freeform 101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  <p:sp>
          <p:nvSpPr>
            <p:cNvPr id="77873" name="Freeform 102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77859" name="Line 103"/>
          <p:cNvSpPr>
            <a:spLocks noChangeShapeType="1"/>
          </p:cNvSpPr>
          <p:nvPr/>
        </p:nvSpPr>
        <p:spPr bwMode="auto">
          <a:xfrm>
            <a:off x="7907338" y="3578225"/>
            <a:ext cx="285750" cy="158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77860" name="Text Box 104"/>
          <p:cNvSpPr txBox="1">
            <a:spLocks noChangeArrowheads="1"/>
          </p:cNvSpPr>
          <p:nvPr/>
        </p:nvSpPr>
        <p:spPr bwMode="auto">
          <a:xfrm>
            <a:off x="5116513" y="3668713"/>
            <a:ext cx="367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D</a:t>
            </a:r>
          </a:p>
        </p:txBody>
      </p:sp>
      <p:sp>
        <p:nvSpPr>
          <p:cNvPr id="77861" name="Text Box 105"/>
          <p:cNvSpPr txBox="1">
            <a:spLocks noChangeArrowheads="1"/>
          </p:cNvSpPr>
          <p:nvPr/>
        </p:nvSpPr>
        <p:spPr bwMode="auto">
          <a:xfrm>
            <a:off x="5589588" y="4105276"/>
            <a:ext cx="3529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E</a:t>
            </a:r>
          </a:p>
        </p:txBody>
      </p:sp>
      <p:sp>
        <p:nvSpPr>
          <p:cNvPr id="77862" name="Text Box 106"/>
          <p:cNvSpPr txBox="1">
            <a:spLocks noChangeArrowheads="1"/>
          </p:cNvSpPr>
          <p:nvPr/>
        </p:nvSpPr>
        <p:spPr bwMode="auto">
          <a:xfrm>
            <a:off x="6062663" y="3503613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F</a:t>
            </a:r>
          </a:p>
        </p:txBody>
      </p:sp>
      <p:sp>
        <p:nvSpPr>
          <p:cNvPr id="77863" name="Text Box 107"/>
          <p:cNvSpPr txBox="1">
            <a:spLocks noChangeArrowheads="1"/>
          </p:cNvSpPr>
          <p:nvPr/>
        </p:nvSpPr>
        <p:spPr bwMode="auto">
          <a:xfrm>
            <a:off x="4903788" y="3214688"/>
            <a:ext cx="4459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S</a:t>
            </a:r>
            <a:r>
              <a:rPr lang="en-US" altLang="zh-CN" sz="2400" baseline="-25000" dirty="0">
                <a:latin typeface="+mn-lt"/>
                <a:ea typeface="+mn-ea"/>
              </a:rPr>
              <a:t>2</a:t>
            </a:r>
          </a:p>
        </p:txBody>
      </p:sp>
      <p:sp>
        <p:nvSpPr>
          <p:cNvPr id="77864" name="Text Box 108"/>
          <p:cNvSpPr txBox="1">
            <a:spLocks noChangeArrowheads="1"/>
          </p:cNvSpPr>
          <p:nvPr/>
        </p:nvSpPr>
        <p:spPr bwMode="auto">
          <a:xfrm>
            <a:off x="6130925" y="2430463"/>
            <a:ext cx="4459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S</a:t>
            </a:r>
            <a:r>
              <a:rPr lang="en-US" altLang="zh-CN" sz="2400" baseline="-25000" dirty="0">
                <a:latin typeface="+mn-lt"/>
                <a:ea typeface="+mn-ea"/>
              </a:rPr>
              <a:t>4</a:t>
            </a:r>
          </a:p>
        </p:txBody>
      </p:sp>
      <p:sp>
        <p:nvSpPr>
          <p:cNvPr id="77865" name="Text Box 109"/>
          <p:cNvSpPr txBox="1">
            <a:spLocks noChangeArrowheads="1"/>
          </p:cNvSpPr>
          <p:nvPr/>
        </p:nvSpPr>
        <p:spPr bwMode="auto">
          <a:xfrm>
            <a:off x="7505700" y="3016251"/>
            <a:ext cx="4459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S</a:t>
            </a:r>
            <a:r>
              <a:rPr lang="en-US" altLang="zh-CN" sz="2400" baseline="-25000" dirty="0">
                <a:latin typeface="+mn-lt"/>
                <a:ea typeface="+mn-ea"/>
              </a:rPr>
              <a:t>3</a:t>
            </a:r>
          </a:p>
        </p:txBody>
      </p:sp>
      <p:sp>
        <p:nvSpPr>
          <p:cNvPr id="77866" name="Text Box 110"/>
          <p:cNvSpPr txBox="1">
            <a:spLocks noChangeArrowheads="1"/>
          </p:cNvSpPr>
          <p:nvPr/>
        </p:nvSpPr>
        <p:spPr bwMode="auto">
          <a:xfrm>
            <a:off x="7735888" y="3987801"/>
            <a:ext cx="3674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H</a:t>
            </a:r>
          </a:p>
        </p:txBody>
      </p:sp>
      <p:sp>
        <p:nvSpPr>
          <p:cNvPr id="77867" name="Text Box 111"/>
          <p:cNvSpPr txBox="1">
            <a:spLocks noChangeArrowheads="1"/>
          </p:cNvSpPr>
          <p:nvPr/>
        </p:nvSpPr>
        <p:spPr bwMode="auto">
          <a:xfrm>
            <a:off x="8482013" y="3625851"/>
            <a:ext cx="2616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I</a:t>
            </a:r>
          </a:p>
        </p:txBody>
      </p:sp>
      <p:sp>
        <p:nvSpPr>
          <p:cNvPr id="77868" name="Text Box 112"/>
          <p:cNvSpPr txBox="1">
            <a:spLocks noChangeArrowheads="1"/>
          </p:cNvSpPr>
          <p:nvPr/>
        </p:nvSpPr>
        <p:spPr bwMode="auto">
          <a:xfrm>
            <a:off x="6599238" y="4041776"/>
            <a:ext cx="381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+mn-ea"/>
              </a:rPr>
              <a:t>G</a:t>
            </a:r>
          </a:p>
        </p:txBody>
      </p:sp>
      <p:sp>
        <p:nvSpPr>
          <p:cNvPr id="77869" name="Text Box 113"/>
          <p:cNvSpPr txBox="1">
            <a:spLocks noChangeArrowheads="1"/>
          </p:cNvSpPr>
          <p:nvPr/>
        </p:nvSpPr>
        <p:spPr bwMode="auto">
          <a:xfrm>
            <a:off x="5073650" y="251618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</a:p>
        </p:txBody>
      </p:sp>
      <p:sp>
        <p:nvSpPr>
          <p:cNvPr id="77870" name="Text Box 114"/>
          <p:cNvSpPr txBox="1">
            <a:spLocks noChangeArrowheads="1"/>
          </p:cNvSpPr>
          <p:nvPr/>
        </p:nvSpPr>
        <p:spPr bwMode="auto">
          <a:xfrm>
            <a:off x="5454650" y="29083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0483214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6" name="Freeform 81"/>
          <p:cNvSpPr>
            <a:spLocks/>
          </p:cNvSpPr>
          <p:nvPr/>
        </p:nvSpPr>
        <p:spPr bwMode="auto">
          <a:xfrm rot="5400000">
            <a:off x="3928270" y="-116681"/>
            <a:ext cx="4632325" cy="8434387"/>
          </a:xfrm>
          <a:custGeom>
            <a:avLst/>
            <a:gdLst>
              <a:gd name="T0" fmla="*/ 2147483646 w 1292"/>
              <a:gd name="T1" fmla="*/ 2147483646 h 1255"/>
              <a:gd name="T2" fmla="*/ 2147483646 w 1292"/>
              <a:gd name="T3" fmla="*/ 2147483646 h 1255"/>
              <a:gd name="T4" fmla="*/ 2147483646 w 1292"/>
              <a:gd name="T5" fmla="*/ 2147483646 h 1255"/>
              <a:gd name="T6" fmla="*/ 2147483646 w 1292"/>
              <a:gd name="T7" fmla="*/ 2147483646 h 1255"/>
              <a:gd name="T8" fmla="*/ 2147483646 w 1292"/>
              <a:gd name="T9" fmla="*/ 2147483646 h 1255"/>
              <a:gd name="T10" fmla="*/ 2147483646 w 1292"/>
              <a:gd name="T11" fmla="*/ 2147483646 h 1255"/>
              <a:gd name="T12" fmla="*/ 2147483646 w 1292"/>
              <a:gd name="T13" fmla="*/ 2147483646 h 1255"/>
              <a:gd name="T14" fmla="*/ 2147483646 w 1292"/>
              <a:gd name="T15" fmla="*/ 2147483646 h 1255"/>
              <a:gd name="T16" fmla="*/ 2147483646 w 1292"/>
              <a:gd name="T17" fmla="*/ 2147483646 h 1255"/>
              <a:gd name="T18" fmla="*/ 2147483646 w 1292"/>
              <a:gd name="T19" fmla="*/ 2147483646 h 1255"/>
              <a:gd name="T20" fmla="*/ 2147483646 w 1292"/>
              <a:gd name="T21" fmla="*/ 2147483646 h 1255"/>
              <a:gd name="T22" fmla="*/ 2147483646 w 1292"/>
              <a:gd name="T23" fmla="*/ 2147483646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987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Institutional network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102</a:t>
            </a:fld>
            <a:endParaRPr lang="en-US" altLang="zh-CN" dirty="0"/>
          </a:p>
        </p:txBody>
      </p:sp>
      <p:graphicFrame>
        <p:nvGraphicFramePr>
          <p:cNvPr id="79878" name="Object 7"/>
          <p:cNvGraphicFramePr>
            <a:graphicFrameLocks noChangeAspect="1"/>
          </p:cNvGraphicFramePr>
          <p:nvPr/>
        </p:nvGraphicFramePr>
        <p:xfrm>
          <a:off x="2773363" y="5400676"/>
          <a:ext cx="51276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684" name="Clip" r:id="rId4" imgW="1307263" imgH="1084139" progId="MS_ClipArt_Gallery.2">
                  <p:embed/>
                </p:oleObj>
              </mc:Choice>
              <mc:Fallback>
                <p:oleObj name="Clip" r:id="rId4" imgW="1307263" imgH="1084139" progId="MS_ClipArt_Gallery.2">
                  <p:embed/>
                  <p:pic>
                    <p:nvPicPr>
                      <p:cNvPr id="7987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3363" y="5400676"/>
                        <a:ext cx="512762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79" name="Object 8"/>
          <p:cNvGraphicFramePr>
            <a:graphicFrameLocks noChangeAspect="1"/>
          </p:cNvGraphicFramePr>
          <p:nvPr/>
        </p:nvGraphicFramePr>
        <p:xfrm>
          <a:off x="6099176" y="5418139"/>
          <a:ext cx="51276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685" name="Clip" r:id="rId6" imgW="1307263" imgH="1084139" progId="MS_ClipArt_Gallery.2">
                  <p:embed/>
                </p:oleObj>
              </mc:Choice>
              <mc:Fallback>
                <p:oleObj name="Clip" r:id="rId6" imgW="1307263" imgH="1084139" progId="MS_ClipArt_Gallery.2">
                  <p:embed/>
                  <p:pic>
                    <p:nvPicPr>
                      <p:cNvPr id="79879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9176" y="5418139"/>
                        <a:ext cx="512763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0" name="Object 9"/>
          <p:cNvGraphicFramePr>
            <a:graphicFrameLocks noChangeAspect="1"/>
          </p:cNvGraphicFramePr>
          <p:nvPr/>
        </p:nvGraphicFramePr>
        <p:xfrm>
          <a:off x="7099301" y="5357814"/>
          <a:ext cx="51276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686" name="Clip" r:id="rId7" imgW="1307263" imgH="1084139" progId="MS_ClipArt_Gallery.2">
                  <p:embed/>
                </p:oleObj>
              </mc:Choice>
              <mc:Fallback>
                <p:oleObj name="Clip" r:id="rId7" imgW="1307263" imgH="1084139" progId="MS_ClipArt_Gallery.2">
                  <p:embed/>
                  <p:pic>
                    <p:nvPicPr>
                      <p:cNvPr id="7988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9301" y="5357814"/>
                        <a:ext cx="512763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1" name="Object 10"/>
          <p:cNvGraphicFramePr>
            <a:graphicFrameLocks noChangeAspect="1"/>
          </p:cNvGraphicFramePr>
          <p:nvPr/>
        </p:nvGraphicFramePr>
        <p:xfrm>
          <a:off x="3584576" y="5434014"/>
          <a:ext cx="51276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687" name="Clip" r:id="rId8" imgW="1307263" imgH="1084139" progId="MS_ClipArt_Gallery.2">
                  <p:embed/>
                </p:oleObj>
              </mc:Choice>
              <mc:Fallback>
                <p:oleObj name="Clip" r:id="rId8" imgW="1307263" imgH="1084139" progId="MS_ClipArt_Gallery.2">
                  <p:embed/>
                  <p:pic>
                    <p:nvPicPr>
                      <p:cNvPr id="79881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4576" y="5434014"/>
                        <a:ext cx="512763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2" name="Object 13"/>
          <p:cNvGraphicFramePr>
            <a:graphicFrameLocks noChangeAspect="1"/>
          </p:cNvGraphicFramePr>
          <p:nvPr/>
        </p:nvGraphicFramePr>
        <p:xfrm>
          <a:off x="4741863" y="5216526"/>
          <a:ext cx="51276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688" name="Clip" r:id="rId9" imgW="1307263" imgH="1084139" progId="MS_ClipArt_Gallery.2">
                  <p:embed/>
                </p:oleObj>
              </mc:Choice>
              <mc:Fallback>
                <p:oleObj name="Clip" r:id="rId9" imgW="1307263" imgH="1084139" progId="MS_ClipArt_Gallery.2">
                  <p:embed/>
                  <p:pic>
                    <p:nvPicPr>
                      <p:cNvPr id="79882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41863" y="5216526"/>
                        <a:ext cx="512762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3" name="Object 14"/>
          <p:cNvGraphicFramePr>
            <a:graphicFrameLocks noChangeAspect="1"/>
          </p:cNvGraphicFramePr>
          <p:nvPr/>
        </p:nvGraphicFramePr>
        <p:xfrm>
          <a:off x="5280026" y="5846764"/>
          <a:ext cx="512763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689" name="Clip" r:id="rId10" imgW="1307263" imgH="1084139" progId="MS_ClipArt_Gallery.2">
                  <p:embed/>
                </p:oleObj>
              </mc:Choice>
              <mc:Fallback>
                <p:oleObj name="Clip" r:id="rId10" imgW="1307263" imgH="1084139" progId="MS_ClipArt_Gallery.2">
                  <p:embed/>
                  <p:pic>
                    <p:nvPicPr>
                      <p:cNvPr id="79883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0026" y="5846764"/>
                        <a:ext cx="512763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4" name="Object 15"/>
          <p:cNvGraphicFramePr>
            <a:graphicFrameLocks noChangeAspect="1"/>
          </p:cNvGraphicFramePr>
          <p:nvPr/>
        </p:nvGraphicFramePr>
        <p:xfrm>
          <a:off x="8894763" y="5175251"/>
          <a:ext cx="51276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690" name="Clip" r:id="rId11" imgW="1307263" imgH="1084139" progId="MS_ClipArt_Gallery.2">
                  <p:embed/>
                </p:oleObj>
              </mc:Choice>
              <mc:Fallback>
                <p:oleObj name="Clip" r:id="rId11" imgW="1307263" imgH="1084139" progId="MS_ClipArt_Gallery.2">
                  <p:embed/>
                  <p:pic>
                    <p:nvPicPr>
                      <p:cNvPr id="79884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94763" y="5175251"/>
                        <a:ext cx="512762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5" name="Object 16"/>
          <p:cNvGraphicFramePr>
            <a:graphicFrameLocks noChangeAspect="1"/>
          </p:cNvGraphicFramePr>
          <p:nvPr/>
        </p:nvGraphicFramePr>
        <p:xfrm>
          <a:off x="7967663" y="5662614"/>
          <a:ext cx="51276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691" name="Clip" r:id="rId12" imgW="1307263" imgH="1084139" progId="MS_ClipArt_Gallery.2">
                  <p:embed/>
                </p:oleObj>
              </mc:Choice>
              <mc:Fallback>
                <p:oleObj name="Clip" r:id="rId12" imgW="1307263" imgH="1084139" progId="MS_ClipArt_Gallery.2">
                  <p:embed/>
                  <p:pic>
                    <p:nvPicPr>
                      <p:cNvPr id="79885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7663" y="5662614"/>
                        <a:ext cx="512762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886" name="Object 17"/>
          <p:cNvGraphicFramePr>
            <a:graphicFrameLocks noChangeAspect="1"/>
          </p:cNvGraphicFramePr>
          <p:nvPr/>
        </p:nvGraphicFramePr>
        <p:xfrm>
          <a:off x="2233613" y="4768851"/>
          <a:ext cx="51276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692" name="Clip" r:id="rId13" imgW="1307263" imgH="1084139" progId="MS_ClipArt_Gallery.2">
                  <p:embed/>
                </p:oleObj>
              </mc:Choice>
              <mc:Fallback>
                <p:oleObj name="Clip" r:id="rId13" imgW="1307263" imgH="1084139" progId="MS_ClipArt_Gallery.2">
                  <p:embed/>
                  <p:pic>
                    <p:nvPicPr>
                      <p:cNvPr id="79886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3613" y="4768851"/>
                        <a:ext cx="512762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87" name="Line 18"/>
          <p:cNvSpPr>
            <a:spLocks noChangeShapeType="1"/>
          </p:cNvSpPr>
          <p:nvPr/>
        </p:nvSpPr>
        <p:spPr bwMode="auto">
          <a:xfrm flipH="1">
            <a:off x="2695576" y="4984750"/>
            <a:ext cx="682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9888" name="Line 19"/>
          <p:cNvSpPr>
            <a:spLocks noChangeShapeType="1"/>
          </p:cNvSpPr>
          <p:nvPr/>
        </p:nvSpPr>
        <p:spPr bwMode="auto">
          <a:xfrm flipH="1">
            <a:off x="3171826" y="5048250"/>
            <a:ext cx="334963" cy="412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9889" name="Line 20"/>
          <p:cNvSpPr>
            <a:spLocks noChangeShapeType="1"/>
          </p:cNvSpPr>
          <p:nvPr/>
        </p:nvSpPr>
        <p:spPr bwMode="auto">
          <a:xfrm>
            <a:off x="3687763" y="5086350"/>
            <a:ext cx="88900" cy="387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9890" name="Line 21"/>
          <p:cNvSpPr>
            <a:spLocks noChangeShapeType="1"/>
          </p:cNvSpPr>
          <p:nvPr/>
        </p:nvSpPr>
        <p:spPr bwMode="auto">
          <a:xfrm flipH="1">
            <a:off x="5219700" y="5035551"/>
            <a:ext cx="425450" cy="284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9891" name="Line 22"/>
          <p:cNvSpPr>
            <a:spLocks noChangeShapeType="1"/>
          </p:cNvSpPr>
          <p:nvPr/>
        </p:nvSpPr>
        <p:spPr bwMode="auto">
          <a:xfrm flipH="1">
            <a:off x="5605464" y="5060951"/>
            <a:ext cx="155575" cy="773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9892" name="Line 23"/>
          <p:cNvSpPr>
            <a:spLocks noChangeShapeType="1"/>
          </p:cNvSpPr>
          <p:nvPr/>
        </p:nvSpPr>
        <p:spPr bwMode="auto">
          <a:xfrm>
            <a:off x="5980114" y="4984750"/>
            <a:ext cx="282575" cy="476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9893" name="Line 24"/>
          <p:cNvSpPr>
            <a:spLocks noChangeShapeType="1"/>
          </p:cNvSpPr>
          <p:nvPr/>
        </p:nvSpPr>
        <p:spPr bwMode="auto">
          <a:xfrm flipH="1">
            <a:off x="7551738" y="5086351"/>
            <a:ext cx="527050" cy="322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9894" name="Line 25"/>
          <p:cNvSpPr>
            <a:spLocks noChangeShapeType="1"/>
          </p:cNvSpPr>
          <p:nvPr/>
        </p:nvSpPr>
        <p:spPr bwMode="auto">
          <a:xfrm flipH="1">
            <a:off x="8169275" y="5048251"/>
            <a:ext cx="12700" cy="619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9895" name="Line 26"/>
          <p:cNvSpPr>
            <a:spLocks noChangeShapeType="1"/>
          </p:cNvSpPr>
          <p:nvPr/>
        </p:nvSpPr>
        <p:spPr bwMode="auto">
          <a:xfrm>
            <a:off x="8323264" y="4945063"/>
            <a:ext cx="631825" cy="322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9896" name="Line 33"/>
          <p:cNvSpPr>
            <a:spLocks noChangeShapeType="1"/>
          </p:cNvSpPr>
          <p:nvPr/>
        </p:nvSpPr>
        <p:spPr bwMode="auto">
          <a:xfrm flipH="1">
            <a:off x="3675064" y="3387725"/>
            <a:ext cx="2047875" cy="141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9897" name="Line 34"/>
          <p:cNvSpPr>
            <a:spLocks noChangeShapeType="1"/>
          </p:cNvSpPr>
          <p:nvPr/>
        </p:nvSpPr>
        <p:spPr bwMode="auto">
          <a:xfrm>
            <a:off x="5915025" y="3375025"/>
            <a:ext cx="0" cy="146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9898" name="Line 35"/>
          <p:cNvSpPr>
            <a:spLocks noChangeShapeType="1"/>
          </p:cNvSpPr>
          <p:nvPr/>
        </p:nvSpPr>
        <p:spPr bwMode="auto">
          <a:xfrm flipH="1" flipV="1">
            <a:off x="6108700" y="3309939"/>
            <a:ext cx="1841500" cy="1622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grpSp>
        <p:nvGrpSpPr>
          <p:cNvPr id="79899" name="Group 40"/>
          <p:cNvGrpSpPr>
            <a:grpSpLocks/>
          </p:cNvGrpSpPr>
          <p:nvPr/>
        </p:nvGrpSpPr>
        <p:grpSpPr bwMode="auto">
          <a:xfrm>
            <a:off x="7434264" y="2484439"/>
            <a:ext cx="238125" cy="484187"/>
            <a:chOff x="4180" y="783"/>
            <a:chExt cx="150" cy="307"/>
          </a:xfrm>
        </p:grpSpPr>
        <p:sp>
          <p:nvSpPr>
            <p:cNvPr id="79950" name="AutoShape 4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79951" name="Rectangle 4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79952" name="Rectangle 4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79953" name="AutoShape 4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79954" name="Line 4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</a:endParaRPr>
            </a:p>
          </p:txBody>
        </p:sp>
        <p:sp>
          <p:nvSpPr>
            <p:cNvPr id="79955" name="Line 4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</a:endParaRPr>
            </a:p>
          </p:txBody>
        </p:sp>
        <p:sp>
          <p:nvSpPr>
            <p:cNvPr id="79956" name="Rectangle 4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79957" name="Rectangle 4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宋体" panose="02010600030101010101" pitchFamily="2" charset="-122"/>
              </a:endParaRPr>
            </a:p>
          </p:txBody>
        </p:sp>
      </p:grpSp>
      <p:grpSp>
        <p:nvGrpSpPr>
          <p:cNvPr id="79900" name="Group 50"/>
          <p:cNvGrpSpPr>
            <a:grpSpLocks/>
          </p:cNvGrpSpPr>
          <p:nvPr/>
        </p:nvGrpSpPr>
        <p:grpSpPr bwMode="auto">
          <a:xfrm>
            <a:off x="6673851" y="1992314"/>
            <a:ext cx="238125" cy="484187"/>
            <a:chOff x="4180" y="783"/>
            <a:chExt cx="150" cy="307"/>
          </a:xfrm>
        </p:grpSpPr>
        <p:sp>
          <p:nvSpPr>
            <p:cNvPr id="79942" name="AutoShape 51"/>
            <p:cNvSpPr>
              <a:spLocks noChangeArrowheads="1"/>
            </p:cNvSpPr>
            <p:nvPr/>
          </p:nvSpPr>
          <p:spPr bwMode="auto">
            <a:xfrm>
              <a:off x="4180" y="1019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79943" name="Rectangle 52"/>
            <p:cNvSpPr>
              <a:spLocks noChangeArrowheads="1"/>
            </p:cNvSpPr>
            <p:nvPr/>
          </p:nvSpPr>
          <p:spPr bwMode="auto">
            <a:xfrm>
              <a:off x="4256" y="785"/>
              <a:ext cx="69" cy="236"/>
            </a:xfrm>
            <a:prstGeom prst="rect">
              <a:avLst/>
            </a:prstGeom>
            <a:solidFill>
              <a:srgbClr val="33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79944" name="Rectangle 53"/>
            <p:cNvSpPr>
              <a:spLocks noChangeArrowheads="1"/>
            </p:cNvSpPr>
            <p:nvPr/>
          </p:nvSpPr>
          <p:spPr bwMode="auto">
            <a:xfrm>
              <a:off x="4181" y="852"/>
              <a:ext cx="95" cy="236"/>
            </a:xfrm>
            <a:prstGeom prst="rect">
              <a:avLst/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79945" name="AutoShape 54"/>
            <p:cNvSpPr>
              <a:spLocks noChangeArrowheads="1"/>
            </p:cNvSpPr>
            <p:nvPr/>
          </p:nvSpPr>
          <p:spPr bwMode="auto">
            <a:xfrm>
              <a:off x="4180" y="783"/>
              <a:ext cx="150" cy="71"/>
            </a:xfrm>
            <a:prstGeom prst="parallelogram">
              <a:avLst>
                <a:gd name="adj" fmla="val 81387"/>
              </a:avLst>
            </a:prstGeom>
            <a:solidFill>
              <a:srgbClr val="33CC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79946" name="Line 55"/>
            <p:cNvSpPr>
              <a:spLocks noChangeShapeType="1"/>
            </p:cNvSpPr>
            <p:nvPr/>
          </p:nvSpPr>
          <p:spPr bwMode="auto">
            <a:xfrm>
              <a:off x="4330" y="788"/>
              <a:ext cx="0" cy="2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</a:endParaRPr>
            </a:p>
          </p:txBody>
        </p:sp>
        <p:sp>
          <p:nvSpPr>
            <p:cNvPr id="79947" name="Line 56"/>
            <p:cNvSpPr>
              <a:spLocks noChangeShapeType="1"/>
            </p:cNvSpPr>
            <p:nvPr/>
          </p:nvSpPr>
          <p:spPr bwMode="auto">
            <a:xfrm flipH="1">
              <a:off x="4276" y="1019"/>
              <a:ext cx="54" cy="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</a:endParaRPr>
            </a:p>
          </p:txBody>
        </p:sp>
        <p:sp>
          <p:nvSpPr>
            <p:cNvPr id="79948" name="Rectangle 57"/>
            <p:cNvSpPr>
              <a:spLocks noChangeArrowheads="1"/>
            </p:cNvSpPr>
            <p:nvPr/>
          </p:nvSpPr>
          <p:spPr bwMode="auto">
            <a:xfrm>
              <a:off x="4193" y="883"/>
              <a:ext cx="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79949" name="Rectangle 58"/>
            <p:cNvSpPr>
              <a:spLocks noChangeArrowheads="1"/>
            </p:cNvSpPr>
            <p:nvPr/>
          </p:nvSpPr>
          <p:spPr bwMode="auto">
            <a:xfrm>
              <a:off x="4202" y="924"/>
              <a:ext cx="4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79901" name="Line 59"/>
          <p:cNvSpPr>
            <a:spLocks noChangeShapeType="1"/>
          </p:cNvSpPr>
          <p:nvPr/>
        </p:nvSpPr>
        <p:spPr bwMode="auto">
          <a:xfrm flipV="1">
            <a:off x="6211888" y="2692401"/>
            <a:ext cx="1223962" cy="4238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</a:endParaRPr>
          </a:p>
        </p:txBody>
      </p:sp>
      <p:sp>
        <p:nvSpPr>
          <p:cNvPr id="79902" name="Line 60"/>
          <p:cNvSpPr>
            <a:spLocks noChangeShapeType="1"/>
          </p:cNvSpPr>
          <p:nvPr/>
        </p:nvSpPr>
        <p:spPr bwMode="auto">
          <a:xfrm flipV="1">
            <a:off x="6005514" y="2370139"/>
            <a:ext cx="669925" cy="758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</a:endParaRPr>
          </a:p>
        </p:txBody>
      </p:sp>
      <p:grpSp>
        <p:nvGrpSpPr>
          <p:cNvPr id="79903" name="Group 61"/>
          <p:cNvGrpSpPr>
            <a:grpSpLocks/>
          </p:cNvGrpSpPr>
          <p:nvPr/>
        </p:nvGrpSpPr>
        <p:grpSpPr bwMode="auto">
          <a:xfrm>
            <a:off x="4367213" y="2312988"/>
            <a:ext cx="569912" cy="285750"/>
            <a:chOff x="533" y="321"/>
            <a:chExt cx="359" cy="180"/>
          </a:xfrm>
        </p:grpSpPr>
        <p:grpSp>
          <p:nvGrpSpPr>
            <p:cNvPr id="79927" name="Group 62"/>
            <p:cNvGrpSpPr>
              <a:grpSpLocks/>
            </p:cNvGrpSpPr>
            <p:nvPr/>
          </p:nvGrpSpPr>
          <p:grpSpPr bwMode="auto">
            <a:xfrm>
              <a:off x="533" y="321"/>
              <a:ext cx="359" cy="180"/>
              <a:chOff x="1009" y="655"/>
              <a:chExt cx="359" cy="180"/>
            </a:xfrm>
          </p:grpSpPr>
          <p:sp>
            <p:nvSpPr>
              <p:cNvPr id="79929" name="Oval 63"/>
              <p:cNvSpPr>
                <a:spLocks noChangeArrowheads="1"/>
              </p:cNvSpPr>
              <p:nvPr/>
            </p:nvSpPr>
            <p:spPr bwMode="auto">
              <a:xfrm>
                <a:off x="1012" y="735"/>
                <a:ext cx="356" cy="100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79930" name="Line 64"/>
              <p:cNvSpPr>
                <a:spLocks noChangeShapeType="1"/>
              </p:cNvSpPr>
              <p:nvPr/>
            </p:nvSpPr>
            <p:spPr bwMode="auto">
              <a:xfrm>
                <a:off x="1012" y="727"/>
                <a:ext cx="0" cy="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+mn-lt"/>
                </a:endParaRPr>
              </a:p>
            </p:txBody>
          </p:sp>
          <p:sp>
            <p:nvSpPr>
              <p:cNvPr id="79931" name="Line 65"/>
              <p:cNvSpPr>
                <a:spLocks noChangeShapeType="1"/>
              </p:cNvSpPr>
              <p:nvPr/>
            </p:nvSpPr>
            <p:spPr bwMode="auto">
              <a:xfrm>
                <a:off x="1368" y="727"/>
                <a:ext cx="0" cy="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+mn-lt"/>
                </a:endParaRPr>
              </a:p>
            </p:txBody>
          </p:sp>
          <p:sp>
            <p:nvSpPr>
              <p:cNvPr id="79932" name="Rectangle 66"/>
              <p:cNvSpPr>
                <a:spLocks noChangeArrowheads="1"/>
              </p:cNvSpPr>
              <p:nvPr/>
            </p:nvSpPr>
            <p:spPr bwMode="auto">
              <a:xfrm>
                <a:off x="1012" y="727"/>
                <a:ext cx="353" cy="61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zh-CN" sz="2400">
                  <a:latin typeface="+mn-lt"/>
                  <a:ea typeface="宋体" panose="02010600030101010101" pitchFamily="2" charset="-122"/>
                </a:endParaRPr>
              </a:p>
            </p:txBody>
          </p:sp>
          <p:sp>
            <p:nvSpPr>
              <p:cNvPr id="79933" name="Oval 67"/>
              <p:cNvSpPr>
                <a:spLocks noChangeArrowheads="1"/>
              </p:cNvSpPr>
              <p:nvPr/>
            </p:nvSpPr>
            <p:spPr bwMode="auto">
              <a:xfrm>
                <a:off x="1009" y="655"/>
                <a:ext cx="356" cy="11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accent2"/>
                  </a:buClr>
                  <a:buSzPct val="85000"/>
                  <a:buFont typeface="Wingdings" panose="05000000000000000000" pitchFamily="2" charset="2"/>
                  <a:buChar char="q"/>
                  <a:defRPr sz="28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5000"/>
                  <a:buFont typeface="Wingdings" panose="05000000000000000000" pitchFamily="2" charset="2"/>
                  <a:buChar char="v"/>
                  <a:defRPr sz="24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anose="030F0702030302020204" pitchFamily="66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zh-CN" altLang="en-US" sz="2400">
                  <a:latin typeface="+mn-lt"/>
                  <a:ea typeface="宋体" panose="02010600030101010101" pitchFamily="2" charset="-122"/>
                </a:endParaRPr>
              </a:p>
            </p:txBody>
          </p:sp>
          <p:grpSp>
            <p:nvGrpSpPr>
              <p:cNvPr id="79934" name="Group 68"/>
              <p:cNvGrpSpPr>
                <a:grpSpLocks/>
              </p:cNvGrpSpPr>
              <p:nvPr/>
            </p:nvGrpSpPr>
            <p:grpSpPr bwMode="auto">
              <a:xfrm>
                <a:off x="1095" y="681"/>
                <a:ext cx="176" cy="68"/>
                <a:chOff x="2848" y="848"/>
                <a:chExt cx="140" cy="98"/>
              </a:xfrm>
            </p:grpSpPr>
            <p:sp>
              <p:nvSpPr>
                <p:cNvPr id="79939" name="Line 6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79940" name="Line 7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79941" name="Line 7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+mn-lt"/>
                  </a:endParaRPr>
                </a:p>
              </p:txBody>
            </p:sp>
          </p:grpSp>
          <p:grpSp>
            <p:nvGrpSpPr>
              <p:cNvPr id="79935" name="Group 72"/>
              <p:cNvGrpSpPr>
                <a:grpSpLocks/>
              </p:cNvGrpSpPr>
              <p:nvPr/>
            </p:nvGrpSpPr>
            <p:grpSpPr bwMode="auto">
              <a:xfrm flipV="1">
                <a:off x="1095" y="680"/>
                <a:ext cx="176" cy="68"/>
                <a:chOff x="2848" y="848"/>
                <a:chExt cx="140" cy="98"/>
              </a:xfrm>
            </p:grpSpPr>
            <p:sp>
              <p:nvSpPr>
                <p:cNvPr id="79936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79937" name="Line 7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+mn-lt"/>
                  </a:endParaRPr>
                </a:p>
              </p:txBody>
            </p:sp>
            <p:sp>
              <p:nvSpPr>
                <p:cNvPr id="79938" name="Line 7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zh-CN" altLang="en-US">
                    <a:latin typeface="+mn-lt"/>
                  </a:endParaRPr>
                </a:p>
              </p:txBody>
            </p:sp>
          </p:grpSp>
        </p:grpSp>
        <p:sp>
          <p:nvSpPr>
            <p:cNvPr id="79928" name="Line 76"/>
            <p:cNvSpPr>
              <a:spLocks noChangeShapeType="1"/>
            </p:cNvSpPr>
            <p:nvPr/>
          </p:nvSpPr>
          <p:spPr bwMode="auto">
            <a:xfrm>
              <a:off x="535" y="368"/>
              <a:ext cx="0" cy="6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+mn-lt"/>
              </a:endParaRPr>
            </a:p>
          </p:txBody>
        </p:sp>
      </p:grpSp>
      <p:sp>
        <p:nvSpPr>
          <p:cNvPr id="79904" name="Line 77"/>
          <p:cNvSpPr>
            <a:spLocks noChangeShapeType="1"/>
          </p:cNvSpPr>
          <p:nvPr/>
        </p:nvSpPr>
        <p:spPr bwMode="auto">
          <a:xfrm>
            <a:off x="4911726" y="2524126"/>
            <a:ext cx="862013" cy="644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</a:endParaRPr>
          </a:p>
        </p:txBody>
      </p:sp>
      <p:sp>
        <p:nvSpPr>
          <p:cNvPr id="79905" name="Line 78"/>
          <p:cNvSpPr>
            <a:spLocks noChangeShapeType="1"/>
          </p:cNvSpPr>
          <p:nvPr/>
        </p:nvSpPr>
        <p:spPr bwMode="auto">
          <a:xfrm flipH="1">
            <a:off x="3519488" y="2420938"/>
            <a:ext cx="85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>
              <a:latin typeface="+mn-lt"/>
            </a:endParaRPr>
          </a:p>
        </p:txBody>
      </p:sp>
      <p:sp>
        <p:nvSpPr>
          <p:cNvPr id="79906" name="Text Box 79"/>
          <p:cNvSpPr txBox="1">
            <a:spLocks noChangeArrowheads="1"/>
          </p:cNvSpPr>
          <p:nvPr/>
        </p:nvSpPr>
        <p:spPr bwMode="auto">
          <a:xfrm>
            <a:off x="2268538" y="2041526"/>
            <a:ext cx="13676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宋体" panose="02010600030101010101" pitchFamily="2" charset="-122"/>
              </a:rPr>
              <a:t>to external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宋体" panose="02010600030101010101" pitchFamily="2" charset="-122"/>
              </a:rPr>
              <a:t>network</a:t>
            </a:r>
          </a:p>
        </p:txBody>
      </p:sp>
      <p:sp>
        <p:nvSpPr>
          <p:cNvPr id="79907" name="Text Box 80"/>
          <p:cNvSpPr txBox="1">
            <a:spLocks noChangeArrowheads="1"/>
          </p:cNvSpPr>
          <p:nvPr/>
        </p:nvSpPr>
        <p:spPr bwMode="auto">
          <a:xfrm>
            <a:off x="4240214" y="2608264"/>
            <a:ext cx="8451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latin typeface="+mn-lt"/>
                <a:ea typeface="宋体" panose="02010600030101010101" pitchFamily="2" charset="-122"/>
              </a:rPr>
              <a:t>router</a:t>
            </a:r>
          </a:p>
        </p:txBody>
      </p:sp>
      <p:sp>
        <p:nvSpPr>
          <p:cNvPr id="79908" name="Text Box 82"/>
          <p:cNvSpPr txBox="1">
            <a:spLocks noChangeArrowheads="1"/>
          </p:cNvSpPr>
          <p:nvPr/>
        </p:nvSpPr>
        <p:spPr bwMode="auto">
          <a:xfrm>
            <a:off x="7959725" y="3516314"/>
            <a:ext cx="1251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 dirty="0">
                <a:solidFill>
                  <a:schemeClr val="accent2"/>
                </a:solidFill>
                <a:latin typeface="+mn-lt"/>
                <a:ea typeface="宋体" panose="02010600030101010101" pitchFamily="2" charset="-122"/>
              </a:rPr>
              <a:t>IP subnet</a:t>
            </a:r>
          </a:p>
        </p:txBody>
      </p:sp>
      <p:sp>
        <p:nvSpPr>
          <p:cNvPr id="79909" name="Text Box 83"/>
          <p:cNvSpPr txBox="1">
            <a:spLocks noChangeArrowheads="1"/>
          </p:cNvSpPr>
          <p:nvPr/>
        </p:nvSpPr>
        <p:spPr bwMode="auto">
          <a:xfrm>
            <a:off x="6956425" y="1835151"/>
            <a:ext cx="14205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宋体" panose="02010600030101010101" pitchFamily="2" charset="-122"/>
              </a:rPr>
              <a:t>mail server</a:t>
            </a:r>
          </a:p>
        </p:txBody>
      </p:sp>
      <p:sp>
        <p:nvSpPr>
          <p:cNvPr id="79910" name="Text Box 84"/>
          <p:cNvSpPr txBox="1">
            <a:spLocks noChangeArrowheads="1"/>
          </p:cNvSpPr>
          <p:nvPr/>
        </p:nvSpPr>
        <p:spPr bwMode="auto">
          <a:xfrm>
            <a:off x="7754938" y="2505076"/>
            <a:ext cx="1422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Char char="v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2400">
                <a:latin typeface="+mn-lt"/>
                <a:ea typeface="宋体" panose="02010600030101010101" pitchFamily="2" charset="-122"/>
              </a:rPr>
              <a:t>web server</a:t>
            </a:r>
          </a:p>
        </p:txBody>
      </p:sp>
      <p:grpSp>
        <p:nvGrpSpPr>
          <p:cNvPr id="79911" name="Group 85"/>
          <p:cNvGrpSpPr>
            <a:grpSpLocks/>
          </p:cNvGrpSpPr>
          <p:nvPr/>
        </p:nvGrpSpPr>
        <p:grpSpPr bwMode="auto">
          <a:xfrm>
            <a:off x="5592764" y="3100388"/>
            <a:ext cx="720725" cy="279400"/>
            <a:chOff x="3913" y="3140"/>
            <a:chExt cx="454" cy="176"/>
          </a:xfrm>
        </p:grpSpPr>
        <p:sp>
          <p:nvSpPr>
            <p:cNvPr id="79924" name="Rectangle 86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79925" name="Freeform 87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</a:endParaRPr>
            </a:p>
          </p:txBody>
        </p:sp>
        <p:sp>
          <p:nvSpPr>
            <p:cNvPr id="79926" name="Freeform 88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>
                <a:latin typeface="+mn-lt"/>
              </a:endParaRPr>
            </a:p>
          </p:txBody>
        </p:sp>
      </p:grpSp>
      <p:grpSp>
        <p:nvGrpSpPr>
          <p:cNvPr id="79912" name="Group 89"/>
          <p:cNvGrpSpPr>
            <a:grpSpLocks/>
          </p:cNvGrpSpPr>
          <p:nvPr/>
        </p:nvGrpSpPr>
        <p:grpSpPr bwMode="auto">
          <a:xfrm>
            <a:off x="3217864" y="4784725"/>
            <a:ext cx="720725" cy="279400"/>
            <a:chOff x="3913" y="3140"/>
            <a:chExt cx="454" cy="176"/>
          </a:xfrm>
        </p:grpSpPr>
        <p:sp>
          <p:nvSpPr>
            <p:cNvPr id="79921" name="Rectangle 90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79922" name="Freeform 91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9923" name="Freeform 92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79913" name="Group 93"/>
          <p:cNvGrpSpPr>
            <a:grpSpLocks/>
          </p:cNvGrpSpPr>
          <p:nvPr/>
        </p:nvGrpSpPr>
        <p:grpSpPr bwMode="auto">
          <a:xfrm>
            <a:off x="5438776" y="4810125"/>
            <a:ext cx="720725" cy="279400"/>
            <a:chOff x="3913" y="3140"/>
            <a:chExt cx="454" cy="176"/>
          </a:xfrm>
        </p:grpSpPr>
        <p:sp>
          <p:nvSpPr>
            <p:cNvPr id="79918" name="Rectangle 94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79919" name="Freeform 95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9920" name="Freeform 96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79914" name="Group 97"/>
          <p:cNvGrpSpPr>
            <a:grpSpLocks/>
          </p:cNvGrpSpPr>
          <p:nvPr/>
        </p:nvGrpSpPr>
        <p:grpSpPr bwMode="auto">
          <a:xfrm>
            <a:off x="7739064" y="4848225"/>
            <a:ext cx="720725" cy="279400"/>
            <a:chOff x="3913" y="3140"/>
            <a:chExt cx="454" cy="176"/>
          </a:xfrm>
        </p:grpSpPr>
        <p:sp>
          <p:nvSpPr>
            <p:cNvPr id="79915" name="Rectangle 98"/>
            <p:cNvSpPr>
              <a:spLocks noChangeArrowheads="1"/>
            </p:cNvSpPr>
            <p:nvPr/>
          </p:nvSpPr>
          <p:spPr bwMode="auto">
            <a:xfrm>
              <a:off x="3913" y="3228"/>
              <a:ext cx="407" cy="88"/>
            </a:xfrm>
            <a:prstGeom prst="rect">
              <a:avLst/>
            </a:prstGeom>
            <a:solidFill>
              <a:schemeClr val="hlink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l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hlink"/>
              </a:extrusionClr>
              <a:contourClr>
                <a:schemeClr val="hlink"/>
              </a:contourClr>
            </a:sp3d>
          </p:spPr>
          <p:txBody>
            <a:bodyPr wrap="none" anchor="ctr">
              <a:flatTx/>
            </a:bodyPr>
            <a:lstStyle>
              <a:lvl1pPr>
                <a:spcBef>
                  <a:spcPct val="20000"/>
                </a:spcBef>
                <a:buClr>
                  <a:schemeClr val="accent2"/>
                </a:buClr>
                <a:buSzPct val="85000"/>
                <a:buFont typeface="Wingdings" panose="05000000000000000000" pitchFamily="2" charset="2"/>
                <a:buChar char="q"/>
                <a:defRPr sz="2800">
                  <a:solidFill>
                    <a:schemeClr val="tx1"/>
                  </a:solidFill>
                  <a:latin typeface="Comic Sans MS" panose="030F0702030302020204" pitchFamily="66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v"/>
                <a:defRPr sz="2400">
                  <a:solidFill>
                    <a:schemeClr val="tx1"/>
                  </a:solidFill>
                  <a:latin typeface="Comic Sans MS" panose="030F0702030302020204" pitchFamily="66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anose="030F0702030302020204" pitchFamily="66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zh-CN" altLang="en-US" sz="2400" dirty="0">
                <a:ea typeface="宋体" panose="02010600030101010101" pitchFamily="2" charset="-122"/>
              </a:endParaRPr>
            </a:p>
          </p:txBody>
        </p:sp>
        <p:sp>
          <p:nvSpPr>
            <p:cNvPr id="79916" name="Freeform 99"/>
            <p:cNvSpPr>
              <a:spLocks/>
            </p:cNvSpPr>
            <p:nvPr/>
          </p:nvSpPr>
          <p:spPr bwMode="auto">
            <a:xfrm>
              <a:off x="3958" y="3145"/>
              <a:ext cx="409" cy="68"/>
            </a:xfrm>
            <a:custGeom>
              <a:avLst/>
              <a:gdLst>
                <a:gd name="T0" fmla="*/ 0 w 280"/>
                <a:gd name="T1" fmla="*/ 247 h 63"/>
                <a:gd name="T2" fmla="*/ 33782 w 280"/>
                <a:gd name="T3" fmla="*/ 244 h 63"/>
                <a:gd name="T4" fmla="*/ 200506 w 280"/>
                <a:gd name="T5" fmla="*/ 0 h 63"/>
                <a:gd name="T6" fmla="*/ 256466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9917" name="Freeform 100"/>
            <p:cNvSpPr>
              <a:spLocks/>
            </p:cNvSpPr>
            <p:nvPr/>
          </p:nvSpPr>
          <p:spPr bwMode="auto">
            <a:xfrm>
              <a:off x="4044" y="3140"/>
              <a:ext cx="251" cy="75"/>
            </a:xfrm>
            <a:custGeom>
              <a:avLst/>
              <a:gdLst>
                <a:gd name="T0" fmla="*/ 0 w 148"/>
                <a:gd name="T1" fmla="*/ 0 h 74"/>
                <a:gd name="T2" fmla="*/ 538514 w 148"/>
                <a:gd name="T3" fmla="*/ 0 h 74"/>
                <a:gd name="T4" fmla="*/ 1372900 w 148"/>
                <a:gd name="T5" fmla="*/ 92 h 74"/>
                <a:gd name="T6" fmla="*/ 1993191 w 148"/>
                <a:gd name="T7" fmla="*/ 92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74"/>
                <a:gd name="T14" fmla="*/ 148 w 14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74">
                  <a:moveTo>
                    <a:pt x="0" y="0"/>
                  </a:moveTo>
                  <a:lnTo>
                    <a:pt x="40" y="0"/>
                  </a:lnTo>
                  <a:lnTo>
                    <a:pt x="102" y="74"/>
                  </a:lnTo>
                  <a:lnTo>
                    <a:pt x="148" y="74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29937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Switches vs. Routers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103</a:t>
            </a:fld>
            <a:endParaRPr lang="en-US" altLang="zh-CN" dirty="0"/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882140" y="1233489"/>
            <a:ext cx="7623810" cy="2287587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altLang="zh-CN" sz="2400" dirty="0">
                <a:solidFill>
                  <a:srgbClr val="C00000"/>
                </a:solidFill>
                <a:ea typeface="宋体" pitchFamily="2" charset="-122"/>
              </a:rPr>
              <a:t>both store-and-forward devices</a:t>
            </a:r>
          </a:p>
          <a:p>
            <a:pPr lvl="1">
              <a:defRPr/>
            </a:pPr>
            <a:r>
              <a:rPr lang="en-US" altLang="zh-CN" sz="2000" dirty="0">
                <a:ea typeface="宋体" pitchFamily="2" charset="-122"/>
              </a:rPr>
              <a:t>routers: network layer devices (examine network layer headers)</a:t>
            </a:r>
          </a:p>
          <a:p>
            <a:pPr lvl="1">
              <a:defRPr/>
            </a:pPr>
            <a:r>
              <a:rPr lang="en-US" altLang="zh-CN" sz="2000" dirty="0">
                <a:ea typeface="宋体" pitchFamily="2" charset="-122"/>
              </a:rPr>
              <a:t>switches are link layer devices</a:t>
            </a:r>
          </a:p>
          <a:p>
            <a:pPr>
              <a:defRPr/>
            </a:pPr>
            <a:r>
              <a:rPr lang="en-US" altLang="zh-CN" sz="2400" dirty="0">
                <a:ea typeface="宋体" pitchFamily="2" charset="-122"/>
              </a:rPr>
              <a:t>routers maintain </a:t>
            </a:r>
            <a:r>
              <a:rPr lang="en-US" altLang="zh-CN" sz="2400" dirty="0">
                <a:solidFill>
                  <a:srgbClr val="7030A0"/>
                </a:solidFill>
                <a:ea typeface="宋体" pitchFamily="2" charset="-122"/>
              </a:rPr>
              <a:t>routing tables</a:t>
            </a:r>
            <a:r>
              <a:rPr lang="en-US" altLang="zh-CN" sz="2400" dirty="0">
                <a:ea typeface="宋体" pitchFamily="2" charset="-122"/>
              </a:rPr>
              <a:t>, implement routing algorithms</a:t>
            </a:r>
          </a:p>
          <a:p>
            <a:pPr>
              <a:defRPr/>
            </a:pPr>
            <a:r>
              <a:rPr lang="en-US" altLang="zh-CN" sz="2400" dirty="0">
                <a:ea typeface="宋体" pitchFamily="2" charset="-122"/>
              </a:rPr>
              <a:t>switches maintain </a:t>
            </a:r>
            <a:r>
              <a:rPr lang="en-US" altLang="zh-CN" sz="2400" dirty="0">
                <a:solidFill>
                  <a:schemeClr val="accent5">
                    <a:lumMod val="50000"/>
                  </a:schemeClr>
                </a:solidFill>
                <a:ea typeface="宋体" pitchFamily="2" charset="-122"/>
              </a:rPr>
              <a:t>switch tables</a:t>
            </a:r>
            <a:r>
              <a:rPr lang="en-US" altLang="zh-CN" sz="2400" dirty="0">
                <a:ea typeface="宋体" pitchFamily="2" charset="-122"/>
              </a:rPr>
              <a:t>, implement filtering, learning algorithms</a:t>
            </a:r>
            <a:r>
              <a:rPr lang="en-US" altLang="zh-CN" dirty="0">
                <a:ea typeface="宋体" pitchFamily="2" charset="-122"/>
              </a:rPr>
              <a:t> </a:t>
            </a:r>
          </a:p>
        </p:txBody>
      </p:sp>
      <p:pic>
        <p:nvPicPr>
          <p:cNvPr id="81926" name="Picture 4" descr="566 Bridge and router stac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41" y="4176237"/>
            <a:ext cx="5456237" cy="21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318731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Switches vs. Routers (2)</a:t>
            </a: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104</a:t>
            </a:fld>
            <a:endParaRPr lang="en-US" altLang="zh-CN" dirty="0"/>
          </a:p>
        </p:txBody>
      </p:sp>
      <p:graphicFrame>
        <p:nvGraphicFramePr>
          <p:cNvPr id="6" name="内容占位符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821784217"/>
              </p:ext>
            </p:extLst>
          </p:nvPr>
        </p:nvGraphicFramePr>
        <p:xfrm>
          <a:off x="1754075" y="1764666"/>
          <a:ext cx="8666152" cy="4244975"/>
        </p:xfrm>
        <a:graphic>
          <a:graphicData uri="http://schemas.openxmlformats.org/drawingml/2006/table">
            <a:tbl>
              <a:tblPr/>
              <a:tblGrid>
                <a:gridCol w="2166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65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65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6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298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Switch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宋体" pitchFamily="2" charset="-122"/>
                      </a:endParaRP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Router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+mn-lt"/>
                        <a:ea typeface="宋体" pitchFamily="2" charset="-122"/>
                      </a:endParaRP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Pro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itchFamily="2" charset="-122"/>
                      </a:endParaRP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Con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itchFamily="2" charset="-122"/>
                      </a:endParaRPr>
                    </a:p>
                  </a:txBody>
                  <a:tcPr marT="45723" marB="45723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Pro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itchFamily="2" charset="-122"/>
                      </a:endParaRPr>
                    </a:p>
                  </a:txBody>
                  <a:tcPr marT="45723" marB="45723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Con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itchFamily="2" charset="-122"/>
                      </a:endParaRPr>
                    </a:p>
                  </a:txBody>
                  <a:tcPr marT="45723" marB="45723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7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Plug-and-play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Broadcast storms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Topology restricted to spanning tree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No broadcast storms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More general topologies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itchFamily="2" charset="-12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宋体" pitchFamily="2" charset="-122"/>
                        </a:rPr>
                        <a:t>Not plug-and-play</a:t>
                      </a:r>
                      <a:endParaRPr kumimoji="0" lang="zh-CN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  <a:ea typeface="宋体" pitchFamily="2" charset="-122"/>
                      </a:endParaRPr>
                    </a:p>
                  </a:txBody>
                  <a:tcPr marT="45723" marB="45723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55702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6.4 Switched local area networks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1. Link-layer addressing and ARP</a:t>
            </a:r>
          </a:p>
          <a:p>
            <a:pPr marL="0" indent="0">
              <a:buNone/>
            </a:pPr>
            <a:r>
              <a:rPr lang="en-US" altLang="zh-CN" dirty="0"/>
              <a:t>2. Ethernet</a:t>
            </a:r>
          </a:p>
          <a:p>
            <a:pPr marL="0" indent="0">
              <a:buNone/>
            </a:pPr>
            <a:r>
              <a:rPr lang="en-US" altLang="zh-CN" dirty="0"/>
              <a:t>3. Link-layer switches</a:t>
            </a:r>
          </a:p>
          <a:p>
            <a:pPr marL="0" indent="0">
              <a:buNone/>
            </a:pPr>
            <a:r>
              <a:rPr lang="en-US" altLang="zh-CN" dirty="0">
                <a:solidFill>
                  <a:schemeClr val="accent2"/>
                </a:solidFill>
              </a:rPr>
              <a:t>4. Virtual local area networks (VLANs)</a:t>
            </a:r>
            <a:endParaRPr lang="zh-CN" altLang="en-US" dirty="0">
              <a:solidFill>
                <a:schemeClr val="accent2"/>
              </a:solidFill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105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4681088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Freeform 81"/>
          <p:cNvSpPr>
            <a:spLocks/>
          </p:cNvSpPr>
          <p:nvPr/>
        </p:nvSpPr>
        <p:spPr bwMode="auto">
          <a:xfrm rot="5400000">
            <a:off x="5101946" y="2540722"/>
            <a:ext cx="1596996" cy="2012019"/>
          </a:xfrm>
          <a:custGeom>
            <a:avLst/>
            <a:gdLst>
              <a:gd name="T0" fmla="*/ 2147483647 w 10000"/>
              <a:gd name="T1" fmla="*/ 2147483647 h 9831"/>
              <a:gd name="T2" fmla="*/ 2147483647 w 10000"/>
              <a:gd name="T3" fmla="*/ 2147483647 h 9831"/>
              <a:gd name="T4" fmla="*/ 2147483647 w 10000"/>
              <a:gd name="T5" fmla="*/ 2147483647 h 9831"/>
              <a:gd name="T6" fmla="*/ 2147483647 w 10000"/>
              <a:gd name="T7" fmla="*/ 2147483647 h 9831"/>
              <a:gd name="T8" fmla="*/ 2147483647 w 10000"/>
              <a:gd name="T9" fmla="*/ 2147483647 h 9831"/>
              <a:gd name="T10" fmla="*/ 2147483647 w 10000"/>
              <a:gd name="T11" fmla="*/ 2147483647 h 9831"/>
              <a:gd name="T12" fmla="*/ 2147483647 w 10000"/>
              <a:gd name="T13" fmla="*/ 2147483647 h 9831"/>
              <a:gd name="T14" fmla="*/ 2147483647 w 10000"/>
              <a:gd name="T15" fmla="*/ 2147483647 h 9831"/>
              <a:gd name="T16" fmla="*/ 2147483647 w 10000"/>
              <a:gd name="T17" fmla="*/ 2147483647 h 9831"/>
              <a:gd name="T18" fmla="*/ 2147483647 w 10000"/>
              <a:gd name="T19" fmla="*/ 2147483647 h 9831"/>
              <a:gd name="T20" fmla="*/ 2147483647 w 10000"/>
              <a:gd name="T21" fmla="*/ 2147483647 h 9831"/>
              <a:gd name="T22" fmla="*/ 2147483647 w 10000"/>
              <a:gd name="T23" fmla="*/ 2147483647 h 983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connsiteX0" fmla="*/ 3011 w 9993"/>
              <a:gd name="connsiteY0" fmla="*/ 121 h 10000"/>
              <a:gd name="connsiteX1" fmla="*/ 538 w 9993"/>
              <a:gd name="connsiteY1" fmla="*/ 527 h 10000"/>
              <a:gd name="connsiteX2" fmla="*/ 1 w 9993"/>
              <a:gd name="connsiteY2" fmla="*/ 3524 h 10000"/>
              <a:gd name="connsiteX3" fmla="*/ 1276 w 9993"/>
              <a:gd name="connsiteY3" fmla="*/ 4874 h 10000"/>
              <a:gd name="connsiteX4" fmla="*/ 1940 w 9993"/>
              <a:gd name="connsiteY4" fmla="*/ 6681 h 10000"/>
              <a:gd name="connsiteX5" fmla="*/ 5278 w 9993"/>
              <a:gd name="connsiteY5" fmla="*/ 9001 h 10000"/>
              <a:gd name="connsiteX6" fmla="*/ 8165 w 9993"/>
              <a:gd name="connsiteY6" fmla="*/ 9974 h 10000"/>
              <a:gd name="connsiteX7" fmla="*/ 9857 w 9993"/>
              <a:gd name="connsiteY7" fmla="*/ 8031 h 10000"/>
              <a:gd name="connsiteX8" fmla="*/ 9823 w 9993"/>
              <a:gd name="connsiteY8" fmla="*/ 3652 h 10000"/>
              <a:gd name="connsiteX9" fmla="*/ 9275 w 9993"/>
              <a:gd name="connsiteY9" fmla="*/ 802 h 10000"/>
              <a:gd name="connsiteX10" fmla="*/ 5977 w 9993"/>
              <a:gd name="connsiteY10" fmla="*/ 50 h 10000"/>
              <a:gd name="connsiteX11" fmla="*/ 3011 w 9993"/>
              <a:gd name="connsiteY11" fmla="*/ 121 h 10000"/>
              <a:gd name="connsiteX0" fmla="*/ 3013 w 10000"/>
              <a:gd name="connsiteY0" fmla="*/ 121 h 10002"/>
              <a:gd name="connsiteX1" fmla="*/ 538 w 10000"/>
              <a:gd name="connsiteY1" fmla="*/ 527 h 10002"/>
              <a:gd name="connsiteX2" fmla="*/ 1 w 10000"/>
              <a:gd name="connsiteY2" fmla="*/ 3524 h 10002"/>
              <a:gd name="connsiteX3" fmla="*/ 1277 w 10000"/>
              <a:gd name="connsiteY3" fmla="*/ 4874 h 10002"/>
              <a:gd name="connsiteX4" fmla="*/ 2488 w 10000"/>
              <a:gd name="connsiteY4" fmla="*/ 6416 h 10002"/>
              <a:gd name="connsiteX5" fmla="*/ 5282 w 10000"/>
              <a:gd name="connsiteY5" fmla="*/ 9001 h 10002"/>
              <a:gd name="connsiteX6" fmla="*/ 8171 w 10000"/>
              <a:gd name="connsiteY6" fmla="*/ 9974 h 10002"/>
              <a:gd name="connsiteX7" fmla="*/ 9864 w 10000"/>
              <a:gd name="connsiteY7" fmla="*/ 8031 h 10002"/>
              <a:gd name="connsiteX8" fmla="*/ 9830 w 10000"/>
              <a:gd name="connsiteY8" fmla="*/ 3652 h 10002"/>
              <a:gd name="connsiteX9" fmla="*/ 9281 w 10000"/>
              <a:gd name="connsiteY9" fmla="*/ 802 h 10002"/>
              <a:gd name="connsiteX10" fmla="*/ 5981 w 10000"/>
              <a:gd name="connsiteY10" fmla="*/ 50 h 10002"/>
              <a:gd name="connsiteX11" fmla="*/ 3013 w 10000"/>
              <a:gd name="connsiteY11" fmla="*/ 121 h 10002"/>
              <a:gd name="connsiteX0" fmla="*/ 3013 w 10000"/>
              <a:gd name="connsiteY0" fmla="*/ 121 h 10002"/>
              <a:gd name="connsiteX1" fmla="*/ 538 w 10000"/>
              <a:gd name="connsiteY1" fmla="*/ 527 h 10002"/>
              <a:gd name="connsiteX2" fmla="*/ 1 w 10000"/>
              <a:gd name="connsiteY2" fmla="*/ 3524 h 10002"/>
              <a:gd name="connsiteX3" fmla="*/ 949 w 10000"/>
              <a:gd name="connsiteY3" fmla="*/ 4927 h 10002"/>
              <a:gd name="connsiteX4" fmla="*/ 2488 w 10000"/>
              <a:gd name="connsiteY4" fmla="*/ 6416 h 10002"/>
              <a:gd name="connsiteX5" fmla="*/ 5282 w 10000"/>
              <a:gd name="connsiteY5" fmla="*/ 9001 h 10002"/>
              <a:gd name="connsiteX6" fmla="*/ 8171 w 10000"/>
              <a:gd name="connsiteY6" fmla="*/ 9974 h 10002"/>
              <a:gd name="connsiteX7" fmla="*/ 9864 w 10000"/>
              <a:gd name="connsiteY7" fmla="*/ 8031 h 10002"/>
              <a:gd name="connsiteX8" fmla="*/ 9830 w 10000"/>
              <a:gd name="connsiteY8" fmla="*/ 3652 h 10002"/>
              <a:gd name="connsiteX9" fmla="*/ 9281 w 10000"/>
              <a:gd name="connsiteY9" fmla="*/ 802 h 10002"/>
              <a:gd name="connsiteX10" fmla="*/ 5981 w 10000"/>
              <a:gd name="connsiteY10" fmla="*/ 50 h 10002"/>
              <a:gd name="connsiteX11" fmla="*/ 3013 w 10000"/>
              <a:gd name="connsiteY11" fmla="*/ 121 h 10002"/>
              <a:gd name="connsiteX0" fmla="*/ 2932 w 9919"/>
              <a:gd name="connsiteY0" fmla="*/ 121 h 10002"/>
              <a:gd name="connsiteX1" fmla="*/ 457 w 9919"/>
              <a:gd name="connsiteY1" fmla="*/ 527 h 10002"/>
              <a:gd name="connsiteX2" fmla="*/ 2 w 9919"/>
              <a:gd name="connsiteY2" fmla="*/ 2888 h 10002"/>
              <a:gd name="connsiteX3" fmla="*/ 868 w 9919"/>
              <a:gd name="connsiteY3" fmla="*/ 4927 h 10002"/>
              <a:gd name="connsiteX4" fmla="*/ 2407 w 9919"/>
              <a:gd name="connsiteY4" fmla="*/ 6416 h 10002"/>
              <a:gd name="connsiteX5" fmla="*/ 5201 w 9919"/>
              <a:gd name="connsiteY5" fmla="*/ 9001 h 10002"/>
              <a:gd name="connsiteX6" fmla="*/ 8090 w 9919"/>
              <a:gd name="connsiteY6" fmla="*/ 9974 h 10002"/>
              <a:gd name="connsiteX7" fmla="*/ 9783 w 9919"/>
              <a:gd name="connsiteY7" fmla="*/ 8031 h 10002"/>
              <a:gd name="connsiteX8" fmla="*/ 9749 w 9919"/>
              <a:gd name="connsiteY8" fmla="*/ 3652 h 10002"/>
              <a:gd name="connsiteX9" fmla="*/ 9200 w 9919"/>
              <a:gd name="connsiteY9" fmla="*/ 802 h 10002"/>
              <a:gd name="connsiteX10" fmla="*/ 5900 w 9919"/>
              <a:gd name="connsiteY10" fmla="*/ 50 h 10002"/>
              <a:gd name="connsiteX11" fmla="*/ 2932 w 9919"/>
              <a:gd name="connsiteY11" fmla="*/ 121 h 10002"/>
              <a:gd name="connsiteX0" fmla="*/ 2956 w 10000"/>
              <a:gd name="connsiteY0" fmla="*/ 354 h 10233"/>
              <a:gd name="connsiteX1" fmla="*/ 461 w 10000"/>
              <a:gd name="connsiteY1" fmla="*/ 760 h 10233"/>
              <a:gd name="connsiteX2" fmla="*/ 2 w 10000"/>
              <a:gd name="connsiteY2" fmla="*/ 3120 h 10233"/>
              <a:gd name="connsiteX3" fmla="*/ 875 w 10000"/>
              <a:gd name="connsiteY3" fmla="*/ 5159 h 10233"/>
              <a:gd name="connsiteX4" fmla="*/ 2427 w 10000"/>
              <a:gd name="connsiteY4" fmla="*/ 6648 h 10233"/>
              <a:gd name="connsiteX5" fmla="*/ 5243 w 10000"/>
              <a:gd name="connsiteY5" fmla="*/ 9232 h 10233"/>
              <a:gd name="connsiteX6" fmla="*/ 8156 w 10000"/>
              <a:gd name="connsiteY6" fmla="*/ 10205 h 10233"/>
              <a:gd name="connsiteX7" fmla="*/ 9863 w 10000"/>
              <a:gd name="connsiteY7" fmla="*/ 8262 h 10233"/>
              <a:gd name="connsiteX8" fmla="*/ 9829 w 10000"/>
              <a:gd name="connsiteY8" fmla="*/ 3884 h 10233"/>
              <a:gd name="connsiteX9" fmla="*/ 9275 w 10000"/>
              <a:gd name="connsiteY9" fmla="*/ 1035 h 10233"/>
              <a:gd name="connsiteX10" fmla="*/ 6003 w 10000"/>
              <a:gd name="connsiteY10" fmla="*/ 0 h 10233"/>
              <a:gd name="connsiteX11" fmla="*/ 2956 w 10000"/>
              <a:gd name="connsiteY11" fmla="*/ 354 h 10233"/>
              <a:gd name="connsiteX0" fmla="*/ 2901 w 10000"/>
              <a:gd name="connsiteY0" fmla="*/ 103 h 10300"/>
              <a:gd name="connsiteX1" fmla="*/ 461 w 10000"/>
              <a:gd name="connsiteY1" fmla="*/ 827 h 10300"/>
              <a:gd name="connsiteX2" fmla="*/ 2 w 10000"/>
              <a:gd name="connsiteY2" fmla="*/ 3187 h 10300"/>
              <a:gd name="connsiteX3" fmla="*/ 875 w 10000"/>
              <a:gd name="connsiteY3" fmla="*/ 5226 h 10300"/>
              <a:gd name="connsiteX4" fmla="*/ 2427 w 10000"/>
              <a:gd name="connsiteY4" fmla="*/ 6715 h 10300"/>
              <a:gd name="connsiteX5" fmla="*/ 5243 w 10000"/>
              <a:gd name="connsiteY5" fmla="*/ 9299 h 10300"/>
              <a:gd name="connsiteX6" fmla="*/ 8156 w 10000"/>
              <a:gd name="connsiteY6" fmla="*/ 10272 h 10300"/>
              <a:gd name="connsiteX7" fmla="*/ 9863 w 10000"/>
              <a:gd name="connsiteY7" fmla="*/ 8329 h 10300"/>
              <a:gd name="connsiteX8" fmla="*/ 9829 w 10000"/>
              <a:gd name="connsiteY8" fmla="*/ 3951 h 10300"/>
              <a:gd name="connsiteX9" fmla="*/ 9275 w 10000"/>
              <a:gd name="connsiteY9" fmla="*/ 1102 h 10300"/>
              <a:gd name="connsiteX10" fmla="*/ 6003 w 10000"/>
              <a:gd name="connsiteY10" fmla="*/ 67 h 10300"/>
              <a:gd name="connsiteX11" fmla="*/ 2901 w 10000"/>
              <a:gd name="connsiteY11" fmla="*/ 103 h 10300"/>
              <a:gd name="connsiteX0" fmla="*/ 2901 w 10000"/>
              <a:gd name="connsiteY0" fmla="*/ 103 h 10294"/>
              <a:gd name="connsiteX1" fmla="*/ 461 w 10000"/>
              <a:gd name="connsiteY1" fmla="*/ 827 h 10294"/>
              <a:gd name="connsiteX2" fmla="*/ 2 w 10000"/>
              <a:gd name="connsiteY2" fmla="*/ 3187 h 10294"/>
              <a:gd name="connsiteX3" fmla="*/ 875 w 10000"/>
              <a:gd name="connsiteY3" fmla="*/ 5226 h 10294"/>
              <a:gd name="connsiteX4" fmla="*/ 1559 w 10000"/>
              <a:gd name="connsiteY4" fmla="*/ 7889 h 10294"/>
              <a:gd name="connsiteX5" fmla="*/ 5243 w 10000"/>
              <a:gd name="connsiteY5" fmla="*/ 9299 h 10294"/>
              <a:gd name="connsiteX6" fmla="*/ 8156 w 10000"/>
              <a:gd name="connsiteY6" fmla="*/ 10272 h 10294"/>
              <a:gd name="connsiteX7" fmla="*/ 9863 w 10000"/>
              <a:gd name="connsiteY7" fmla="*/ 8329 h 10294"/>
              <a:gd name="connsiteX8" fmla="*/ 9829 w 10000"/>
              <a:gd name="connsiteY8" fmla="*/ 3951 h 10294"/>
              <a:gd name="connsiteX9" fmla="*/ 9275 w 10000"/>
              <a:gd name="connsiteY9" fmla="*/ 1102 h 10294"/>
              <a:gd name="connsiteX10" fmla="*/ 6003 w 10000"/>
              <a:gd name="connsiteY10" fmla="*/ 67 h 10294"/>
              <a:gd name="connsiteX11" fmla="*/ 2901 w 10000"/>
              <a:gd name="connsiteY11" fmla="*/ 103 h 10294"/>
              <a:gd name="connsiteX0" fmla="*/ 2901 w 9993"/>
              <a:gd name="connsiteY0" fmla="*/ 103 h 9338"/>
              <a:gd name="connsiteX1" fmla="*/ 461 w 9993"/>
              <a:gd name="connsiteY1" fmla="*/ 827 h 9338"/>
              <a:gd name="connsiteX2" fmla="*/ 2 w 9993"/>
              <a:gd name="connsiteY2" fmla="*/ 3187 h 9338"/>
              <a:gd name="connsiteX3" fmla="*/ 875 w 9993"/>
              <a:gd name="connsiteY3" fmla="*/ 5226 h 9338"/>
              <a:gd name="connsiteX4" fmla="*/ 1559 w 9993"/>
              <a:gd name="connsiteY4" fmla="*/ 7889 h 9338"/>
              <a:gd name="connsiteX5" fmla="*/ 5243 w 9993"/>
              <a:gd name="connsiteY5" fmla="*/ 9299 h 9338"/>
              <a:gd name="connsiteX6" fmla="*/ 8258 w 9993"/>
              <a:gd name="connsiteY6" fmla="*/ 8896 h 9338"/>
              <a:gd name="connsiteX7" fmla="*/ 9863 w 9993"/>
              <a:gd name="connsiteY7" fmla="*/ 8329 h 9338"/>
              <a:gd name="connsiteX8" fmla="*/ 9829 w 9993"/>
              <a:gd name="connsiteY8" fmla="*/ 3951 h 9338"/>
              <a:gd name="connsiteX9" fmla="*/ 9275 w 9993"/>
              <a:gd name="connsiteY9" fmla="*/ 1102 h 9338"/>
              <a:gd name="connsiteX10" fmla="*/ 6003 w 9993"/>
              <a:gd name="connsiteY10" fmla="*/ 67 h 9338"/>
              <a:gd name="connsiteX11" fmla="*/ 2901 w 9993"/>
              <a:gd name="connsiteY11" fmla="*/ 103 h 9338"/>
              <a:gd name="connsiteX0" fmla="*/ 2903 w 10000"/>
              <a:gd name="connsiteY0" fmla="*/ 110 h 9662"/>
              <a:gd name="connsiteX1" fmla="*/ 461 w 10000"/>
              <a:gd name="connsiteY1" fmla="*/ 886 h 9662"/>
              <a:gd name="connsiteX2" fmla="*/ 2 w 10000"/>
              <a:gd name="connsiteY2" fmla="*/ 3413 h 9662"/>
              <a:gd name="connsiteX3" fmla="*/ 876 w 10000"/>
              <a:gd name="connsiteY3" fmla="*/ 5596 h 9662"/>
              <a:gd name="connsiteX4" fmla="*/ 1560 w 10000"/>
              <a:gd name="connsiteY4" fmla="*/ 8448 h 9662"/>
              <a:gd name="connsiteX5" fmla="*/ 5554 w 10000"/>
              <a:gd name="connsiteY5" fmla="*/ 9568 h 9662"/>
              <a:gd name="connsiteX6" fmla="*/ 8264 w 10000"/>
              <a:gd name="connsiteY6" fmla="*/ 9527 h 9662"/>
              <a:gd name="connsiteX7" fmla="*/ 9870 w 10000"/>
              <a:gd name="connsiteY7" fmla="*/ 8919 h 9662"/>
              <a:gd name="connsiteX8" fmla="*/ 9836 w 10000"/>
              <a:gd name="connsiteY8" fmla="*/ 4231 h 9662"/>
              <a:gd name="connsiteX9" fmla="*/ 9281 w 10000"/>
              <a:gd name="connsiteY9" fmla="*/ 1180 h 9662"/>
              <a:gd name="connsiteX10" fmla="*/ 6007 w 10000"/>
              <a:gd name="connsiteY10" fmla="*/ 72 h 9662"/>
              <a:gd name="connsiteX11" fmla="*/ 2903 w 10000"/>
              <a:gd name="connsiteY11" fmla="*/ 110 h 9662"/>
              <a:gd name="connsiteX0" fmla="*/ 2903 w 10000"/>
              <a:gd name="connsiteY0" fmla="*/ 114 h 10040"/>
              <a:gd name="connsiteX1" fmla="*/ 461 w 10000"/>
              <a:gd name="connsiteY1" fmla="*/ 917 h 10040"/>
              <a:gd name="connsiteX2" fmla="*/ 2 w 10000"/>
              <a:gd name="connsiteY2" fmla="*/ 3532 h 10040"/>
              <a:gd name="connsiteX3" fmla="*/ 876 w 10000"/>
              <a:gd name="connsiteY3" fmla="*/ 5792 h 10040"/>
              <a:gd name="connsiteX4" fmla="*/ 2122 w 10000"/>
              <a:gd name="connsiteY4" fmla="*/ 8206 h 10040"/>
              <a:gd name="connsiteX5" fmla="*/ 5554 w 10000"/>
              <a:gd name="connsiteY5" fmla="*/ 9903 h 10040"/>
              <a:gd name="connsiteX6" fmla="*/ 8264 w 10000"/>
              <a:gd name="connsiteY6" fmla="*/ 9860 h 10040"/>
              <a:gd name="connsiteX7" fmla="*/ 9870 w 10000"/>
              <a:gd name="connsiteY7" fmla="*/ 9231 h 10040"/>
              <a:gd name="connsiteX8" fmla="*/ 9836 w 10000"/>
              <a:gd name="connsiteY8" fmla="*/ 4379 h 10040"/>
              <a:gd name="connsiteX9" fmla="*/ 9281 w 10000"/>
              <a:gd name="connsiteY9" fmla="*/ 1221 h 10040"/>
              <a:gd name="connsiteX10" fmla="*/ 6007 w 10000"/>
              <a:gd name="connsiteY10" fmla="*/ 75 h 10040"/>
              <a:gd name="connsiteX11" fmla="*/ 2903 w 10000"/>
              <a:gd name="connsiteY11" fmla="*/ 114 h 10040"/>
              <a:gd name="connsiteX0" fmla="*/ 2503 w 9600"/>
              <a:gd name="connsiteY0" fmla="*/ 114 h 10040"/>
              <a:gd name="connsiteX1" fmla="*/ 61 w 9600"/>
              <a:gd name="connsiteY1" fmla="*/ 917 h 10040"/>
              <a:gd name="connsiteX2" fmla="*/ 675 w 9600"/>
              <a:gd name="connsiteY2" fmla="*/ 3577 h 10040"/>
              <a:gd name="connsiteX3" fmla="*/ 476 w 9600"/>
              <a:gd name="connsiteY3" fmla="*/ 5792 h 10040"/>
              <a:gd name="connsiteX4" fmla="*/ 1722 w 9600"/>
              <a:gd name="connsiteY4" fmla="*/ 8206 h 10040"/>
              <a:gd name="connsiteX5" fmla="*/ 5154 w 9600"/>
              <a:gd name="connsiteY5" fmla="*/ 9903 h 10040"/>
              <a:gd name="connsiteX6" fmla="*/ 7864 w 9600"/>
              <a:gd name="connsiteY6" fmla="*/ 9860 h 10040"/>
              <a:gd name="connsiteX7" fmla="*/ 9470 w 9600"/>
              <a:gd name="connsiteY7" fmla="*/ 9231 h 10040"/>
              <a:gd name="connsiteX8" fmla="*/ 9436 w 9600"/>
              <a:gd name="connsiteY8" fmla="*/ 4379 h 10040"/>
              <a:gd name="connsiteX9" fmla="*/ 8881 w 9600"/>
              <a:gd name="connsiteY9" fmla="*/ 1221 h 10040"/>
              <a:gd name="connsiteX10" fmla="*/ 5607 w 9600"/>
              <a:gd name="connsiteY10" fmla="*/ 75 h 10040"/>
              <a:gd name="connsiteX11" fmla="*/ 2503 w 9600"/>
              <a:gd name="connsiteY11" fmla="*/ 114 h 10040"/>
              <a:gd name="connsiteX0" fmla="*/ 5654 w 10172"/>
              <a:gd name="connsiteY0" fmla="*/ 1473 h 9929"/>
              <a:gd name="connsiteX1" fmla="*/ 236 w 10172"/>
              <a:gd name="connsiteY1" fmla="*/ 842 h 9929"/>
              <a:gd name="connsiteX2" fmla="*/ 875 w 10172"/>
              <a:gd name="connsiteY2" fmla="*/ 3492 h 9929"/>
              <a:gd name="connsiteX3" fmla="*/ 668 w 10172"/>
              <a:gd name="connsiteY3" fmla="*/ 5698 h 9929"/>
              <a:gd name="connsiteX4" fmla="*/ 1966 w 10172"/>
              <a:gd name="connsiteY4" fmla="*/ 8102 h 9929"/>
              <a:gd name="connsiteX5" fmla="*/ 5541 w 10172"/>
              <a:gd name="connsiteY5" fmla="*/ 9793 h 9929"/>
              <a:gd name="connsiteX6" fmla="*/ 8364 w 10172"/>
              <a:gd name="connsiteY6" fmla="*/ 9750 h 9929"/>
              <a:gd name="connsiteX7" fmla="*/ 10037 w 10172"/>
              <a:gd name="connsiteY7" fmla="*/ 9123 h 9929"/>
              <a:gd name="connsiteX8" fmla="*/ 10001 w 10172"/>
              <a:gd name="connsiteY8" fmla="*/ 4291 h 9929"/>
              <a:gd name="connsiteX9" fmla="*/ 9423 w 10172"/>
              <a:gd name="connsiteY9" fmla="*/ 1145 h 9929"/>
              <a:gd name="connsiteX10" fmla="*/ 6013 w 10172"/>
              <a:gd name="connsiteY10" fmla="*/ 4 h 9929"/>
              <a:gd name="connsiteX11" fmla="*/ 5654 w 10172"/>
              <a:gd name="connsiteY11" fmla="*/ 1473 h 9929"/>
              <a:gd name="connsiteX0" fmla="*/ 4952 w 9394"/>
              <a:gd name="connsiteY0" fmla="*/ 1484 h 10000"/>
              <a:gd name="connsiteX1" fmla="*/ 2400 w 9394"/>
              <a:gd name="connsiteY1" fmla="*/ 2018 h 10000"/>
              <a:gd name="connsiteX2" fmla="*/ 254 w 9394"/>
              <a:gd name="connsiteY2" fmla="*/ 3517 h 10000"/>
              <a:gd name="connsiteX3" fmla="*/ 51 w 9394"/>
              <a:gd name="connsiteY3" fmla="*/ 5739 h 10000"/>
              <a:gd name="connsiteX4" fmla="*/ 1327 w 9394"/>
              <a:gd name="connsiteY4" fmla="*/ 8160 h 10000"/>
              <a:gd name="connsiteX5" fmla="*/ 4841 w 9394"/>
              <a:gd name="connsiteY5" fmla="*/ 9863 h 10000"/>
              <a:gd name="connsiteX6" fmla="*/ 7617 w 9394"/>
              <a:gd name="connsiteY6" fmla="*/ 9820 h 10000"/>
              <a:gd name="connsiteX7" fmla="*/ 9261 w 9394"/>
              <a:gd name="connsiteY7" fmla="*/ 9188 h 10000"/>
              <a:gd name="connsiteX8" fmla="*/ 9226 w 9394"/>
              <a:gd name="connsiteY8" fmla="*/ 4322 h 10000"/>
              <a:gd name="connsiteX9" fmla="*/ 8658 w 9394"/>
              <a:gd name="connsiteY9" fmla="*/ 1153 h 10000"/>
              <a:gd name="connsiteX10" fmla="*/ 5305 w 9394"/>
              <a:gd name="connsiteY10" fmla="*/ 4 h 10000"/>
              <a:gd name="connsiteX11" fmla="*/ 4952 w 9394"/>
              <a:gd name="connsiteY11" fmla="*/ 1484 h 10000"/>
              <a:gd name="connsiteX0" fmla="*/ 5271 w 10000"/>
              <a:gd name="connsiteY0" fmla="*/ 596 h 9112"/>
              <a:gd name="connsiteX1" fmla="*/ 2555 w 10000"/>
              <a:gd name="connsiteY1" fmla="*/ 1130 h 9112"/>
              <a:gd name="connsiteX2" fmla="*/ 270 w 10000"/>
              <a:gd name="connsiteY2" fmla="*/ 2629 h 9112"/>
              <a:gd name="connsiteX3" fmla="*/ 54 w 10000"/>
              <a:gd name="connsiteY3" fmla="*/ 4851 h 9112"/>
              <a:gd name="connsiteX4" fmla="*/ 1413 w 10000"/>
              <a:gd name="connsiteY4" fmla="*/ 7272 h 9112"/>
              <a:gd name="connsiteX5" fmla="*/ 5153 w 10000"/>
              <a:gd name="connsiteY5" fmla="*/ 8975 h 9112"/>
              <a:gd name="connsiteX6" fmla="*/ 8108 w 10000"/>
              <a:gd name="connsiteY6" fmla="*/ 8932 h 9112"/>
              <a:gd name="connsiteX7" fmla="*/ 9858 w 10000"/>
              <a:gd name="connsiteY7" fmla="*/ 8300 h 9112"/>
              <a:gd name="connsiteX8" fmla="*/ 9821 w 10000"/>
              <a:gd name="connsiteY8" fmla="*/ 3434 h 9112"/>
              <a:gd name="connsiteX9" fmla="*/ 9217 w 10000"/>
              <a:gd name="connsiteY9" fmla="*/ 265 h 9112"/>
              <a:gd name="connsiteX10" fmla="*/ 7430 w 10000"/>
              <a:gd name="connsiteY10" fmla="*/ 241 h 9112"/>
              <a:gd name="connsiteX11" fmla="*/ 5271 w 10000"/>
              <a:gd name="connsiteY11" fmla="*/ 596 h 9112"/>
              <a:gd name="connsiteX0" fmla="*/ 5271 w 10268"/>
              <a:gd name="connsiteY0" fmla="*/ 517 h 9863"/>
              <a:gd name="connsiteX1" fmla="*/ 2555 w 10268"/>
              <a:gd name="connsiteY1" fmla="*/ 1103 h 9863"/>
              <a:gd name="connsiteX2" fmla="*/ 270 w 10268"/>
              <a:gd name="connsiteY2" fmla="*/ 2748 h 9863"/>
              <a:gd name="connsiteX3" fmla="*/ 54 w 10268"/>
              <a:gd name="connsiteY3" fmla="*/ 5187 h 9863"/>
              <a:gd name="connsiteX4" fmla="*/ 1413 w 10268"/>
              <a:gd name="connsiteY4" fmla="*/ 7844 h 9863"/>
              <a:gd name="connsiteX5" fmla="*/ 5153 w 10268"/>
              <a:gd name="connsiteY5" fmla="*/ 9713 h 9863"/>
              <a:gd name="connsiteX6" fmla="*/ 8108 w 10268"/>
              <a:gd name="connsiteY6" fmla="*/ 9665 h 9863"/>
              <a:gd name="connsiteX7" fmla="*/ 9858 w 10268"/>
              <a:gd name="connsiteY7" fmla="*/ 8972 h 9863"/>
              <a:gd name="connsiteX8" fmla="*/ 9821 w 10268"/>
              <a:gd name="connsiteY8" fmla="*/ 3632 h 9863"/>
              <a:gd name="connsiteX9" fmla="*/ 9941 w 10268"/>
              <a:gd name="connsiteY9" fmla="*/ 352 h 9863"/>
              <a:gd name="connsiteX10" fmla="*/ 7430 w 10268"/>
              <a:gd name="connsiteY10" fmla="*/ 127 h 9863"/>
              <a:gd name="connsiteX11" fmla="*/ 5271 w 10268"/>
              <a:gd name="connsiteY11" fmla="*/ 517 h 9863"/>
              <a:gd name="connsiteX0" fmla="*/ 5132 w 11246"/>
              <a:gd name="connsiteY0" fmla="*/ 524 h 10000"/>
              <a:gd name="connsiteX1" fmla="*/ 2487 w 11246"/>
              <a:gd name="connsiteY1" fmla="*/ 1118 h 10000"/>
              <a:gd name="connsiteX2" fmla="*/ 262 w 11246"/>
              <a:gd name="connsiteY2" fmla="*/ 2786 h 10000"/>
              <a:gd name="connsiteX3" fmla="*/ 52 w 11246"/>
              <a:gd name="connsiteY3" fmla="*/ 5259 h 10000"/>
              <a:gd name="connsiteX4" fmla="*/ 1375 w 11246"/>
              <a:gd name="connsiteY4" fmla="*/ 7953 h 10000"/>
              <a:gd name="connsiteX5" fmla="*/ 5018 w 11246"/>
              <a:gd name="connsiteY5" fmla="*/ 9848 h 10000"/>
              <a:gd name="connsiteX6" fmla="*/ 7895 w 11246"/>
              <a:gd name="connsiteY6" fmla="*/ 9799 h 10000"/>
              <a:gd name="connsiteX7" fmla="*/ 9600 w 11246"/>
              <a:gd name="connsiteY7" fmla="*/ 9097 h 10000"/>
              <a:gd name="connsiteX8" fmla="*/ 11246 w 11246"/>
              <a:gd name="connsiteY8" fmla="*/ 3031 h 10000"/>
              <a:gd name="connsiteX9" fmla="*/ 9681 w 11246"/>
              <a:gd name="connsiteY9" fmla="*/ 357 h 10000"/>
              <a:gd name="connsiteX10" fmla="*/ 7235 w 11246"/>
              <a:gd name="connsiteY10" fmla="*/ 129 h 10000"/>
              <a:gd name="connsiteX11" fmla="*/ 5132 w 11246"/>
              <a:gd name="connsiteY11" fmla="*/ 524 h 10000"/>
              <a:gd name="connsiteX0" fmla="*/ 5132 w 11374"/>
              <a:gd name="connsiteY0" fmla="*/ 524 h 10039"/>
              <a:gd name="connsiteX1" fmla="*/ 2487 w 11374"/>
              <a:gd name="connsiteY1" fmla="*/ 1118 h 10039"/>
              <a:gd name="connsiteX2" fmla="*/ 262 w 11374"/>
              <a:gd name="connsiteY2" fmla="*/ 2786 h 10039"/>
              <a:gd name="connsiteX3" fmla="*/ 52 w 11374"/>
              <a:gd name="connsiteY3" fmla="*/ 5259 h 10039"/>
              <a:gd name="connsiteX4" fmla="*/ 1375 w 11374"/>
              <a:gd name="connsiteY4" fmla="*/ 7953 h 10039"/>
              <a:gd name="connsiteX5" fmla="*/ 5018 w 11374"/>
              <a:gd name="connsiteY5" fmla="*/ 9848 h 10039"/>
              <a:gd name="connsiteX6" fmla="*/ 7895 w 11374"/>
              <a:gd name="connsiteY6" fmla="*/ 9799 h 10039"/>
              <a:gd name="connsiteX7" fmla="*/ 10902 w 11374"/>
              <a:gd name="connsiteY7" fmla="*/ 8296 h 10039"/>
              <a:gd name="connsiteX8" fmla="*/ 11246 w 11374"/>
              <a:gd name="connsiteY8" fmla="*/ 3031 h 10039"/>
              <a:gd name="connsiteX9" fmla="*/ 9681 w 11374"/>
              <a:gd name="connsiteY9" fmla="*/ 357 h 10039"/>
              <a:gd name="connsiteX10" fmla="*/ 7235 w 11374"/>
              <a:gd name="connsiteY10" fmla="*/ 129 h 10039"/>
              <a:gd name="connsiteX11" fmla="*/ 5132 w 11374"/>
              <a:gd name="connsiteY11" fmla="*/ 524 h 10039"/>
              <a:gd name="connsiteX0" fmla="*/ 4752 w 11374"/>
              <a:gd name="connsiteY0" fmla="*/ 12 h 11530"/>
              <a:gd name="connsiteX1" fmla="*/ 2487 w 11374"/>
              <a:gd name="connsiteY1" fmla="*/ 2609 h 11530"/>
              <a:gd name="connsiteX2" fmla="*/ 262 w 11374"/>
              <a:gd name="connsiteY2" fmla="*/ 4277 h 11530"/>
              <a:gd name="connsiteX3" fmla="*/ 52 w 11374"/>
              <a:gd name="connsiteY3" fmla="*/ 6750 h 11530"/>
              <a:gd name="connsiteX4" fmla="*/ 1375 w 11374"/>
              <a:gd name="connsiteY4" fmla="*/ 9444 h 11530"/>
              <a:gd name="connsiteX5" fmla="*/ 5018 w 11374"/>
              <a:gd name="connsiteY5" fmla="*/ 11339 h 11530"/>
              <a:gd name="connsiteX6" fmla="*/ 7895 w 11374"/>
              <a:gd name="connsiteY6" fmla="*/ 11290 h 11530"/>
              <a:gd name="connsiteX7" fmla="*/ 10902 w 11374"/>
              <a:gd name="connsiteY7" fmla="*/ 9787 h 11530"/>
              <a:gd name="connsiteX8" fmla="*/ 11246 w 11374"/>
              <a:gd name="connsiteY8" fmla="*/ 4522 h 11530"/>
              <a:gd name="connsiteX9" fmla="*/ 9681 w 11374"/>
              <a:gd name="connsiteY9" fmla="*/ 1848 h 11530"/>
              <a:gd name="connsiteX10" fmla="*/ 7235 w 11374"/>
              <a:gd name="connsiteY10" fmla="*/ 1620 h 11530"/>
              <a:gd name="connsiteX11" fmla="*/ 4752 w 11374"/>
              <a:gd name="connsiteY11" fmla="*/ 12 h 11530"/>
              <a:gd name="connsiteX0" fmla="*/ 4752 w 11374"/>
              <a:gd name="connsiteY0" fmla="*/ 354 h 11872"/>
              <a:gd name="connsiteX1" fmla="*/ 1456 w 11374"/>
              <a:gd name="connsiteY1" fmla="*/ 397 h 11872"/>
              <a:gd name="connsiteX2" fmla="*/ 262 w 11374"/>
              <a:gd name="connsiteY2" fmla="*/ 4619 h 11872"/>
              <a:gd name="connsiteX3" fmla="*/ 52 w 11374"/>
              <a:gd name="connsiteY3" fmla="*/ 7092 h 11872"/>
              <a:gd name="connsiteX4" fmla="*/ 1375 w 11374"/>
              <a:gd name="connsiteY4" fmla="*/ 9786 h 11872"/>
              <a:gd name="connsiteX5" fmla="*/ 5018 w 11374"/>
              <a:gd name="connsiteY5" fmla="*/ 11681 h 11872"/>
              <a:gd name="connsiteX6" fmla="*/ 7895 w 11374"/>
              <a:gd name="connsiteY6" fmla="*/ 11632 h 11872"/>
              <a:gd name="connsiteX7" fmla="*/ 10902 w 11374"/>
              <a:gd name="connsiteY7" fmla="*/ 10129 h 11872"/>
              <a:gd name="connsiteX8" fmla="*/ 11246 w 11374"/>
              <a:gd name="connsiteY8" fmla="*/ 4864 h 11872"/>
              <a:gd name="connsiteX9" fmla="*/ 9681 w 11374"/>
              <a:gd name="connsiteY9" fmla="*/ 2190 h 11872"/>
              <a:gd name="connsiteX10" fmla="*/ 7235 w 11374"/>
              <a:gd name="connsiteY10" fmla="*/ 1962 h 11872"/>
              <a:gd name="connsiteX11" fmla="*/ 4752 w 11374"/>
              <a:gd name="connsiteY11" fmla="*/ 354 h 11872"/>
              <a:gd name="connsiteX0" fmla="*/ 4752 w 11374"/>
              <a:gd name="connsiteY0" fmla="*/ 1635 h 13153"/>
              <a:gd name="connsiteX1" fmla="*/ 1456 w 11374"/>
              <a:gd name="connsiteY1" fmla="*/ 1678 h 13153"/>
              <a:gd name="connsiteX2" fmla="*/ 262 w 11374"/>
              <a:gd name="connsiteY2" fmla="*/ 5900 h 13153"/>
              <a:gd name="connsiteX3" fmla="*/ 52 w 11374"/>
              <a:gd name="connsiteY3" fmla="*/ 8373 h 13153"/>
              <a:gd name="connsiteX4" fmla="*/ 1375 w 11374"/>
              <a:gd name="connsiteY4" fmla="*/ 11067 h 13153"/>
              <a:gd name="connsiteX5" fmla="*/ 5018 w 11374"/>
              <a:gd name="connsiteY5" fmla="*/ 12962 h 13153"/>
              <a:gd name="connsiteX6" fmla="*/ 7895 w 11374"/>
              <a:gd name="connsiteY6" fmla="*/ 12913 h 13153"/>
              <a:gd name="connsiteX7" fmla="*/ 10902 w 11374"/>
              <a:gd name="connsiteY7" fmla="*/ 11410 h 13153"/>
              <a:gd name="connsiteX8" fmla="*/ 11246 w 11374"/>
              <a:gd name="connsiteY8" fmla="*/ 6145 h 13153"/>
              <a:gd name="connsiteX9" fmla="*/ 9681 w 11374"/>
              <a:gd name="connsiteY9" fmla="*/ 3471 h 13153"/>
              <a:gd name="connsiteX10" fmla="*/ 7506 w 11374"/>
              <a:gd name="connsiteY10" fmla="*/ 38 h 13153"/>
              <a:gd name="connsiteX11" fmla="*/ 4752 w 11374"/>
              <a:gd name="connsiteY11" fmla="*/ 1635 h 13153"/>
              <a:gd name="connsiteX0" fmla="*/ 4752 w 11374"/>
              <a:gd name="connsiteY0" fmla="*/ 952 h 13221"/>
              <a:gd name="connsiteX1" fmla="*/ 1456 w 11374"/>
              <a:gd name="connsiteY1" fmla="*/ 1746 h 13221"/>
              <a:gd name="connsiteX2" fmla="*/ 262 w 11374"/>
              <a:gd name="connsiteY2" fmla="*/ 5968 h 13221"/>
              <a:gd name="connsiteX3" fmla="*/ 52 w 11374"/>
              <a:gd name="connsiteY3" fmla="*/ 8441 h 13221"/>
              <a:gd name="connsiteX4" fmla="*/ 1375 w 11374"/>
              <a:gd name="connsiteY4" fmla="*/ 11135 h 13221"/>
              <a:gd name="connsiteX5" fmla="*/ 5018 w 11374"/>
              <a:gd name="connsiteY5" fmla="*/ 13030 h 13221"/>
              <a:gd name="connsiteX6" fmla="*/ 7895 w 11374"/>
              <a:gd name="connsiteY6" fmla="*/ 12981 h 13221"/>
              <a:gd name="connsiteX7" fmla="*/ 10902 w 11374"/>
              <a:gd name="connsiteY7" fmla="*/ 11478 h 13221"/>
              <a:gd name="connsiteX8" fmla="*/ 11246 w 11374"/>
              <a:gd name="connsiteY8" fmla="*/ 6213 h 13221"/>
              <a:gd name="connsiteX9" fmla="*/ 9681 w 11374"/>
              <a:gd name="connsiteY9" fmla="*/ 3539 h 13221"/>
              <a:gd name="connsiteX10" fmla="*/ 7506 w 11374"/>
              <a:gd name="connsiteY10" fmla="*/ 106 h 13221"/>
              <a:gd name="connsiteX11" fmla="*/ 4752 w 11374"/>
              <a:gd name="connsiteY11" fmla="*/ 952 h 13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74" h="13221">
                <a:moveTo>
                  <a:pt x="4752" y="952"/>
                </a:moveTo>
                <a:cubicBezTo>
                  <a:pt x="3744" y="1225"/>
                  <a:pt x="2204" y="910"/>
                  <a:pt x="1456" y="1746"/>
                </a:cubicBezTo>
                <a:cubicBezTo>
                  <a:pt x="708" y="2582"/>
                  <a:pt x="297" y="4778"/>
                  <a:pt x="262" y="5968"/>
                </a:cubicBezTo>
                <a:cubicBezTo>
                  <a:pt x="229" y="7158"/>
                  <a:pt x="-132" y="7579"/>
                  <a:pt x="52" y="8441"/>
                </a:cubicBezTo>
                <a:cubicBezTo>
                  <a:pt x="237" y="9301"/>
                  <a:pt x="546" y="10369"/>
                  <a:pt x="1375" y="11135"/>
                </a:cubicBezTo>
                <a:cubicBezTo>
                  <a:pt x="2202" y="11900"/>
                  <a:pt x="3931" y="12722"/>
                  <a:pt x="5018" y="13030"/>
                </a:cubicBezTo>
                <a:cubicBezTo>
                  <a:pt x="6104" y="13337"/>
                  <a:pt x="6914" y="13240"/>
                  <a:pt x="7895" y="12981"/>
                </a:cubicBezTo>
                <a:cubicBezTo>
                  <a:pt x="8876" y="12722"/>
                  <a:pt x="10344" y="12606"/>
                  <a:pt x="10902" y="11478"/>
                </a:cubicBezTo>
                <a:cubicBezTo>
                  <a:pt x="11460" y="10350"/>
                  <a:pt x="11450" y="7536"/>
                  <a:pt x="11246" y="6213"/>
                </a:cubicBezTo>
                <a:cubicBezTo>
                  <a:pt x="11043" y="4890"/>
                  <a:pt x="10455" y="4153"/>
                  <a:pt x="9681" y="3539"/>
                </a:cubicBezTo>
                <a:cubicBezTo>
                  <a:pt x="8907" y="2926"/>
                  <a:pt x="8327" y="537"/>
                  <a:pt x="7506" y="106"/>
                </a:cubicBezTo>
                <a:cubicBezTo>
                  <a:pt x="6685" y="-325"/>
                  <a:pt x="5760" y="679"/>
                  <a:pt x="4752" y="95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dirty="0">
              <a:latin typeface="+mn-lt"/>
              <a:ea typeface="+mn-ea"/>
            </a:endParaRPr>
          </a:p>
        </p:txBody>
      </p:sp>
      <p:sp>
        <p:nvSpPr>
          <p:cNvPr id="151" name="Freeform 81"/>
          <p:cNvSpPr>
            <a:spLocks/>
          </p:cNvSpPr>
          <p:nvPr/>
        </p:nvSpPr>
        <p:spPr bwMode="auto">
          <a:xfrm rot="5400000">
            <a:off x="7065915" y="1923261"/>
            <a:ext cx="1491697" cy="1938069"/>
          </a:xfrm>
          <a:custGeom>
            <a:avLst/>
            <a:gdLst>
              <a:gd name="T0" fmla="*/ 2147483647 w 10000"/>
              <a:gd name="T1" fmla="*/ 2147483647 h 9831"/>
              <a:gd name="T2" fmla="*/ 2147483647 w 10000"/>
              <a:gd name="T3" fmla="*/ 2147483647 h 9831"/>
              <a:gd name="T4" fmla="*/ 2147483647 w 10000"/>
              <a:gd name="T5" fmla="*/ 2147483647 h 9831"/>
              <a:gd name="T6" fmla="*/ 2147483647 w 10000"/>
              <a:gd name="T7" fmla="*/ 2147483647 h 9831"/>
              <a:gd name="T8" fmla="*/ 2147483647 w 10000"/>
              <a:gd name="T9" fmla="*/ 2147483647 h 9831"/>
              <a:gd name="T10" fmla="*/ 2147483647 w 10000"/>
              <a:gd name="T11" fmla="*/ 2147483647 h 9831"/>
              <a:gd name="T12" fmla="*/ 2147483647 w 10000"/>
              <a:gd name="T13" fmla="*/ 2147483647 h 9831"/>
              <a:gd name="T14" fmla="*/ 2147483647 w 10000"/>
              <a:gd name="T15" fmla="*/ 2147483647 h 9831"/>
              <a:gd name="T16" fmla="*/ 2147483647 w 10000"/>
              <a:gd name="T17" fmla="*/ 2147483647 h 9831"/>
              <a:gd name="T18" fmla="*/ 2147483647 w 10000"/>
              <a:gd name="T19" fmla="*/ 2147483647 h 9831"/>
              <a:gd name="T20" fmla="*/ 2147483647 w 10000"/>
              <a:gd name="T21" fmla="*/ 2147483647 h 9831"/>
              <a:gd name="T22" fmla="*/ 2147483647 w 10000"/>
              <a:gd name="T23" fmla="*/ 2147483647 h 983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connsiteX0" fmla="*/ 3011 w 9993"/>
              <a:gd name="connsiteY0" fmla="*/ 121 h 10000"/>
              <a:gd name="connsiteX1" fmla="*/ 538 w 9993"/>
              <a:gd name="connsiteY1" fmla="*/ 527 h 10000"/>
              <a:gd name="connsiteX2" fmla="*/ 1 w 9993"/>
              <a:gd name="connsiteY2" fmla="*/ 3524 h 10000"/>
              <a:gd name="connsiteX3" fmla="*/ 1276 w 9993"/>
              <a:gd name="connsiteY3" fmla="*/ 4874 h 10000"/>
              <a:gd name="connsiteX4" fmla="*/ 1940 w 9993"/>
              <a:gd name="connsiteY4" fmla="*/ 6681 h 10000"/>
              <a:gd name="connsiteX5" fmla="*/ 5278 w 9993"/>
              <a:gd name="connsiteY5" fmla="*/ 9001 h 10000"/>
              <a:gd name="connsiteX6" fmla="*/ 8165 w 9993"/>
              <a:gd name="connsiteY6" fmla="*/ 9974 h 10000"/>
              <a:gd name="connsiteX7" fmla="*/ 9857 w 9993"/>
              <a:gd name="connsiteY7" fmla="*/ 8031 h 10000"/>
              <a:gd name="connsiteX8" fmla="*/ 9823 w 9993"/>
              <a:gd name="connsiteY8" fmla="*/ 3652 h 10000"/>
              <a:gd name="connsiteX9" fmla="*/ 9275 w 9993"/>
              <a:gd name="connsiteY9" fmla="*/ 802 h 10000"/>
              <a:gd name="connsiteX10" fmla="*/ 5977 w 9993"/>
              <a:gd name="connsiteY10" fmla="*/ 50 h 10000"/>
              <a:gd name="connsiteX11" fmla="*/ 3011 w 9993"/>
              <a:gd name="connsiteY11" fmla="*/ 121 h 10000"/>
              <a:gd name="connsiteX0" fmla="*/ 3013 w 10000"/>
              <a:gd name="connsiteY0" fmla="*/ 121 h 10002"/>
              <a:gd name="connsiteX1" fmla="*/ 538 w 10000"/>
              <a:gd name="connsiteY1" fmla="*/ 527 h 10002"/>
              <a:gd name="connsiteX2" fmla="*/ 1 w 10000"/>
              <a:gd name="connsiteY2" fmla="*/ 3524 h 10002"/>
              <a:gd name="connsiteX3" fmla="*/ 1277 w 10000"/>
              <a:gd name="connsiteY3" fmla="*/ 4874 h 10002"/>
              <a:gd name="connsiteX4" fmla="*/ 2488 w 10000"/>
              <a:gd name="connsiteY4" fmla="*/ 6416 h 10002"/>
              <a:gd name="connsiteX5" fmla="*/ 5282 w 10000"/>
              <a:gd name="connsiteY5" fmla="*/ 9001 h 10002"/>
              <a:gd name="connsiteX6" fmla="*/ 8171 w 10000"/>
              <a:gd name="connsiteY6" fmla="*/ 9974 h 10002"/>
              <a:gd name="connsiteX7" fmla="*/ 9864 w 10000"/>
              <a:gd name="connsiteY7" fmla="*/ 8031 h 10002"/>
              <a:gd name="connsiteX8" fmla="*/ 9830 w 10000"/>
              <a:gd name="connsiteY8" fmla="*/ 3652 h 10002"/>
              <a:gd name="connsiteX9" fmla="*/ 9281 w 10000"/>
              <a:gd name="connsiteY9" fmla="*/ 802 h 10002"/>
              <a:gd name="connsiteX10" fmla="*/ 5981 w 10000"/>
              <a:gd name="connsiteY10" fmla="*/ 50 h 10002"/>
              <a:gd name="connsiteX11" fmla="*/ 3013 w 10000"/>
              <a:gd name="connsiteY11" fmla="*/ 121 h 10002"/>
              <a:gd name="connsiteX0" fmla="*/ 3013 w 10000"/>
              <a:gd name="connsiteY0" fmla="*/ 121 h 10002"/>
              <a:gd name="connsiteX1" fmla="*/ 538 w 10000"/>
              <a:gd name="connsiteY1" fmla="*/ 527 h 10002"/>
              <a:gd name="connsiteX2" fmla="*/ 1 w 10000"/>
              <a:gd name="connsiteY2" fmla="*/ 3524 h 10002"/>
              <a:gd name="connsiteX3" fmla="*/ 949 w 10000"/>
              <a:gd name="connsiteY3" fmla="*/ 4927 h 10002"/>
              <a:gd name="connsiteX4" fmla="*/ 2488 w 10000"/>
              <a:gd name="connsiteY4" fmla="*/ 6416 h 10002"/>
              <a:gd name="connsiteX5" fmla="*/ 5282 w 10000"/>
              <a:gd name="connsiteY5" fmla="*/ 9001 h 10002"/>
              <a:gd name="connsiteX6" fmla="*/ 8171 w 10000"/>
              <a:gd name="connsiteY6" fmla="*/ 9974 h 10002"/>
              <a:gd name="connsiteX7" fmla="*/ 9864 w 10000"/>
              <a:gd name="connsiteY7" fmla="*/ 8031 h 10002"/>
              <a:gd name="connsiteX8" fmla="*/ 9830 w 10000"/>
              <a:gd name="connsiteY8" fmla="*/ 3652 h 10002"/>
              <a:gd name="connsiteX9" fmla="*/ 9281 w 10000"/>
              <a:gd name="connsiteY9" fmla="*/ 802 h 10002"/>
              <a:gd name="connsiteX10" fmla="*/ 5981 w 10000"/>
              <a:gd name="connsiteY10" fmla="*/ 50 h 10002"/>
              <a:gd name="connsiteX11" fmla="*/ 3013 w 10000"/>
              <a:gd name="connsiteY11" fmla="*/ 121 h 10002"/>
              <a:gd name="connsiteX0" fmla="*/ 2932 w 9919"/>
              <a:gd name="connsiteY0" fmla="*/ 121 h 10002"/>
              <a:gd name="connsiteX1" fmla="*/ 457 w 9919"/>
              <a:gd name="connsiteY1" fmla="*/ 527 h 10002"/>
              <a:gd name="connsiteX2" fmla="*/ 2 w 9919"/>
              <a:gd name="connsiteY2" fmla="*/ 2888 h 10002"/>
              <a:gd name="connsiteX3" fmla="*/ 868 w 9919"/>
              <a:gd name="connsiteY3" fmla="*/ 4927 h 10002"/>
              <a:gd name="connsiteX4" fmla="*/ 2407 w 9919"/>
              <a:gd name="connsiteY4" fmla="*/ 6416 h 10002"/>
              <a:gd name="connsiteX5" fmla="*/ 5201 w 9919"/>
              <a:gd name="connsiteY5" fmla="*/ 9001 h 10002"/>
              <a:gd name="connsiteX6" fmla="*/ 8090 w 9919"/>
              <a:gd name="connsiteY6" fmla="*/ 9974 h 10002"/>
              <a:gd name="connsiteX7" fmla="*/ 9783 w 9919"/>
              <a:gd name="connsiteY7" fmla="*/ 8031 h 10002"/>
              <a:gd name="connsiteX8" fmla="*/ 9749 w 9919"/>
              <a:gd name="connsiteY8" fmla="*/ 3652 h 10002"/>
              <a:gd name="connsiteX9" fmla="*/ 9200 w 9919"/>
              <a:gd name="connsiteY9" fmla="*/ 802 h 10002"/>
              <a:gd name="connsiteX10" fmla="*/ 5900 w 9919"/>
              <a:gd name="connsiteY10" fmla="*/ 50 h 10002"/>
              <a:gd name="connsiteX11" fmla="*/ 2932 w 9919"/>
              <a:gd name="connsiteY11" fmla="*/ 121 h 10002"/>
              <a:gd name="connsiteX0" fmla="*/ 2956 w 10000"/>
              <a:gd name="connsiteY0" fmla="*/ 354 h 10233"/>
              <a:gd name="connsiteX1" fmla="*/ 461 w 10000"/>
              <a:gd name="connsiteY1" fmla="*/ 760 h 10233"/>
              <a:gd name="connsiteX2" fmla="*/ 2 w 10000"/>
              <a:gd name="connsiteY2" fmla="*/ 3120 h 10233"/>
              <a:gd name="connsiteX3" fmla="*/ 875 w 10000"/>
              <a:gd name="connsiteY3" fmla="*/ 5159 h 10233"/>
              <a:gd name="connsiteX4" fmla="*/ 2427 w 10000"/>
              <a:gd name="connsiteY4" fmla="*/ 6648 h 10233"/>
              <a:gd name="connsiteX5" fmla="*/ 5243 w 10000"/>
              <a:gd name="connsiteY5" fmla="*/ 9232 h 10233"/>
              <a:gd name="connsiteX6" fmla="*/ 8156 w 10000"/>
              <a:gd name="connsiteY6" fmla="*/ 10205 h 10233"/>
              <a:gd name="connsiteX7" fmla="*/ 9863 w 10000"/>
              <a:gd name="connsiteY7" fmla="*/ 8262 h 10233"/>
              <a:gd name="connsiteX8" fmla="*/ 9829 w 10000"/>
              <a:gd name="connsiteY8" fmla="*/ 3884 h 10233"/>
              <a:gd name="connsiteX9" fmla="*/ 9275 w 10000"/>
              <a:gd name="connsiteY9" fmla="*/ 1035 h 10233"/>
              <a:gd name="connsiteX10" fmla="*/ 6003 w 10000"/>
              <a:gd name="connsiteY10" fmla="*/ 0 h 10233"/>
              <a:gd name="connsiteX11" fmla="*/ 2956 w 10000"/>
              <a:gd name="connsiteY11" fmla="*/ 354 h 10233"/>
              <a:gd name="connsiteX0" fmla="*/ 2901 w 10000"/>
              <a:gd name="connsiteY0" fmla="*/ 103 h 10300"/>
              <a:gd name="connsiteX1" fmla="*/ 461 w 10000"/>
              <a:gd name="connsiteY1" fmla="*/ 827 h 10300"/>
              <a:gd name="connsiteX2" fmla="*/ 2 w 10000"/>
              <a:gd name="connsiteY2" fmla="*/ 3187 h 10300"/>
              <a:gd name="connsiteX3" fmla="*/ 875 w 10000"/>
              <a:gd name="connsiteY3" fmla="*/ 5226 h 10300"/>
              <a:gd name="connsiteX4" fmla="*/ 2427 w 10000"/>
              <a:gd name="connsiteY4" fmla="*/ 6715 h 10300"/>
              <a:gd name="connsiteX5" fmla="*/ 5243 w 10000"/>
              <a:gd name="connsiteY5" fmla="*/ 9299 h 10300"/>
              <a:gd name="connsiteX6" fmla="*/ 8156 w 10000"/>
              <a:gd name="connsiteY6" fmla="*/ 10272 h 10300"/>
              <a:gd name="connsiteX7" fmla="*/ 9863 w 10000"/>
              <a:gd name="connsiteY7" fmla="*/ 8329 h 10300"/>
              <a:gd name="connsiteX8" fmla="*/ 9829 w 10000"/>
              <a:gd name="connsiteY8" fmla="*/ 3951 h 10300"/>
              <a:gd name="connsiteX9" fmla="*/ 9275 w 10000"/>
              <a:gd name="connsiteY9" fmla="*/ 1102 h 10300"/>
              <a:gd name="connsiteX10" fmla="*/ 6003 w 10000"/>
              <a:gd name="connsiteY10" fmla="*/ 67 h 10300"/>
              <a:gd name="connsiteX11" fmla="*/ 2901 w 10000"/>
              <a:gd name="connsiteY11" fmla="*/ 103 h 10300"/>
              <a:gd name="connsiteX0" fmla="*/ 2901 w 10000"/>
              <a:gd name="connsiteY0" fmla="*/ 103 h 10294"/>
              <a:gd name="connsiteX1" fmla="*/ 461 w 10000"/>
              <a:gd name="connsiteY1" fmla="*/ 827 h 10294"/>
              <a:gd name="connsiteX2" fmla="*/ 2 w 10000"/>
              <a:gd name="connsiteY2" fmla="*/ 3187 h 10294"/>
              <a:gd name="connsiteX3" fmla="*/ 875 w 10000"/>
              <a:gd name="connsiteY3" fmla="*/ 5226 h 10294"/>
              <a:gd name="connsiteX4" fmla="*/ 1559 w 10000"/>
              <a:gd name="connsiteY4" fmla="*/ 7889 h 10294"/>
              <a:gd name="connsiteX5" fmla="*/ 5243 w 10000"/>
              <a:gd name="connsiteY5" fmla="*/ 9299 h 10294"/>
              <a:gd name="connsiteX6" fmla="*/ 8156 w 10000"/>
              <a:gd name="connsiteY6" fmla="*/ 10272 h 10294"/>
              <a:gd name="connsiteX7" fmla="*/ 9863 w 10000"/>
              <a:gd name="connsiteY7" fmla="*/ 8329 h 10294"/>
              <a:gd name="connsiteX8" fmla="*/ 9829 w 10000"/>
              <a:gd name="connsiteY8" fmla="*/ 3951 h 10294"/>
              <a:gd name="connsiteX9" fmla="*/ 9275 w 10000"/>
              <a:gd name="connsiteY9" fmla="*/ 1102 h 10294"/>
              <a:gd name="connsiteX10" fmla="*/ 6003 w 10000"/>
              <a:gd name="connsiteY10" fmla="*/ 67 h 10294"/>
              <a:gd name="connsiteX11" fmla="*/ 2901 w 10000"/>
              <a:gd name="connsiteY11" fmla="*/ 103 h 1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294">
                <a:moveTo>
                  <a:pt x="2901" y="103"/>
                </a:moveTo>
                <a:cubicBezTo>
                  <a:pt x="1977" y="230"/>
                  <a:pt x="944" y="313"/>
                  <a:pt x="461" y="827"/>
                </a:cubicBezTo>
                <a:cubicBezTo>
                  <a:pt x="-22" y="1341"/>
                  <a:pt x="34" y="2225"/>
                  <a:pt x="2" y="3187"/>
                </a:cubicBezTo>
                <a:cubicBezTo>
                  <a:pt x="-30" y="4150"/>
                  <a:pt x="616" y="4442"/>
                  <a:pt x="875" y="5226"/>
                </a:cubicBezTo>
                <a:cubicBezTo>
                  <a:pt x="1134" y="6010"/>
                  <a:pt x="831" y="7210"/>
                  <a:pt x="1559" y="7889"/>
                </a:cubicBezTo>
                <a:cubicBezTo>
                  <a:pt x="2287" y="8568"/>
                  <a:pt x="4144" y="8902"/>
                  <a:pt x="5243" y="9299"/>
                </a:cubicBezTo>
                <a:cubicBezTo>
                  <a:pt x="6343" y="9696"/>
                  <a:pt x="7385" y="10432"/>
                  <a:pt x="8156" y="10272"/>
                </a:cubicBezTo>
                <a:cubicBezTo>
                  <a:pt x="8924" y="10109"/>
                  <a:pt x="9585" y="9382"/>
                  <a:pt x="9863" y="8329"/>
                </a:cubicBezTo>
                <a:cubicBezTo>
                  <a:pt x="10141" y="7274"/>
                  <a:pt x="9926" y="5155"/>
                  <a:pt x="9829" y="3951"/>
                </a:cubicBezTo>
                <a:cubicBezTo>
                  <a:pt x="9731" y="2747"/>
                  <a:pt x="10004" y="1598"/>
                  <a:pt x="9275" y="1102"/>
                </a:cubicBezTo>
                <a:cubicBezTo>
                  <a:pt x="8548" y="607"/>
                  <a:pt x="7065" y="233"/>
                  <a:pt x="6003" y="67"/>
                </a:cubicBezTo>
                <a:cubicBezTo>
                  <a:pt x="4941" y="-99"/>
                  <a:pt x="3935" y="91"/>
                  <a:pt x="2901" y="103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181258" name="Freeform 81"/>
          <p:cNvSpPr>
            <a:spLocks/>
          </p:cNvSpPr>
          <p:nvPr/>
        </p:nvSpPr>
        <p:spPr bwMode="auto">
          <a:xfrm rot="5400000">
            <a:off x="3070814" y="2152517"/>
            <a:ext cx="1491697" cy="1937505"/>
          </a:xfrm>
          <a:custGeom>
            <a:avLst/>
            <a:gdLst>
              <a:gd name="T0" fmla="*/ 2147483647 w 10000"/>
              <a:gd name="T1" fmla="*/ 2147483647 h 9831"/>
              <a:gd name="T2" fmla="*/ 2147483647 w 10000"/>
              <a:gd name="T3" fmla="*/ 2147483647 h 9831"/>
              <a:gd name="T4" fmla="*/ 2147483647 w 10000"/>
              <a:gd name="T5" fmla="*/ 2147483647 h 9831"/>
              <a:gd name="T6" fmla="*/ 2147483647 w 10000"/>
              <a:gd name="T7" fmla="*/ 2147483647 h 9831"/>
              <a:gd name="T8" fmla="*/ 2147483647 w 10000"/>
              <a:gd name="T9" fmla="*/ 2147483647 h 9831"/>
              <a:gd name="T10" fmla="*/ 2147483647 w 10000"/>
              <a:gd name="T11" fmla="*/ 2147483647 h 9831"/>
              <a:gd name="T12" fmla="*/ 2147483647 w 10000"/>
              <a:gd name="T13" fmla="*/ 2147483647 h 9831"/>
              <a:gd name="T14" fmla="*/ 2147483647 w 10000"/>
              <a:gd name="T15" fmla="*/ 2147483647 h 9831"/>
              <a:gd name="T16" fmla="*/ 2147483647 w 10000"/>
              <a:gd name="T17" fmla="*/ 2147483647 h 9831"/>
              <a:gd name="T18" fmla="*/ 2147483647 w 10000"/>
              <a:gd name="T19" fmla="*/ 2147483647 h 9831"/>
              <a:gd name="T20" fmla="*/ 2147483647 w 10000"/>
              <a:gd name="T21" fmla="*/ 2147483647 h 9831"/>
              <a:gd name="T22" fmla="*/ 2147483647 w 10000"/>
              <a:gd name="T23" fmla="*/ 2147483647 h 983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connsiteX0" fmla="*/ 3011 w 9993"/>
              <a:gd name="connsiteY0" fmla="*/ 121 h 10000"/>
              <a:gd name="connsiteX1" fmla="*/ 538 w 9993"/>
              <a:gd name="connsiteY1" fmla="*/ 527 h 10000"/>
              <a:gd name="connsiteX2" fmla="*/ 1 w 9993"/>
              <a:gd name="connsiteY2" fmla="*/ 3524 h 10000"/>
              <a:gd name="connsiteX3" fmla="*/ 1276 w 9993"/>
              <a:gd name="connsiteY3" fmla="*/ 4874 h 10000"/>
              <a:gd name="connsiteX4" fmla="*/ 1940 w 9993"/>
              <a:gd name="connsiteY4" fmla="*/ 6681 h 10000"/>
              <a:gd name="connsiteX5" fmla="*/ 5278 w 9993"/>
              <a:gd name="connsiteY5" fmla="*/ 9001 h 10000"/>
              <a:gd name="connsiteX6" fmla="*/ 8165 w 9993"/>
              <a:gd name="connsiteY6" fmla="*/ 9974 h 10000"/>
              <a:gd name="connsiteX7" fmla="*/ 9857 w 9993"/>
              <a:gd name="connsiteY7" fmla="*/ 8031 h 10000"/>
              <a:gd name="connsiteX8" fmla="*/ 9823 w 9993"/>
              <a:gd name="connsiteY8" fmla="*/ 3652 h 10000"/>
              <a:gd name="connsiteX9" fmla="*/ 9275 w 9993"/>
              <a:gd name="connsiteY9" fmla="*/ 802 h 10000"/>
              <a:gd name="connsiteX10" fmla="*/ 5977 w 9993"/>
              <a:gd name="connsiteY10" fmla="*/ 50 h 10000"/>
              <a:gd name="connsiteX11" fmla="*/ 3011 w 9993"/>
              <a:gd name="connsiteY11" fmla="*/ 121 h 10000"/>
              <a:gd name="connsiteX0" fmla="*/ 3013 w 10000"/>
              <a:gd name="connsiteY0" fmla="*/ 121 h 10002"/>
              <a:gd name="connsiteX1" fmla="*/ 538 w 10000"/>
              <a:gd name="connsiteY1" fmla="*/ 527 h 10002"/>
              <a:gd name="connsiteX2" fmla="*/ 1 w 10000"/>
              <a:gd name="connsiteY2" fmla="*/ 3524 h 10002"/>
              <a:gd name="connsiteX3" fmla="*/ 1277 w 10000"/>
              <a:gd name="connsiteY3" fmla="*/ 4874 h 10002"/>
              <a:gd name="connsiteX4" fmla="*/ 2488 w 10000"/>
              <a:gd name="connsiteY4" fmla="*/ 6416 h 10002"/>
              <a:gd name="connsiteX5" fmla="*/ 5282 w 10000"/>
              <a:gd name="connsiteY5" fmla="*/ 9001 h 10002"/>
              <a:gd name="connsiteX6" fmla="*/ 8171 w 10000"/>
              <a:gd name="connsiteY6" fmla="*/ 9974 h 10002"/>
              <a:gd name="connsiteX7" fmla="*/ 9864 w 10000"/>
              <a:gd name="connsiteY7" fmla="*/ 8031 h 10002"/>
              <a:gd name="connsiteX8" fmla="*/ 9830 w 10000"/>
              <a:gd name="connsiteY8" fmla="*/ 3652 h 10002"/>
              <a:gd name="connsiteX9" fmla="*/ 9281 w 10000"/>
              <a:gd name="connsiteY9" fmla="*/ 802 h 10002"/>
              <a:gd name="connsiteX10" fmla="*/ 5981 w 10000"/>
              <a:gd name="connsiteY10" fmla="*/ 50 h 10002"/>
              <a:gd name="connsiteX11" fmla="*/ 3013 w 10000"/>
              <a:gd name="connsiteY11" fmla="*/ 121 h 10002"/>
              <a:gd name="connsiteX0" fmla="*/ 3013 w 10000"/>
              <a:gd name="connsiteY0" fmla="*/ 121 h 10002"/>
              <a:gd name="connsiteX1" fmla="*/ 538 w 10000"/>
              <a:gd name="connsiteY1" fmla="*/ 527 h 10002"/>
              <a:gd name="connsiteX2" fmla="*/ 1 w 10000"/>
              <a:gd name="connsiteY2" fmla="*/ 3524 h 10002"/>
              <a:gd name="connsiteX3" fmla="*/ 949 w 10000"/>
              <a:gd name="connsiteY3" fmla="*/ 4927 h 10002"/>
              <a:gd name="connsiteX4" fmla="*/ 2488 w 10000"/>
              <a:gd name="connsiteY4" fmla="*/ 6416 h 10002"/>
              <a:gd name="connsiteX5" fmla="*/ 5282 w 10000"/>
              <a:gd name="connsiteY5" fmla="*/ 9001 h 10002"/>
              <a:gd name="connsiteX6" fmla="*/ 8171 w 10000"/>
              <a:gd name="connsiteY6" fmla="*/ 9974 h 10002"/>
              <a:gd name="connsiteX7" fmla="*/ 9864 w 10000"/>
              <a:gd name="connsiteY7" fmla="*/ 8031 h 10002"/>
              <a:gd name="connsiteX8" fmla="*/ 9830 w 10000"/>
              <a:gd name="connsiteY8" fmla="*/ 3652 h 10002"/>
              <a:gd name="connsiteX9" fmla="*/ 9281 w 10000"/>
              <a:gd name="connsiteY9" fmla="*/ 802 h 10002"/>
              <a:gd name="connsiteX10" fmla="*/ 5981 w 10000"/>
              <a:gd name="connsiteY10" fmla="*/ 50 h 10002"/>
              <a:gd name="connsiteX11" fmla="*/ 3013 w 10000"/>
              <a:gd name="connsiteY11" fmla="*/ 121 h 10002"/>
              <a:gd name="connsiteX0" fmla="*/ 2932 w 9919"/>
              <a:gd name="connsiteY0" fmla="*/ 121 h 10002"/>
              <a:gd name="connsiteX1" fmla="*/ 457 w 9919"/>
              <a:gd name="connsiteY1" fmla="*/ 527 h 10002"/>
              <a:gd name="connsiteX2" fmla="*/ 2 w 9919"/>
              <a:gd name="connsiteY2" fmla="*/ 2888 h 10002"/>
              <a:gd name="connsiteX3" fmla="*/ 868 w 9919"/>
              <a:gd name="connsiteY3" fmla="*/ 4927 h 10002"/>
              <a:gd name="connsiteX4" fmla="*/ 2407 w 9919"/>
              <a:gd name="connsiteY4" fmla="*/ 6416 h 10002"/>
              <a:gd name="connsiteX5" fmla="*/ 5201 w 9919"/>
              <a:gd name="connsiteY5" fmla="*/ 9001 h 10002"/>
              <a:gd name="connsiteX6" fmla="*/ 8090 w 9919"/>
              <a:gd name="connsiteY6" fmla="*/ 9974 h 10002"/>
              <a:gd name="connsiteX7" fmla="*/ 9783 w 9919"/>
              <a:gd name="connsiteY7" fmla="*/ 8031 h 10002"/>
              <a:gd name="connsiteX8" fmla="*/ 9749 w 9919"/>
              <a:gd name="connsiteY8" fmla="*/ 3652 h 10002"/>
              <a:gd name="connsiteX9" fmla="*/ 9200 w 9919"/>
              <a:gd name="connsiteY9" fmla="*/ 802 h 10002"/>
              <a:gd name="connsiteX10" fmla="*/ 5900 w 9919"/>
              <a:gd name="connsiteY10" fmla="*/ 50 h 10002"/>
              <a:gd name="connsiteX11" fmla="*/ 2932 w 9919"/>
              <a:gd name="connsiteY11" fmla="*/ 121 h 10002"/>
              <a:gd name="connsiteX0" fmla="*/ 2956 w 10000"/>
              <a:gd name="connsiteY0" fmla="*/ 354 h 10233"/>
              <a:gd name="connsiteX1" fmla="*/ 461 w 10000"/>
              <a:gd name="connsiteY1" fmla="*/ 760 h 10233"/>
              <a:gd name="connsiteX2" fmla="*/ 2 w 10000"/>
              <a:gd name="connsiteY2" fmla="*/ 3120 h 10233"/>
              <a:gd name="connsiteX3" fmla="*/ 875 w 10000"/>
              <a:gd name="connsiteY3" fmla="*/ 5159 h 10233"/>
              <a:gd name="connsiteX4" fmla="*/ 2427 w 10000"/>
              <a:gd name="connsiteY4" fmla="*/ 6648 h 10233"/>
              <a:gd name="connsiteX5" fmla="*/ 5243 w 10000"/>
              <a:gd name="connsiteY5" fmla="*/ 9232 h 10233"/>
              <a:gd name="connsiteX6" fmla="*/ 8156 w 10000"/>
              <a:gd name="connsiteY6" fmla="*/ 10205 h 10233"/>
              <a:gd name="connsiteX7" fmla="*/ 9863 w 10000"/>
              <a:gd name="connsiteY7" fmla="*/ 8262 h 10233"/>
              <a:gd name="connsiteX8" fmla="*/ 9829 w 10000"/>
              <a:gd name="connsiteY8" fmla="*/ 3884 h 10233"/>
              <a:gd name="connsiteX9" fmla="*/ 9275 w 10000"/>
              <a:gd name="connsiteY9" fmla="*/ 1035 h 10233"/>
              <a:gd name="connsiteX10" fmla="*/ 6003 w 10000"/>
              <a:gd name="connsiteY10" fmla="*/ 0 h 10233"/>
              <a:gd name="connsiteX11" fmla="*/ 2956 w 10000"/>
              <a:gd name="connsiteY11" fmla="*/ 354 h 10233"/>
              <a:gd name="connsiteX0" fmla="*/ 2901 w 10000"/>
              <a:gd name="connsiteY0" fmla="*/ 103 h 10300"/>
              <a:gd name="connsiteX1" fmla="*/ 461 w 10000"/>
              <a:gd name="connsiteY1" fmla="*/ 827 h 10300"/>
              <a:gd name="connsiteX2" fmla="*/ 2 w 10000"/>
              <a:gd name="connsiteY2" fmla="*/ 3187 h 10300"/>
              <a:gd name="connsiteX3" fmla="*/ 875 w 10000"/>
              <a:gd name="connsiteY3" fmla="*/ 5226 h 10300"/>
              <a:gd name="connsiteX4" fmla="*/ 2427 w 10000"/>
              <a:gd name="connsiteY4" fmla="*/ 6715 h 10300"/>
              <a:gd name="connsiteX5" fmla="*/ 5243 w 10000"/>
              <a:gd name="connsiteY5" fmla="*/ 9299 h 10300"/>
              <a:gd name="connsiteX6" fmla="*/ 8156 w 10000"/>
              <a:gd name="connsiteY6" fmla="*/ 10272 h 10300"/>
              <a:gd name="connsiteX7" fmla="*/ 9863 w 10000"/>
              <a:gd name="connsiteY7" fmla="*/ 8329 h 10300"/>
              <a:gd name="connsiteX8" fmla="*/ 9829 w 10000"/>
              <a:gd name="connsiteY8" fmla="*/ 3951 h 10300"/>
              <a:gd name="connsiteX9" fmla="*/ 9275 w 10000"/>
              <a:gd name="connsiteY9" fmla="*/ 1102 h 10300"/>
              <a:gd name="connsiteX10" fmla="*/ 6003 w 10000"/>
              <a:gd name="connsiteY10" fmla="*/ 67 h 10300"/>
              <a:gd name="connsiteX11" fmla="*/ 2901 w 10000"/>
              <a:gd name="connsiteY11" fmla="*/ 103 h 10300"/>
              <a:gd name="connsiteX0" fmla="*/ 2901 w 10000"/>
              <a:gd name="connsiteY0" fmla="*/ 103 h 10291"/>
              <a:gd name="connsiteX1" fmla="*/ 461 w 10000"/>
              <a:gd name="connsiteY1" fmla="*/ 827 h 10291"/>
              <a:gd name="connsiteX2" fmla="*/ 2 w 10000"/>
              <a:gd name="connsiteY2" fmla="*/ 3187 h 10291"/>
              <a:gd name="connsiteX3" fmla="*/ 875 w 10000"/>
              <a:gd name="connsiteY3" fmla="*/ 5226 h 10291"/>
              <a:gd name="connsiteX4" fmla="*/ 2172 w 10000"/>
              <a:gd name="connsiteY4" fmla="*/ 8739 h 10291"/>
              <a:gd name="connsiteX5" fmla="*/ 5243 w 10000"/>
              <a:gd name="connsiteY5" fmla="*/ 9299 h 10291"/>
              <a:gd name="connsiteX6" fmla="*/ 8156 w 10000"/>
              <a:gd name="connsiteY6" fmla="*/ 10272 h 10291"/>
              <a:gd name="connsiteX7" fmla="*/ 9863 w 10000"/>
              <a:gd name="connsiteY7" fmla="*/ 8329 h 10291"/>
              <a:gd name="connsiteX8" fmla="*/ 9829 w 10000"/>
              <a:gd name="connsiteY8" fmla="*/ 3951 h 10291"/>
              <a:gd name="connsiteX9" fmla="*/ 9275 w 10000"/>
              <a:gd name="connsiteY9" fmla="*/ 1102 h 10291"/>
              <a:gd name="connsiteX10" fmla="*/ 6003 w 10000"/>
              <a:gd name="connsiteY10" fmla="*/ 67 h 10291"/>
              <a:gd name="connsiteX11" fmla="*/ 2901 w 10000"/>
              <a:gd name="connsiteY11" fmla="*/ 103 h 1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291">
                <a:moveTo>
                  <a:pt x="2901" y="103"/>
                </a:moveTo>
                <a:cubicBezTo>
                  <a:pt x="1977" y="230"/>
                  <a:pt x="944" y="313"/>
                  <a:pt x="461" y="827"/>
                </a:cubicBezTo>
                <a:cubicBezTo>
                  <a:pt x="-22" y="1341"/>
                  <a:pt x="34" y="2225"/>
                  <a:pt x="2" y="3187"/>
                </a:cubicBezTo>
                <a:cubicBezTo>
                  <a:pt x="-30" y="4150"/>
                  <a:pt x="513" y="4301"/>
                  <a:pt x="875" y="5226"/>
                </a:cubicBezTo>
                <a:cubicBezTo>
                  <a:pt x="1237" y="6151"/>
                  <a:pt x="1444" y="8060"/>
                  <a:pt x="2172" y="8739"/>
                </a:cubicBezTo>
                <a:cubicBezTo>
                  <a:pt x="2900" y="9418"/>
                  <a:pt x="4246" y="9044"/>
                  <a:pt x="5243" y="9299"/>
                </a:cubicBezTo>
                <a:cubicBezTo>
                  <a:pt x="6240" y="9555"/>
                  <a:pt x="7385" y="10432"/>
                  <a:pt x="8156" y="10272"/>
                </a:cubicBezTo>
                <a:cubicBezTo>
                  <a:pt x="8924" y="10109"/>
                  <a:pt x="9585" y="9382"/>
                  <a:pt x="9863" y="8329"/>
                </a:cubicBezTo>
                <a:cubicBezTo>
                  <a:pt x="10141" y="7274"/>
                  <a:pt x="9926" y="5155"/>
                  <a:pt x="9829" y="3951"/>
                </a:cubicBezTo>
                <a:cubicBezTo>
                  <a:pt x="9731" y="2747"/>
                  <a:pt x="10004" y="1598"/>
                  <a:pt x="9275" y="1102"/>
                </a:cubicBezTo>
                <a:cubicBezTo>
                  <a:pt x="8548" y="607"/>
                  <a:pt x="7065" y="233"/>
                  <a:pt x="6003" y="67"/>
                </a:cubicBezTo>
                <a:cubicBezTo>
                  <a:pt x="4941" y="-99"/>
                  <a:pt x="3935" y="91"/>
                  <a:pt x="2901" y="10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dirty="0">
              <a:latin typeface="Comic Sans MS" panose="030F0702030302020204" pitchFamily="66" charset="0"/>
            </a:endParaRPr>
          </a:p>
        </p:txBody>
      </p:sp>
      <p:sp>
        <p:nvSpPr>
          <p:cNvPr id="72717" name="Line 33"/>
          <p:cNvSpPr>
            <a:spLocks noChangeShapeType="1"/>
          </p:cNvSpPr>
          <p:nvPr/>
        </p:nvSpPr>
        <p:spPr bwMode="auto">
          <a:xfrm flipH="1">
            <a:off x="3768600" y="2180492"/>
            <a:ext cx="1488885" cy="69940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mic Sans MS" charset="0"/>
              <a:ea typeface="ＭＳ Ｐゴシック" charset="0"/>
            </a:endParaRPr>
          </a:p>
        </p:txBody>
      </p:sp>
      <p:sp>
        <p:nvSpPr>
          <p:cNvPr id="72718" name="Line 34"/>
          <p:cNvSpPr>
            <a:spLocks noChangeShapeType="1"/>
          </p:cNvSpPr>
          <p:nvPr/>
        </p:nvSpPr>
        <p:spPr bwMode="auto">
          <a:xfrm>
            <a:off x="5368609" y="2172554"/>
            <a:ext cx="361874" cy="949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mic Sans MS" charset="0"/>
              <a:ea typeface="ＭＳ Ｐゴシック" charset="0"/>
            </a:endParaRPr>
          </a:p>
        </p:txBody>
      </p:sp>
      <p:sp>
        <p:nvSpPr>
          <p:cNvPr id="72719" name="Line 35"/>
          <p:cNvSpPr>
            <a:spLocks noChangeShapeType="1"/>
          </p:cNvSpPr>
          <p:nvPr/>
        </p:nvSpPr>
        <p:spPr bwMode="auto">
          <a:xfrm flipH="1" flipV="1">
            <a:off x="5479734" y="2129691"/>
            <a:ext cx="2265355" cy="5887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mic Sans MS" charset="0"/>
              <a:ea typeface="ＭＳ Ｐゴシック" charset="0"/>
            </a:endParaRPr>
          </a:p>
        </p:txBody>
      </p:sp>
      <p:sp>
        <p:nvSpPr>
          <p:cNvPr id="72720" name="Line 59"/>
          <p:cNvSpPr>
            <a:spLocks noChangeShapeType="1"/>
          </p:cNvSpPr>
          <p:nvPr/>
        </p:nvSpPr>
        <p:spPr bwMode="auto">
          <a:xfrm flipV="1">
            <a:off x="5540060" y="1731230"/>
            <a:ext cx="706437" cy="274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mic Sans MS" charset="0"/>
              <a:ea typeface="ＭＳ Ｐゴシック" charset="0"/>
            </a:endParaRPr>
          </a:p>
        </p:txBody>
      </p:sp>
      <p:sp>
        <p:nvSpPr>
          <p:cNvPr id="72721" name="Line 60"/>
          <p:cNvSpPr>
            <a:spLocks noChangeShapeType="1"/>
          </p:cNvSpPr>
          <p:nvPr/>
        </p:nvSpPr>
        <p:spPr bwMode="auto">
          <a:xfrm flipV="1">
            <a:off x="5420997" y="1523266"/>
            <a:ext cx="385763" cy="490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mic Sans MS" charset="0"/>
              <a:ea typeface="ＭＳ Ｐゴシック" charset="0"/>
            </a:endParaRPr>
          </a:p>
        </p:txBody>
      </p:sp>
      <p:sp>
        <p:nvSpPr>
          <p:cNvPr id="72722" name="Line 77"/>
          <p:cNvSpPr>
            <a:spLocks noChangeShapeType="1"/>
          </p:cNvSpPr>
          <p:nvPr/>
        </p:nvSpPr>
        <p:spPr bwMode="auto">
          <a:xfrm>
            <a:off x="4789172" y="1623280"/>
            <a:ext cx="498475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mic Sans MS" charset="0"/>
              <a:ea typeface="ＭＳ Ｐゴシック" charset="0"/>
            </a:endParaRPr>
          </a:p>
        </p:txBody>
      </p:sp>
      <p:sp>
        <p:nvSpPr>
          <p:cNvPr id="72723" name="Line 78"/>
          <p:cNvSpPr>
            <a:spLocks noChangeShapeType="1"/>
          </p:cNvSpPr>
          <p:nvPr/>
        </p:nvSpPr>
        <p:spPr bwMode="auto">
          <a:xfrm flipH="1">
            <a:off x="3985896" y="1556604"/>
            <a:ext cx="4905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Comic Sans MS" charset="0"/>
              <a:ea typeface="ＭＳ Ｐゴシック" charset="0"/>
            </a:endParaRPr>
          </a:p>
        </p:txBody>
      </p:sp>
      <p:sp>
        <p:nvSpPr>
          <p:cNvPr id="72724" name="Line 20"/>
          <p:cNvSpPr>
            <a:spLocks noChangeShapeType="1"/>
          </p:cNvSpPr>
          <p:nvPr/>
        </p:nvSpPr>
        <p:spPr bwMode="auto">
          <a:xfrm flipH="1">
            <a:off x="3343966" y="2971765"/>
            <a:ext cx="32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2725" name="Line 21"/>
          <p:cNvSpPr>
            <a:spLocks noChangeShapeType="1"/>
          </p:cNvSpPr>
          <p:nvPr/>
        </p:nvSpPr>
        <p:spPr bwMode="auto">
          <a:xfrm flipH="1">
            <a:off x="3567803" y="3001928"/>
            <a:ext cx="157163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2726" name="Line 22"/>
          <p:cNvSpPr>
            <a:spLocks noChangeShapeType="1"/>
          </p:cNvSpPr>
          <p:nvPr/>
        </p:nvSpPr>
        <p:spPr bwMode="auto">
          <a:xfrm>
            <a:off x="3809103" y="3020979"/>
            <a:ext cx="42863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grpSp>
        <p:nvGrpSpPr>
          <p:cNvPr id="181269" name="Group 44"/>
          <p:cNvGrpSpPr>
            <a:grpSpLocks/>
          </p:cNvGrpSpPr>
          <p:nvPr/>
        </p:nvGrpSpPr>
        <p:grpSpPr bwMode="auto">
          <a:xfrm>
            <a:off x="3081465" y="2844954"/>
            <a:ext cx="328359" cy="310623"/>
            <a:chOff x="-44" y="1473"/>
            <a:chExt cx="981" cy="1105"/>
          </a:xfrm>
        </p:grpSpPr>
        <p:pic>
          <p:nvPicPr>
            <p:cNvPr id="18139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9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181270" name="Group 44"/>
          <p:cNvGrpSpPr>
            <a:grpSpLocks/>
          </p:cNvGrpSpPr>
          <p:nvPr/>
        </p:nvGrpSpPr>
        <p:grpSpPr bwMode="auto">
          <a:xfrm>
            <a:off x="3316007" y="3140122"/>
            <a:ext cx="328359" cy="310623"/>
            <a:chOff x="-44" y="1473"/>
            <a:chExt cx="981" cy="1105"/>
          </a:xfrm>
        </p:grpSpPr>
        <p:pic>
          <p:nvPicPr>
            <p:cNvPr id="18139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9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181271" name="Group 44"/>
          <p:cNvGrpSpPr>
            <a:grpSpLocks/>
          </p:cNvGrpSpPr>
          <p:nvPr/>
        </p:nvGrpSpPr>
        <p:grpSpPr bwMode="auto">
          <a:xfrm>
            <a:off x="3620911" y="3159800"/>
            <a:ext cx="328359" cy="310623"/>
            <a:chOff x="-44" y="1473"/>
            <a:chExt cx="981" cy="1105"/>
          </a:xfrm>
        </p:grpSpPr>
        <p:pic>
          <p:nvPicPr>
            <p:cNvPr id="18139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9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72730" name="Line 21"/>
          <p:cNvSpPr>
            <a:spLocks noChangeShapeType="1"/>
          </p:cNvSpPr>
          <p:nvPr/>
        </p:nvSpPr>
        <p:spPr bwMode="auto">
          <a:xfrm>
            <a:off x="3936103" y="2976529"/>
            <a:ext cx="219075" cy="19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2731" name="Line 22"/>
          <p:cNvSpPr>
            <a:spLocks noChangeShapeType="1"/>
          </p:cNvSpPr>
          <p:nvPr/>
        </p:nvSpPr>
        <p:spPr bwMode="auto">
          <a:xfrm flipH="1">
            <a:off x="4069452" y="3295617"/>
            <a:ext cx="69850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2732" name="Line 22"/>
          <p:cNvSpPr>
            <a:spLocks noChangeShapeType="1"/>
          </p:cNvSpPr>
          <p:nvPr/>
        </p:nvSpPr>
        <p:spPr bwMode="auto">
          <a:xfrm>
            <a:off x="4304403" y="3301966"/>
            <a:ext cx="41275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2733" name="Line 20"/>
          <p:cNvSpPr>
            <a:spLocks noChangeShapeType="1"/>
          </p:cNvSpPr>
          <p:nvPr/>
        </p:nvSpPr>
        <p:spPr bwMode="auto">
          <a:xfrm flipH="1">
            <a:off x="4244078" y="3225766"/>
            <a:ext cx="32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grpSp>
        <p:nvGrpSpPr>
          <p:cNvPr id="181276" name="Group 44"/>
          <p:cNvGrpSpPr>
            <a:grpSpLocks/>
          </p:cNvGrpSpPr>
          <p:nvPr/>
        </p:nvGrpSpPr>
        <p:grpSpPr bwMode="auto">
          <a:xfrm>
            <a:off x="3854442" y="3400684"/>
            <a:ext cx="328359" cy="310623"/>
            <a:chOff x="-44" y="1473"/>
            <a:chExt cx="981" cy="1105"/>
          </a:xfrm>
        </p:grpSpPr>
        <p:pic>
          <p:nvPicPr>
            <p:cNvPr id="18139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9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181277" name="Group 44"/>
          <p:cNvGrpSpPr>
            <a:grpSpLocks/>
          </p:cNvGrpSpPr>
          <p:nvPr/>
        </p:nvGrpSpPr>
        <p:grpSpPr bwMode="auto">
          <a:xfrm>
            <a:off x="4118302" y="3444790"/>
            <a:ext cx="328359" cy="310623"/>
            <a:chOff x="-44" y="1473"/>
            <a:chExt cx="981" cy="1105"/>
          </a:xfrm>
        </p:grpSpPr>
        <p:pic>
          <p:nvPicPr>
            <p:cNvPr id="18138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9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pic>
        <p:nvPicPr>
          <p:cNvPr id="7273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203" y="2873342"/>
            <a:ext cx="390525" cy="19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273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6590" y="3141630"/>
            <a:ext cx="392112" cy="19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81280" name="Group 44"/>
          <p:cNvGrpSpPr>
            <a:grpSpLocks/>
          </p:cNvGrpSpPr>
          <p:nvPr/>
        </p:nvGrpSpPr>
        <p:grpSpPr bwMode="auto">
          <a:xfrm>
            <a:off x="4363964" y="3095339"/>
            <a:ext cx="328359" cy="310623"/>
            <a:chOff x="-44" y="1473"/>
            <a:chExt cx="981" cy="1105"/>
          </a:xfrm>
        </p:grpSpPr>
        <p:pic>
          <p:nvPicPr>
            <p:cNvPr id="18138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8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72739" name="Line 20"/>
          <p:cNvSpPr>
            <a:spLocks noChangeShapeType="1"/>
          </p:cNvSpPr>
          <p:nvPr/>
        </p:nvSpPr>
        <p:spPr bwMode="auto">
          <a:xfrm flipH="1">
            <a:off x="7364090" y="2829333"/>
            <a:ext cx="32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2740" name="Line 21"/>
          <p:cNvSpPr>
            <a:spLocks noChangeShapeType="1"/>
          </p:cNvSpPr>
          <p:nvPr/>
        </p:nvSpPr>
        <p:spPr bwMode="auto">
          <a:xfrm flipH="1">
            <a:off x="7587927" y="2859496"/>
            <a:ext cx="157163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2741" name="Line 22"/>
          <p:cNvSpPr>
            <a:spLocks noChangeShapeType="1"/>
          </p:cNvSpPr>
          <p:nvPr/>
        </p:nvSpPr>
        <p:spPr bwMode="auto">
          <a:xfrm>
            <a:off x="7829227" y="2878545"/>
            <a:ext cx="42863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grpSp>
        <p:nvGrpSpPr>
          <p:cNvPr id="181284" name="Group 44"/>
          <p:cNvGrpSpPr>
            <a:grpSpLocks/>
          </p:cNvGrpSpPr>
          <p:nvPr/>
        </p:nvGrpSpPr>
        <p:grpSpPr bwMode="auto">
          <a:xfrm>
            <a:off x="7186679" y="2709299"/>
            <a:ext cx="328359" cy="310623"/>
            <a:chOff x="-44" y="1473"/>
            <a:chExt cx="981" cy="1105"/>
          </a:xfrm>
        </p:grpSpPr>
        <p:pic>
          <p:nvPicPr>
            <p:cNvPr id="18138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8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181285" name="Group 44"/>
          <p:cNvGrpSpPr>
            <a:grpSpLocks/>
          </p:cNvGrpSpPr>
          <p:nvPr/>
        </p:nvGrpSpPr>
        <p:grpSpPr bwMode="auto">
          <a:xfrm>
            <a:off x="7336301" y="2997681"/>
            <a:ext cx="328359" cy="310623"/>
            <a:chOff x="-44" y="1473"/>
            <a:chExt cx="981" cy="1105"/>
          </a:xfrm>
        </p:grpSpPr>
        <p:pic>
          <p:nvPicPr>
            <p:cNvPr id="18138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8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181286" name="Group 44"/>
          <p:cNvGrpSpPr>
            <a:grpSpLocks/>
          </p:cNvGrpSpPr>
          <p:nvPr/>
        </p:nvGrpSpPr>
        <p:grpSpPr bwMode="auto">
          <a:xfrm>
            <a:off x="7641205" y="3017359"/>
            <a:ext cx="328359" cy="310623"/>
            <a:chOff x="-44" y="1473"/>
            <a:chExt cx="981" cy="1105"/>
          </a:xfrm>
        </p:grpSpPr>
        <p:pic>
          <p:nvPicPr>
            <p:cNvPr id="18138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8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sp>
        <p:nvSpPr>
          <p:cNvPr id="72745" name="Line 20"/>
          <p:cNvSpPr>
            <a:spLocks noChangeShapeType="1"/>
          </p:cNvSpPr>
          <p:nvPr/>
        </p:nvSpPr>
        <p:spPr bwMode="auto">
          <a:xfrm flipH="1" flipV="1">
            <a:off x="5799246" y="3251308"/>
            <a:ext cx="349250" cy="201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2746" name="Line 21"/>
          <p:cNvSpPr>
            <a:spLocks noChangeShapeType="1"/>
          </p:cNvSpPr>
          <p:nvPr/>
        </p:nvSpPr>
        <p:spPr bwMode="auto">
          <a:xfrm flipH="1">
            <a:off x="5530960" y="3221144"/>
            <a:ext cx="157163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2747" name="Line 22"/>
          <p:cNvSpPr>
            <a:spLocks noChangeShapeType="1"/>
          </p:cNvSpPr>
          <p:nvPr/>
        </p:nvSpPr>
        <p:spPr bwMode="auto">
          <a:xfrm>
            <a:off x="5772260" y="3240195"/>
            <a:ext cx="42863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grpSp>
        <p:nvGrpSpPr>
          <p:cNvPr id="181290" name="Group 44"/>
          <p:cNvGrpSpPr>
            <a:grpSpLocks/>
          </p:cNvGrpSpPr>
          <p:nvPr/>
        </p:nvGrpSpPr>
        <p:grpSpPr bwMode="auto">
          <a:xfrm>
            <a:off x="5881803" y="3355564"/>
            <a:ext cx="328359" cy="310623"/>
            <a:chOff x="-44" y="1473"/>
            <a:chExt cx="981" cy="1105"/>
          </a:xfrm>
        </p:grpSpPr>
        <p:pic>
          <p:nvPicPr>
            <p:cNvPr id="18137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8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181291" name="Group 44"/>
          <p:cNvGrpSpPr>
            <a:grpSpLocks/>
          </p:cNvGrpSpPr>
          <p:nvPr/>
        </p:nvGrpSpPr>
        <p:grpSpPr bwMode="auto">
          <a:xfrm>
            <a:off x="5279273" y="3358957"/>
            <a:ext cx="328359" cy="310623"/>
            <a:chOff x="-44" y="1473"/>
            <a:chExt cx="981" cy="1105"/>
          </a:xfrm>
        </p:grpSpPr>
        <p:pic>
          <p:nvPicPr>
            <p:cNvPr id="18137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7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grpSp>
        <p:nvGrpSpPr>
          <p:cNvPr id="181292" name="Group 44"/>
          <p:cNvGrpSpPr>
            <a:grpSpLocks/>
          </p:cNvGrpSpPr>
          <p:nvPr/>
        </p:nvGrpSpPr>
        <p:grpSpPr bwMode="auto">
          <a:xfrm>
            <a:off x="5584178" y="3378635"/>
            <a:ext cx="328359" cy="310623"/>
            <a:chOff x="-44" y="1473"/>
            <a:chExt cx="981" cy="1105"/>
          </a:xfrm>
        </p:grpSpPr>
        <p:pic>
          <p:nvPicPr>
            <p:cNvPr id="18137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7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pic>
        <p:nvPicPr>
          <p:cNvPr id="727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359" y="3092558"/>
            <a:ext cx="392113" cy="19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2752" name="Line 20"/>
          <p:cNvSpPr>
            <a:spLocks noChangeShapeType="1"/>
          </p:cNvSpPr>
          <p:nvPr/>
        </p:nvSpPr>
        <p:spPr bwMode="auto">
          <a:xfrm flipH="1">
            <a:off x="7846690" y="2880133"/>
            <a:ext cx="32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+mn-ea"/>
            </a:endParaRPr>
          </a:p>
        </p:txBody>
      </p:sp>
      <p:pic>
        <p:nvPicPr>
          <p:cNvPr id="7275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3327" y="2730909"/>
            <a:ext cx="392113" cy="19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81296" name="Group 44"/>
          <p:cNvGrpSpPr>
            <a:grpSpLocks/>
          </p:cNvGrpSpPr>
          <p:nvPr/>
        </p:nvGrpSpPr>
        <p:grpSpPr bwMode="auto">
          <a:xfrm>
            <a:off x="7941864" y="2739834"/>
            <a:ext cx="328359" cy="310623"/>
            <a:chOff x="-44" y="1473"/>
            <a:chExt cx="981" cy="1105"/>
          </a:xfrm>
        </p:grpSpPr>
        <p:pic>
          <p:nvPicPr>
            <p:cNvPr id="18137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137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  <a:ea typeface="+mn-ea"/>
              </a:endParaRPr>
            </a:p>
          </p:txBody>
        </p:sp>
      </p:grpSp>
      <p:pic>
        <p:nvPicPr>
          <p:cNvPr id="7275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0959" y="1970941"/>
            <a:ext cx="539750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81298" name="Group 906"/>
          <p:cNvGrpSpPr>
            <a:grpSpLocks/>
          </p:cNvGrpSpPr>
          <p:nvPr/>
        </p:nvGrpSpPr>
        <p:grpSpPr bwMode="auto">
          <a:xfrm>
            <a:off x="5800762" y="1356894"/>
            <a:ext cx="211953" cy="373660"/>
            <a:chOff x="4140" y="429"/>
            <a:chExt cx="1425" cy="2396"/>
          </a:xfrm>
        </p:grpSpPr>
        <p:sp>
          <p:nvSpPr>
            <p:cNvPr id="181341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7 w 354"/>
                <a:gd name="T1" fmla="*/ 0 h 2742"/>
                <a:gd name="T2" fmla="*/ 93 w 354"/>
                <a:gd name="T3" fmla="*/ 114 h 2742"/>
                <a:gd name="T4" fmla="*/ 91 w 354"/>
                <a:gd name="T5" fmla="*/ 881 h 2742"/>
                <a:gd name="T6" fmla="*/ 0 w 354"/>
                <a:gd name="T7" fmla="*/ 921 h 2742"/>
                <a:gd name="T8" fmla="*/ 1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2800" name="Rectangle 908"/>
            <p:cNvSpPr>
              <a:spLocks noChangeArrowheads="1"/>
            </p:cNvSpPr>
            <p:nvPr/>
          </p:nvSpPr>
          <p:spPr bwMode="auto">
            <a:xfrm>
              <a:off x="4202" y="427"/>
              <a:ext cx="1057" cy="2290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81343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56 w 211"/>
                <a:gd name="T3" fmla="*/ 73 h 2537"/>
                <a:gd name="T4" fmla="*/ 2 w 211"/>
                <a:gd name="T5" fmla="*/ 83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81344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3 h 226"/>
                <a:gd name="T4" fmla="*/ 87 w 328"/>
                <a:gd name="T5" fmla="*/ 77 h 226"/>
                <a:gd name="T6" fmla="*/ 0 w 328"/>
                <a:gd name="T7" fmla="*/ 34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2803" name="Rectangle 911"/>
            <p:cNvSpPr>
              <a:spLocks noChangeArrowheads="1"/>
            </p:cNvSpPr>
            <p:nvPr/>
          </p:nvSpPr>
          <p:spPr bwMode="auto">
            <a:xfrm>
              <a:off x="4212" y="692"/>
              <a:ext cx="598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181346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2829" name="AutoShape 913"/>
              <p:cNvSpPr>
                <a:spLocks noChangeArrowheads="1"/>
              </p:cNvSpPr>
              <p:nvPr/>
            </p:nvSpPr>
            <p:spPr bwMode="auto">
              <a:xfrm>
                <a:off x="610" y="2571"/>
                <a:ext cx="733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72830" name="AutoShape 914"/>
              <p:cNvSpPr>
                <a:spLocks noChangeArrowheads="1"/>
              </p:cNvSpPr>
              <p:nvPr/>
            </p:nvSpPr>
            <p:spPr bwMode="auto">
              <a:xfrm>
                <a:off x="624" y="2591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72805" name="Rectangle 915"/>
            <p:cNvSpPr>
              <a:spLocks noChangeArrowheads="1"/>
            </p:cNvSpPr>
            <p:nvPr/>
          </p:nvSpPr>
          <p:spPr bwMode="auto">
            <a:xfrm>
              <a:off x="4223" y="1017"/>
              <a:ext cx="598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181348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2827" name="AutoShape 917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72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72828" name="AutoShape 918"/>
              <p:cNvSpPr>
                <a:spLocks noChangeArrowheads="1"/>
              </p:cNvSpPr>
              <p:nvPr/>
            </p:nvSpPr>
            <p:spPr bwMode="auto">
              <a:xfrm>
                <a:off x="626" y="2582"/>
                <a:ext cx="706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72807" name="Rectangle 919"/>
            <p:cNvSpPr>
              <a:spLocks noChangeArrowheads="1"/>
            </p:cNvSpPr>
            <p:nvPr/>
          </p:nvSpPr>
          <p:spPr bwMode="auto">
            <a:xfrm>
              <a:off x="4212" y="1363"/>
              <a:ext cx="598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2808" name="Rectangle 920"/>
            <p:cNvSpPr>
              <a:spLocks noChangeArrowheads="1"/>
            </p:cNvSpPr>
            <p:nvPr/>
          </p:nvSpPr>
          <p:spPr bwMode="auto">
            <a:xfrm>
              <a:off x="4223" y="1659"/>
              <a:ext cx="598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181351" name="Group 92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72825" name="AutoShape 922"/>
              <p:cNvSpPr>
                <a:spLocks noChangeArrowheads="1"/>
              </p:cNvSpPr>
              <p:nvPr/>
            </p:nvSpPr>
            <p:spPr bwMode="auto">
              <a:xfrm>
                <a:off x="614" y="2569"/>
                <a:ext cx="731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72826" name="AutoShape 923"/>
              <p:cNvSpPr>
                <a:spLocks noChangeArrowheads="1"/>
              </p:cNvSpPr>
              <p:nvPr/>
            </p:nvSpPr>
            <p:spPr bwMode="auto">
              <a:xfrm>
                <a:off x="628" y="2588"/>
                <a:ext cx="74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181352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2 h 226"/>
                <a:gd name="T4" fmla="*/ 87 w 328"/>
                <a:gd name="T5" fmla="*/ 75 h 226"/>
                <a:gd name="T6" fmla="*/ 0 w 328"/>
                <a:gd name="T7" fmla="*/ 3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grpSp>
          <p:nvGrpSpPr>
            <p:cNvPr id="181353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72823" name="AutoShape 926"/>
              <p:cNvSpPr>
                <a:spLocks noChangeArrowheads="1"/>
              </p:cNvSpPr>
              <p:nvPr/>
            </p:nvSpPr>
            <p:spPr bwMode="auto">
              <a:xfrm>
                <a:off x="609" y="2564"/>
                <a:ext cx="731" cy="14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72824" name="AutoShape 927"/>
              <p:cNvSpPr>
                <a:spLocks noChangeArrowheads="1"/>
              </p:cNvSpPr>
              <p:nvPr/>
            </p:nvSpPr>
            <p:spPr bwMode="auto">
              <a:xfrm>
                <a:off x="623" y="2584"/>
                <a:ext cx="705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72812" name="Rectangle 928"/>
            <p:cNvSpPr>
              <a:spLocks noChangeArrowheads="1"/>
            </p:cNvSpPr>
            <p:nvPr/>
          </p:nvSpPr>
          <p:spPr bwMode="auto">
            <a:xfrm>
              <a:off x="5248" y="427"/>
              <a:ext cx="75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81355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77 w 296"/>
                <a:gd name="T3" fmla="*/ 47 h 256"/>
                <a:gd name="T4" fmla="*/ 78 w 296"/>
                <a:gd name="T5" fmla="*/ 85 h 256"/>
                <a:gd name="T6" fmla="*/ 0 w 296"/>
                <a:gd name="T7" fmla="*/ 3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81356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81 w 304"/>
                <a:gd name="T3" fmla="*/ 55 h 288"/>
                <a:gd name="T4" fmla="*/ 76 w 304"/>
                <a:gd name="T5" fmla="*/ 97 h 288"/>
                <a:gd name="T6" fmla="*/ 2 w 304"/>
                <a:gd name="T7" fmla="*/ 4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2815" name="Oval 931"/>
            <p:cNvSpPr>
              <a:spLocks noChangeArrowheads="1"/>
            </p:cNvSpPr>
            <p:nvPr/>
          </p:nvSpPr>
          <p:spPr bwMode="auto">
            <a:xfrm>
              <a:off x="5514" y="2616"/>
              <a:ext cx="53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81358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6 h 240"/>
                <a:gd name="T2" fmla="*/ 2 w 306"/>
                <a:gd name="T3" fmla="*/ 81 h 240"/>
                <a:gd name="T4" fmla="*/ 81 w 306"/>
                <a:gd name="T5" fmla="*/ 37 h 240"/>
                <a:gd name="T6" fmla="*/ 78 w 306"/>
                <a:gd name="T7" fmla="*/ 0 h 240"/>
                <a:gd name="T8" fmla="*/ 0 w 306"/>
                <a:gd name="T9" fmla="*/ 3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2817" name="AutoShape 933"/>
            <p:cNvSpPr>
              <a:spLocks noChangeArrowheads="1"/>
            </p:cNvSpPr>
            <p:nvPr/>
          </p:nvSpPr>
          <p:spPr bwMode="auto">
            <a:xfrm>
              <a:off x="4138" y="2687"/>
              <a:ext cx="1206" cy="14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2818" name="AutoShape 934"/>
            <p:cNvSpPr>
              <a:spLocks noChangeArrowheads="1"/>
            </p:cNvSpPr>
            <p:nvPr/>
          </p:nvSpPr>
          <p:spPr bwMode="auto">
            <a:xfrm>
              <a:off x="4202" y="2717"/>
              <a:ext cx="1078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2819" name="Oval 935"/>
            <p:cNvSpPr>
              <a:spLocks noChangeArrowheads="1"/>
            </p:cNvSpPr>
            <p:nvPr/>
          </p:nvSpPr>
          <p:spPr bwMode="auto">
            <a:xfrm>
              <a:off x="4308" y="2381"/>
              <a:ext cx="160" cy="15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2820" name="Oval 936"/>
            <p:cNvSpPr>
              <a:spLocks noChangeArrowheads="1"/>
            </p:cNvSpPr>
            <p:nvPr/>
          </p:nvSpPr>
          <p:spPr bwMode="auto">
            <a:xfrm>
              <a:off x="4490" y="2392"/>
              <a:ext cx="160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2821" name="Oval 937"/>
            <p:cNvSpPr>
              <a:spLocks noChangeArrowheads="1"/>
            </p:cNvSpPr>
            <p:nvPr/>
          </p:nvSpPr>
          <p:spPr bwMode="auto">
            <a:xfrm>
              <a:off x="4661" y="2381"/>
              <a:ext cx="160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2822" name="Rectangle 938"/>
            <p:cNvSpPr>
              <a:spLocks noChangeArrowheads="1"/>
            </p:cNvSpPr>
            <p:nvPr/>
          </p:nvSpPr>
          <p:spPr bwMode="auto">
            <a:xfrm>
              <a:off x="5066" y="1832"/>
              <a:ext cx="85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</p:grpSp>
      <p:grpSp>
        <p:nvGrpSpPr>
          <p:cNvPr id="181299" name="Group 1108"/>
          <p:cNvGrpSpPr>
            <a:grpSpLocks/>
          </p:cNvGrpSpPr>
          <p:nvPr/>
        </p:nvGrpSpPr>
        <p:grpSpPr bwMode="auto">
          <a:xfrm>
            <a:off x="4451861" y="1464613"/>
            <a:ext cx="469021" cy="232013"/>
            <a:chOff x="2356" y="1300"/>
            <a:chExt cx="555" cy="194"/>
          </a:xfrm>
        </p:grpSpPr>
        <p:sp>
          <p:nvSpPr>
            <p:cNvPr id="181333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i="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1334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zh-CN" i="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1335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i="0" dirty="0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181336" name="Group 1112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81339" name="Freeform 111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  <p:sp>
            <p:nvSpPr>
              <p:cNvPr id="181340" name="Freeform 111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72795" name="Line 1115"/>
            <p:cNvSpPr>
              <a:spLocks noChangeShapeType="1"/>
            </p:cNvSpPr>
            <p:nvPr/>
          </p:nvSpPr>
          <p:spPr bwMode="auto">
            <a:xfrm>
              <a:off x="2364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  <p:sp>
          <p:nvSpPr>
            <p:cNvPr id="72796" name="Line 1116"/>
            <p:cNvSpPr>
              <a:spLocks noChangeShapeType="1"/>
            </p:cNvSpPr>
            <p:nvPr/>
          </p:nvSpPr>
          <p:spPr bwMode="auto">
            <a:xfrm>
              <a:off x="2907" y="1362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Comic Sans MS" charset="0"/>
                <a:ea typeface="ＭＳ Ｐゴシック" charset="0"/>
              </a:endParaRPr>
            </a:p>
          </p:txBody>
        </p:sp>
      </p:grpSp>
      <p:grpSp>
        <p:nvGrpSpPr>
          <p:cNvPr id="181300" name="Group 906"/>
          <p:cNvGrpSpPr>
            <a:grpSpLocks/>
          </p:cNvGrpSpPr>
          <p:nvPr/>
        </p:nvGrpSpPr>
        <p:grpSpPr bwMode="auto">
          <a:xfrm>
            <a:off x="6256957" y="1408369"/>
            <a:ext cx="211953" cy="373660"/>
            <a:chOff x="4140" y="429"/>
            <a:chExt cx="1425" cy="2396"/>
          </a:xfrm>
        </p:grpSpPr>
        <p:sp>
          <p:nvSpPr>
            <p:cNvPr id="181301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7 w 354"/>
                <a:gd name="T1" fmla="*/ 0 h 2742"/>
                <a:gd name="T2" fmla="*/ 93 w 354"/>
                <a:gd name="T3" fmla="*/ 114 h 2742"/>
                <a:gd name="T4" fmla="*/ 91 w 354"/>
                <a:gd name="T5" fmla="*/ 881 h 2742"/>
                <a:gd name="T6" fmla="*/ 0 w 354"/>
                <a:gd name="T7" fmla="*/ 921 h 2742"/>
                <a:gd name="T8" fmla="*/ 1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2760" name="Rectangle 908"/>
            <p:cNvSpPr>
              <a:spLocks noChangeArrowheads="1"/>
            </p:cNvSpPr>
            <p:nvPr/>
          </p:nvSpPr>
          <p:spPr bwMode="auto">
            <a:xfrm>
              <a:off x="4205" y="434"/>
              <a:ext cx="1046" cy="2280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81303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56 w 211"/>
                <a:gd name="T3" fmla="*/ 73 h 2537"/>
                <a:gd name="T4" fmla="*/ 2 w 211"/>
                <a:gd name="T5" fmla="*/ 83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81304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3 h 226"/>
                <a:gd name="T4" fmla="*/ 87 w 328"/>
                <a:gd name="T5" fmla="*/ 77 h 226"/>
                <a:gd name="T6" fmla="*/ 0 w 328"/>
                <a:gd name="T7" fmla="*/ 34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2763" name="Rectangle 911"/>
            <p:cNvSpPr>
              <a:spLocks noChangeArrowheads="1"/>
            </p:cNvSpPr>
            <p:nvPr/>
          </p:nvSpPr>
          <p:spPr bwMode="auto">
            <a:xfrm>
              <a:off x="4216" y="699"/>
              <a:ext cx="587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181306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72789" name="AutoShape 913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19" cy="17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72790" name="AutoShape 914"/>
              <p:cNvSpPr>
                <a:spLocks noChangeArrowheads="1"/>
              </p:cNvSpPr>
              <p:nvPr/>
            </p:nvSpPr>
            <p:spPr bwMode="auto">
              <a:xfrm>
                <a:off x="628" y="2588"/>
                <a:ext cx="693" cy="13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72765" name="Rectangle 915"/>
            <p:cNvSpPr>
              <a:spLocks noChangeArrowheads="1"/>
            </p:cNvSpPr>
            <p:nvPr/>
          </p:nvSpPr>
          <p:spPr bwMode="auto">
            <a:xfrm>
              <a:off x="4226" y="1024"/>
              <a:ext cx="587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181308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72787" name="AutoShape 917"/>
              <p:cNvSpPr>
                <a:spLocks noChangeArrowheads="1"/>
              </p:cNvSpPr>
              <p:nvPr/>
            </p:nvSpPr>
            <p:spPr bwMode="auto">
              <a:xfrm>
                <a:off x="617" y="2568"/>
                <a:ext cx="719" cy="18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72788" name="AutoShape 918"/>
              <p:cNvSpPr>
                <a:spLocks noChangeArrowheads="1"/>
              </p:cNvSpPr>
              <p:nvPr/>
            </p:nvSpPr>
            <p:spPr bwMode="auto">
              <a:xfrm>
                <a:off x="630" y="2589"/>
                <a:ext cx="693" cy="13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72767" name="Rectangle 919"/>
            <p:cNvSpPr>
              <a:spLocks noChangeArrowheads="1"/>
            </p:cNvSpPr>
            <p:nvPr/>
          </p:nvSpPr>
          <p:spPr bwMode="auto">
            <a:xfrm>
              <a:off x="4216" y="1360"/>
              <a:ext cx="598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2768" name="Rectangle 920"/>
            <p:cNvSpPr>
              <a:spLocks noChangeArrowheads="1"/>
            </p:cNvSpPr>
            <p:nvPr/>
          </p:nvSpPr>
          <p:spPr bwMode="auto">
            <a:xfrm>
              <a:off x="4226" y="1656"/>
              <a:ext cx="598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181311" name="Group 92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72785" name="AutoShape 922"/>
              <p:cNvSpPr>
                <a:spLocks noChangeArrowheads="1"/>
              </p:cNvSpPr>
              <p:nvPr/>
            </p:nvSpPr>
            <p:spPr bwMode="auto">
              <a:xfrm>
                <a:off x="618" y="2604"/>
                <a:ext cx="718" cy="10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72786" name="AutoShape 923"/>
              <p:cNvSpPr>
                <a:spLocks noChangeArrowheads="1"/>
              </p:cNvSpPr>
              <p:nvPr/>
            </p:nvSpPr>
            <p:spPr bwMode="auto">
              <a:xfrm>
                <a:off x="632" y="2622"/>
                <a:ext cx="691" cy="6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181312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2 h 226"/>
                <a:gd name="T4" fmla="*/ 87 w 328"/>
                <a:gd name="T5" fmla="*/ 75 h 226"/>
                <a:gd name="T6" fmla="*/ 0 w 328"/>
                <a:gd name="T7" fmla="*/ 3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grpSp>
          <p:nvGrpSpPr>
            <p:cNvPr id="181313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72783" name="AutoShape 926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678" cy="17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72784" name="AutoShape 927"/>
              <p:cNvSpPr>
                <a:spLocks noChangeArrowheads="1"/>
              </p:cNvSpPr>
              <p:nvPr/>
            </p:nvSpPr>
            <p:spPr bwMode="auto">
              <a:xfrm>
                <a:off x="627" y="2591"/>
                <a:ext cx="651" cy="13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Comic Sans MS" panose="030F0702030302020204" pitchFamily="66" charset="0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72772" name="Rectangle 928"/>
            <p:cNvSpPr>
              <a:spLocks noChangeArrowheads="1"/>
            </p:cNvSpPr>
            <p:nvPr/>
          </p:nvSpPr>
          <p:spPr bwMode="auto">
            <a:xfrm>
              <a:off x="5251" y="434"/>
              <a:ext cx="64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81315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77 w 296"/>
                <a:gd name="T3" fmla="*/ 47 h 256"/>
                <a:gd name="T4" fmla="*/ 78 w 296"/>
                <a:gd name="T5" fmla="*/ 85 h 256"/>
                <a:gd name="T6" fmla="*/ 0 w 296"/>
                <a:gd name="T7" fmla="*/ 3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181316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81 w 304"/>
                <a:gd name="T3" fmla="*/ 55 h 288"/>
                <a:gd name="T4" fmla="*/ 76 w 304"/>
                <a:gd name="T5" fmla="*/ 97 h 288"/>
                <a:gd name="T6" fmla="*/ 2 w 304"/>
                <a:gd name="T7" fmla="*/ 4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2775" name="Oval 931"/>
            <p:cNvSpPr>
              <a:spLocks noChangeArrowheads="1"/>
            </p:cNvSpPr>
            <p:nvPr/>
          </p:nvSpPr>
          <p:spPr bwMode="auto">
            <a:xfrm>
              <a:off x="5518" y="2612"/>
              <a:ext cx="43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181318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6 h 240"/>
                <a:gd name="T2" fmla="*/ 2 w 306"/>
                <a:gd name="T3" fmla="*/ 81 h 240"/>
                <a:gd name="T4" fmla="*/ 81 w 306"/>
                <a:gd name="T5" fmla="*/ 37 h 240"/>
                <a:gd name="T6" fmla="*/ 78 w 306"/>
                <a:gd name="T7" fmla="*/ 0 h 240"/>
                <a:gd name="T8" fmla="*/ 0 w 306"/>
                <a:gd name="T9" fmla="*/ 3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Comic Sans MS" panose="030F0702030302020204" pitchFamily="66" charset="0"/>
              </a:endParaRPr>
            </a:p>
          </p:txBody>
        </p:sp>
        <p:sp>
          <p:nvSpPr>
            <p:cNvPr id="72777" name="AutoShape 933"/>
            <p:cNvSpPr>
              <a:spLocks noChangeArrowheads="1"/>
            </p:cNvSpPr>
            <p:nvPr/>
          </p:nvSpPr>
          <p:spPr bwMode="auto">
            <a:xfrm>
              <a:off x="4141" y="2684"/>
              <a:ext cx="1195" cy="14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2778" name="AutoShape 934"/>
            <p:cNvSpPr>
              <a:spLocks noChangeArrowheads="1"/>
            </p:cNvSpPr>
            <p:nvPr/>
          </p:nvSpPr>
          <p:spPr bwMode="auto">
            <a:xfrm>
              <a:off x="4205" y="2714"/>
              <a:ext cx="1067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2779" name="Oval 935"/>
            <p:cNvSpPr>
              <a:spLocks noChangeArrowheads="1"/>
            </p:cNvSpPr>
            <p:nvPr/>
          </p:nvSpPr>
          <p:spPr bwMode="auto">
            <a:xfrm>
              <a:off x="4312" y="2389"/>
              <a:ext cx="149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2780" name="Oval 936"/>
            <p:cNvSpPr>
              <a:spLocks noChangeArrowheads="1"/>
            </p:cNvSpPr>
            <p:nvPr/>
          </p:nvSpPr>
          <p:spPr bwMode="auto">
            <a:xfrm>
              <a:off x="4482" y="2389"/>
              <a:ext cx="160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2781" name="Oval 937"/>
            <p:cNvSpPr>
              <a:spLocks noChangeArrowheads="1"/>
            </p:cNvSpPr>
            <p:nvPr/>
          </p:nvSpPr>
          <p:spPr bwMode="auto">
            <a:xfrm>
              <a:off x="4664" y="2378"/>
              <a:ext cx="149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72782" name="Rectangle 938"/>
            <p:cNvSpPr>
              <a:spLocks noChangeArrowheads="1"/>
            </p:cNvSpPr>
            <p:nvPr/>
          </p:nvSpPr>
          <p:spPr bwMode="auto">
            <a:xfrm>
              <a:off x="5059" y="1839"/>
              <a:ext cx="85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Comic Sans MS" panose="030F0702030302020204" pitchFamily="66" charset="0"/>
                <a:ea typeface="ＭＳ Ｐゴシック" charset="0"/>
                <a:cs typeface="Arial" charset="0"/>
              </a:endParaRPr>
            </a:p>
          </p:txBody>
        </p:sp>
      </p:grpSp>
      <p:sp>
        <p:nvSpPr>
          <p:cNvPr id="727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VLANs: motivation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106</a:t>
            </a:fld>
            <a:endParaRPr lang="en-US" altLang="zh-CN" dirty="0"/>
          </a:p>
        </p:txBody>
      </p:sp>
      <p:sp>
        <p:nvSpPr>
          <p:cNvPr id="727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065020" y="4518660"/>
            <a:ext cx="8069580" cy="1991678"/>
          </a:xfrm>
        </p:spPr>
        <p:txBody>
          <a:bodyPr>
            <a:normAutofit fontScale="92500" lnSpcReduction="20000"/>
          </a:bodyPr>
          <a:lstStyle/>
          <a:p>
            <a:pPr marL="0" indent="342900">
              <a:buNone/>
              <a:defRPr/>
            </a:pPr>
            <a:r>
              <a:rPr lang="en-US" dirty="0">
                <a:solidFill>
                  <a:schemeClr val="accent2"/>
                </a:solidFill>
                <a:ea typeface="ＭＳ Ｐゴシック" charset="0"/>
              </a:rPr>
              <a:t>What are the problems with a hierarchical LAN connecting different groups?</a:t>
            </a:r>
          </a:p>
          <a:p>
            <a:pPr>
              <a:buFont typeface="Wingdings" charset="0"/>
              <a:buChar char="v"/>
              <a:defRPr/>
            </a:pPr>
            <a:r>
              <a:rPr lang="en-US" sz="2400" dirty="0">
                <a:ea typeface="ＭＳ Ｐゴシック" charset="0"/>
              </a:rPr>
              <a:t>Lack of traffic isolation among groups</a:t>
            </a:r>
          </a:p>
          <a:p>
            <a:pPr>
              <a:buFont typeface="Wingdings" charset="0"/>
              <a:buChar char="v"/>
              <a:defRPr/>
            </a:pPr>
            <a:r>
              <a:rPr lang="en-US" sz="2400" dirty="0">
                <a:ea typeface="ＭＳ Ｐゴシック" charset="0"/>
              </a:rPr>
              <a:t>Security/privacy risk</a:t>
            </a:r>
          </a:p>
          <a:p>
            <a:pPr>
              <a:buFont typeface="Wingdings" charset="0"/>
              <a:buChar char="v"/>
              <a:defRPr/>
            </a:pPr>
            <a:r>
              <a:rPr lang="en-US" sz="2400" dirty="0">
                <a:ea typeface="ＭＳ Ｐゴシック" charset="0"/>
              </a:rPr>
              <a:t>Management of user movement among groups</a:t>
            </a:r>
          </a:p>
          <a:p>
            <a:pPr lvl="1">
              <a:buFont typeface="Wingdings" charset="0"/>
              <a:buChar char="§"/>
              <a:defRPr/>
            </a:pPr>
            <a:endParaRPr lang="en-US" sz="2000" b="1" dirty="0">
              <a:solidFill>
                <a:schemeClr val="accent2"/>
              </a:solidFill>
              <a:ea typeface="ＭＳ Ｐゴシック" charset="0"/>
            </a:endParaRPr>
          </a:p>
        </p:txBody>
      </p:sp>
      <p:sp>
        <p:nvSpPr>
          <p:cNvPr id="72711" name="Text Box 86"/>
          <p:cNvSpPr txBox="1">
            <a:spLocks noChangeArrowheads="1"/>
          </p:cNvSpPr>
          <p:nvPr/>
        </p:nvSpPr>
        <p:spPr bwMode="auto">
          <a:xfrm>
            <a:off x="3154680" y="3851423"/>
            <a:ext cx="10281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400" b="1" i="0" dirty="0">
                <a:solidFill>
                  <a:srgbClr val="000000"/>
                </a:solidFill>
                <a:latin typeface="+mn-lt"/>
                <a:ea typeface="+mn-ea"/>
                <a:cs typeface="Arial" charset="0"/>
              </a:rPr>
              <a:t>Group 1</a:t>
            </a:r>
            <a:endParaRPr lang="en-US" b="1" dirty="0">
              <a:solidFill>
                <a:srgbClr val="000000"/>
              </a:solidFill>
              <a:latin typeface="+mn-lt"/>
              <a:ea typeface="+mn-ea"/>
              <a:cs typeface="Arial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22747" y="1309882"/>
            <a:ext cx="86273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2"/>
                </a:solidFill>
                <a:latin typeface="+mn-lt"/>
                <a:ea typeface="+mn-ea"/>
              </a:rPr>
              <a:t>Router</a:t>
            </a:r>
            <a:endParaRPr lang="zh-CN" altLang="en-US" sz="2000" b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  <p:sp>
        <p:nvSpPr>
          <p:cNvPr id="157" name="文本框 156"/>
          <p:cNvSpPr txBox="1"/>
          <p:nvPr/>
        </p:nvSpPr>
        <p:spPr>
          <a:xfrm>
            <a:off x="3385280" y="2254958"/>
            <a:ext cx="83869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n-lt"/>
                <a:ea typeface="+mn-ea"/>
              </a:rPr>
              <a:t>switch</a:t>
            </a:r>
            <a:endParaRPr lang="zh-CN" altLang="en-US" sz="2000" b="1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5092385" y="2247316"/>
            <a:ext cx="83869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n-lt"/>
                <a:ea typeface="+mn-ea"/>
              </a:rPr>
              <a:t>switch</a:t>
            </a:r>
            <a:endParaRPr lang="zh-CN" altLang="en-US" sz="2000" b="1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  <p:sp>
        <p:nvSpPr>
          <p:cNvPr id="159" name="文本框 158"/>
          <p:cNvSpPr txBox="1"/>
          <p:nvPr/>
        </p:nvSpPr>
        <p:spPr>
          <a:xfrm>
            <a:off x="5969454" y="2796145"/>
            <a:ext cx="83869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n-lt"/>
                <a:ea typeface="+mn-ea"/>
              </a:rPr>
              <a:t>switch</a:t>
            </a:r>
            <a:endParaRPr lang="zh-CN" altLang="en-US" sz="2000" b="1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  <p:sp>
        <p:nvSpPr>
          <p:cNvPr id="160" name="文本框 159"/>
          <p:cNvSpPr txBox="1"/>
          <p:nvPr/>
        </p:nvSpPr>
        <p:spPr>
          <a:xfrm>
            <a:off x="7582937" y="2243085"/>
            <a:ext cx="83869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n-lt"/>
                <a:ea typeface="+mn-ea"/>
              </a:rPr>
              <a:t>switch</a:t>
            </a:r>
            <a:endParaRPr lang="zh-CN" altLang="en-US" sz="2000" b="1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  <p:sp>
        <p:nvSpPr>
          <p:cNvPr id="161" name="Text Box 86"/>
          <p:cNvSpPr txBox="1">
            <a:spLocks noChangeArrowheads="1"/>
          </p:cNvSpPr>
          <p:nvPr/>
        </p:nvSpPr>
        <p:spPr bwMode="auto">
          <a:xfrm>
            <a:off x="5335487" y="3851423"/>
            <a:ext cx="10281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400" b="1" i="0" dirty="0">
                <a:solidFill>
                  <a:srgbClr val="000000"/>
                </a:solidFill>
                <a:latin typeface="+mn-lt"/>
                <a:ea typeface="+mn-ea"/>
                <a:cs typeface="Arial" charset="0"/>
              </a:rPr>
              <a:t>Group 2</a:t>
            </a:r>
            <a:endParaRPr lang="en-US" b="1" dirty="0">
              <a:solidFill>
                <a:srgbClr val="000000"/>
              </a:solidFill>
              <a:latin typeface="+mn-lt"/>
              <a:ea typeface="+mn-ea"/>
              <a:cs typeface="Arial" charset="0"/>
            </a:endParaRPr>
          </a:p>
        </p:txBody>
      </p:sp>
      <p:sp>
        <p:nvSpPr>
          <p:cNvPr id="162" name="Text Box 86"/>
          <p:cNvSpPr txBox="1">
            <a:spLocks noChangeArrowheads="1"/>
          </p:cNvSpPr>
          <p:nvPr/>
        </p:nvSpPr>
        <p:spPr bwMode="auto">
          <a:xfrm>
            <a:off x="7426717" y="3638144"/>
            <a:ext cx="10281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400" b="1" i="0" dirty="0">
                <a:solidFill>
                  <a:srgbClr val="000000"/>
                </a:solidFill>
                <a:latin typeface="+mn-lt"/>
                <a:ea typeface="+mn-ea"/>
                <a:cs typeface="Arial" charset="0"/>
              </a:rPr>
              <a:t>Group 3</a:t>
            </a:r>
            <a:endParaRPr lang="en-US" b="1" dirty="0">
              <a:solidFill>
                <a:srgbClr val="000000"/>
              </a:solidFill>
              <a:latin typeface="+mn-lt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02408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Basic idea of VLAN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107</a:t>
            </a:fld>
            <a:endParaRPr lang="en-US" altLang="zh-CN" dirty="0"/>
          </a:p>
        </p:txBody>
      </p:sp>
      <p:sp>
        <p:nvSpPr>
          <p:cNvPr id="73739" name="Text Box 85"/>
          <p:cNvSpPr txBox="1">
            <a:spLocks noChangeArrowheads="1"/>
          </p:cNvSpPr>
          <p:nvPr/>
        </p:nvSpPr>
        <p:spPr bwMode="auto">
          <a:xfrm>
            <a:off x="1805940" y="2086235"/>
            <a:ext cx="858774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200" i="0" dirty="0">
                <a:solidFill>
                  <a:srgbClr val="000000"/>
                </a:solidFill>
                <a:latin typeface="+mn-lt"/>
                <a:cs typeface="Arial" charset="0"/>
              </a:rPr>
              <a:t>switch(</a:t>
            </a:r>
            <a:r>
              <a:rPr lang="en-US" sz="2200" i="0" dirty="0" err="1">
                <a:solidFill>
                  <a:srgbClr val="000000"/>
                </a:solidFill>
                <a:latin typeface="+mn-lt"/>
                <a:cs typeface="Arial" charset="0"/>
              </a:rPr>
              <a:t>es</a:t>
            </a:r>
            <a:r>
              <a:rPr lang="en-US" sz="2200" i="0" dirty="0">
                <a:solidFill>
                  <a:srgbClr val="000000"/>
                </a:solidFill>
                <a:latin typeface="+mn-lt"/>
                <a:cs typeface="Arial" charset="0"/>
              </a:rPr>
              <a:t>) supporting VLAN capabilities can be configured to define multiple </a:t>
            </a:r>
            <a:r>
              <a:rPr lang="en-US" sz="2200" b="1" u="sng" dirty="0">
                <a:solidFill>
                  <a:srgbClr val="CC0000"/>
                </a:solidFill>
                <a:latin typeface="+mn-lt"/>
                <a:cs typeface="Arial" charset="0"/>
              </a:rPr>
              <a:t>virtual</a:t>
            </a:r>
            <a:r>
              <a:rPr lang="en-US" sz="2200" i="0" dirty="0">
                <a:solidFill>
                  <a:srgbClr val="FF0000"/>
                </a:solidFill>
                <a:latin typeface="+mn-lt"/>
                <a:cs typeface="Arial" charset="0"/>
              </a:rPr>
              <a:t> </a:t>
            </a:r>
            <a:r>
              <a:rPr lang="en-US" sz="2200" i="0" dirty="0">
                <a:solidFill>
                  <a:srgbClr val="000000"/>
                </a:solidFill>
                <a:latin typeface="+mn-lt"/>
                <a:cs typeface="Arial" charset="0"/>
              </a:rPr>
              <a:t>LANS over </a:t>
            </a:r>
            <a:r>
              <a:rPr lang="en-US" sz="2200" i="0" dirty="0">
                <a:solidFill>
                  <a:schemeClr val="accent5"/>
                </a:solidFill>
                <a:latin typeface="+mn-lt"/>
                <a:cs typeface="Arial" charset="0"/>
              </a:rPr>
              <a:t>single physical LAN infrastructure.</a:t>
            </a:r>
          </a:p>
        </p:txBody>
      </p:sp>
      <p:sp>
        <p:nvSpPr>
          <p:cNvPr id="73741" name="Text Box 87"/>
          <p:cNvSpPr txBox="1">
            <a:spLocks noChangeArrowheads="1"/>
          </p:cNvSpPr>
          <p:nvPr/>
        </p:nvSpPr>
        <p:spPr bwMode="auto">
          <a:xfrm>
            <a:off x="3237284" y="1360769"/>
            <a:ext cx="5757308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800" b="1" i="0" dirty="0">
                <a:solidFill>
                  <a:srgbClr val="CC0000"/>
                </a:solidFill>
                <a:latin typeface="+mn-lt"/>
                <a:cs typeface="Arial" charset="0"/>
              </a:rPr>
              <a:t>Virtual Local Area Network</a:t>
            </a:r>
          </a:p>
        </p:txBody>
      </p:sp>
      <p:sp>
        <p:nvSpPr>
          <p:cNvPr id="143" name="Freeform 81"/>
          <p:cNvSpPr>
            <a:spLocks/>
          </p:cNvSpPr>
          <p:nvPr/>
        </p:nvSpPr>
        <p:spPr bwMode="auto">
          <a:xfrm rot="5400000">
            <a:off x="5437226" y="4565451"/>
            <a:ext cx="1596996" cy="2012019"/>
          </a:xfrm>
          <a:custGeom>
            <a:avLst/>
            <a:gdLst>
              <a:gd name="T0" fmla="*/ 2147483647 w 10000"/>
              <a:gd name="T1" fmla="*/ 2147483647 h 9831"/>
              <a:gd name="T2" fmla="*/ 2147483647 w 10000"/>
              <a:gd name="T3" fmla="*/ 2147483647 h 9831"/>
              <a:gd name="T4" fmla="*/ 2147483647 w 10000"/>
              <a:gd name="T5" fmla="*/ 2147483647 h 9831"/>
              <a:gd name="T6" fmla="*/ 2147483647 w 10000"/>
              <a:gd name="T7" fmla="*/ 2147483647 h 9831"/>
              <a:gd name="T8" fmla="*/ 2147483647 w 10000"/>
              <a:gd name="T9" fmla="*/ 2147483647 h 9831"/>
              <a:gd name="T10" fmla="*/ 2147483647 w 10000"/>
              <a:gd name="T11" fmla="*/ 2147483647 h 9831"/>
              <a:gd name="T12" fmla="*/ 2147483647 w 10000"/>
              <a:gd name="T13" fmla="*/ 2147483647 h 9831"/>
              <a:gd name="T14" fmla="*/ 2147483647 w 10000"/>
              <a:gd name="T15" fmla="*/ 2147483647 h 9831"/>
              <a:gd name="T16" fmla="*/ 2147483647 w 10000"/>
              <a:gd name="T17" fmla="*/ 2147483647 h 9831"/>
              <a:gd name="T18" fmla="*/ 2147483647 w 10000"/>
              <a:gd name="T19" fmla="*/ 2147483647 h 9831"/>
              <a:gd name="T20" fmla="*/ 2147483647 w 10000"/>
              <a:gd name="T21" fmla="*/ 2147483647 h 9831"/>
              <a:gd name="T22" fmla="*/ 2147483647 w 10000"/>
              <a:gd name="T23" fmla="*/ 2147483647 h 983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connsiteX0" fmla="*/ 3011 w 9993"/>
              <a:gd name="connsiteY0" fmla="*/ 121 h 10000"/>
              <a:gd name="connsiteX1" fmla="*/ 538 w 9993"/>
              <a:gd name="connsiteY1" fmla="*/ 527 h 10000"/>
              <a:gd name="connsiteX2" fmla="*/ 1 w 9993"/>
              <a:gd name="connsiteY2" fmla="*/ 3524 h 10000"/>
              <a:gd name="connsiteX3" fmla="*/ 1276 w 9993"/>
              <a:gd name="connsiteY3" fmla="*/ 4874 h 10000"/>
              <a:gd name="connsiteX4" fmla="*/ 1940 w 9993"/>
              <a:gd name="connsiteY4" fmla="*/ 6681 h 10000"/>
              <a:gd name="connsiteX5" fmla="*/ 5278 w 9993"/>
              <a:gd name="connsiteY5" fmla="*/ 9001 h 10000"/>
              <a:gd name="connsiteX6" fmla="*/ 8165 w 9993"/>
              <a:gd name="connsiteY6" fmla="*/ 9974 h 10000"/>
              <a:gd name="connsiteX7" fmla="*/ 9857 w 9993"/>
              <a:gd name="connsiteY7" fmla="*/ 8031 h 10000"/>
              <a:gd name="connsiteX8" fmla="*/ 9823 w 9993"/>
              <a:gd name="connsiteY8" fmla="*/ 3652 h 10000"/>
              <a:gd name="connsiteX9" fmla="*/ 9275 w 9993"/>
              <a:gd name="connsiteY9" fmla="*/ 802 h 10000"/>
              <a:gd name="connsiteX10" fmla="*/ 5977 w 9993"/>
              <a:gd name="connsiteY10" fmla="*/ 50 h 10000"/>
              <a:gd name="connsiteX11" fmla="*/ 3011 w 9993"/>
              <a:gd name="connsiteY11" fmla="*/ 121 h 10000"/>
              <a:gd name="connsiteX0" fmla="*/ 3013 w 10000"/>
              <a:gd name="connsiteY0" fmla="*/ 121 h 10002"/>
              <a:gd name="connsiteX1" fmla="*/ 538 w 10000"/>
              <a:gd name="connsiteY1" fmla="*/ 527 h 10002"/>
              <a:gd name="connsiteX2" fmla="*/ 1 w 10000"/>
              <a:gd name="connsiteY2" fmla="*/ 3524 h 10002"/>
              <a:gd name="connsiteX3" fmla="*/ 1277 w 10000"/>
              <a:gd name="connsiteY3" fmla="*/ 4874 h 10002"/>
              <a:gd name="connsiteX4" fmla="*/ 2488 w 10000"/>
              <a:gd name="connsiteY4" fmla="*/ 6416 h 10002"/>
              <a:gd name="connsiteX5" fmla="*/ 5282 w 10000"/>
              <a:gd name="connsiteY5" fmla="*/ 9001 h 10002"/>
              <a:gd name="connsiteX6" fmla="*/ 8171 w 10000"/>
              <a:gd name="connsiteY6" fmla="*/ 9974 h 10002"/>
              <a:gd name="connsiteX7" fmla="*/ 9864 w 10000"/>
              <a:gd name="connsiteY7" fmla="*/ 8031 h 10002"/>
              <a:gd name="connsiteX8" fmla="*/ 9830 w 10000"/>
              <a:gd name="connsiteY8" fmla="*/ 3652 h 10002"/>
              <a:gd name="connsiteX9" fmla="*/ 9281 w 10000"/>
              <a:gd name="connsiteY9" fmla="*/ 802 h 10002"/>
              <a:gd name="connsiteX10" fmla="*/ 5981 w 10000"/>
              <a:gd name="connsiteY10" fmla="*/ 50 h 10002"/>
              <a:gd name="connsiteX11" fmla="*/ 3013 w 10000"/>
              <a:gd name="connsiteY11" fmla="*/ 121 h 10002"/>
              <a:gd name="connsiteX0" fmla="*/ 3013 w 10000"/>
              <a:gd name="connsiteY0" fmla="*/ 121 h 10002"/>
              <a:gd name="connsiteX1" fmla="*/ 538 w 10000"/>
              <a:gd name="connsiteY1" fmla="*/ 527 h 10002"/>
              <a:gd name="connsiteX2" fmla="*/ 1 w 10000"/>
              <a:gd name="connsiteY2" fmla="*/ 3524 h 10002"/>
              <a:gd name="connsiteX3" fmla="*/ 949 w 10000"/>
              <a:gd name="connsiteY3" fmla="*/ 4927 h 10002"/>
              <a:gd name="connsiteX4" fmla="*/ 2488 w 10000"/>
              <a:gd name="connsiteY4" fmla="*/ 6416 h 10002"/>
              <a:gd name="connsiteX5" fmla="*/ 5282 w 10000"/>
              <a:gd name="connsiteY5" fmla="*/ 9001 h 10002"/>
              <a:gd name="connsiteX6" fmla="*/ 8171 w 10000"/>
              <a:gd name="connsiteY6" fmla="*/ 9974 h 10002"/>
              <a:gd name="connsiteX7" fmla="*/ 9864 w 10000"/>
              <a:gd name="connsiteY7" fmla="*/ 8031 h 10002"/>
              <a:gd name="connsiteX8" fmla="*/ 9830 w 10000"/>
              <a:gd name="connsiteY8" fmla="*/ 3652 h 10002"/>
              <a:gd name="connsiteX9" fmla="*/ 9281 w 10000"/>
              <a:gd name="connsiteY9" fmla="*/ 802 h 10002"/>
              <a:gd name="connsiteX10" fmla="*/ 5981 w 10000"/>
              <a:gd name="connsiteY10" fmla="*/ 50 h 10002"/>
              <a:gd name="connsiteX11" fmla="*/ 3013 w 10000"/>
              <a:gd name="connsiteY11" fmla="*/ 121 h 10002"/>
              <a:gd name="connsiteX0" fmla="*/ 2932 w 9919"/>
              <a:gd name="connsiteY0" fmla="*/ 121 h 10002"/>
              <a:gd name="connsiteX1" fmla="*/ 457 w 9919"/>
              <a:gd name="connsiteY1" fmla="*/ 527 h 10002"/>
              <a:gd name="connsiteX2" fmla="*/ 2 w 9919"/>
              <a:gd name="connsiteY2" fmla="*/ 2888 h 10002"/>
              <a:gd name="connsiteX3" fmla="*/ 868 w 9919"/>
              <a:gd name="connsiteY3" fmla="*/ 4927 h 10002"/>
              <a:gd name="connsiteX4" fmla="*/ 2407 w 9919"/>
              <a:gd name="connsiteY4" fmla="*/ 6416 h 10002"/>
              <a:gd name="connsiteX5" fmla="*/ 5201 w 9919"/>
              <a:gd name="connsiteY5" fmla="*/ 9001 h 10002"/>
              <a:gd name="connsiteX6" fmla="*/ 8090 w 9919"/>
              <a:gd name="connsiteY6" fmla="*/ 9974 h 10002"/>
              <a:gd name="connsiteX7" fmla="*/ 9783 w 9919"/>
              <a:gd name="connsiteY7" fmla="*/ 8031 h 10002"/>
              <a:gd name="connsiteX8" fmla="*/ 9749 w 9919"/>
              <a:gd name="connsiteY8" fmla="*/ 3652 h 10002"/>
              <a:gd name="connsiteX9" fmla="*/ 9200 w 9919"/>
              <a:gd name="connsiteY9" fmla="*/ 802 h 10002"/>
              <a:gd name="connsiteX10" fmla="*/ 5900 w 9919"/>
              <a:gd name="connsiteY10" fmla="*/ 50 h 10002"/>
              <a:gd name="connsiteX11" fmla="*/ 2932 w 9919"/>
              <a:gd name="connsiteY11" fmla="*/ 121 h 10002"/>
              <a:gd name="connsiteX0" fmla="*/ 2956 w 10000"/>
              <a:gd name="connsiteY0" fmla="*/ 354 h 10233"/>
              <a:gd name="connsiteX1" fmla="*/ 461 w 10000"/>
              <a:gd name="connsiteY1" fmla="*/ 760 h 10233"/>
              <a:gd name="connsiteX2" fmla="*/ 2 w 10000"/>
              <a:gd name="connsiteY2" fmla="*/ 3120 h 10233"/>
              <a:gd name="connsiteX3" fmla="*/ 875 w 10000"/>
              <a:gd name="connsiteY3" fmla="*/ 5159 h 10233"/>
              <a:gd name="connsiteX4" fmla="*/ 2427 w 10000"/>
              <a:gd name="connsiteY4" fmla="*/ 6648 h 10233"/>
              <a:gd name="connsiteX5" fmla="*/ 5243 w 10000"/>
              <a:gd name="connsiteY5" fmla="*/ 9232 h 10233"/>
              <a:gd name="connsiteX6" fmla="*/ 8156 w 10000"/>
              <a:gd name="connsiteY6" fmla="*/ 10205 h 10233"/>
              <a:gd name="connsiteX7" fmla="*/ 9863 w 10000"/>
              <a:gd name="connsiteY7" fmla="*/ 8262 h 10233"/>
              <a:gd name="connsiteX8" fmla="*/ 9829 w 10000"/>
              <a:gd name="connsiteY8" fmla="*/ 3884 h 10233"/>
              <a:gd name="connsiteX9" fmla="*/ 9275 w 10000"/>
              <a:gd name="connsiteY9" fmla="*/ 1035 h 10233"/>
              <a:gd name="connsiteX10" fmla="*/ 6003 w 10000"/>
              <a:gd name="connsiteY10" fmla="*/ 0 h 10233"/>
              <a:gd name="connsiteX11" fmla="*/ 2956 w 10000"/>
              <a:gd name="connsiteY11" fmla="*/ 354 h 10233"/>
              <a:gd name="connsiteX0" fmla="*/ 2901 w 10000"/>
              <a:gd name="connsiteY0" fmla="*/ 103 h 10300"/>
              <a:gd name="connsiteX1" fmla="*/ 461 w 10000"/>
              <a:gd name="connsiteY1" fmla="*/ 827 h 10300"/>
              <a:gd name="connsiteX2" fmla="*/ 2 w 10000"/>
              <a:gd name="connsiteY2" fmla="*/ 3187 h 10300"/>
              <a:gd name="connsiteX3" fmla="*/ 875 w 10000"/>
              <a:gd name="connsiteY3" fmla="*/ 5226 h 10300"/>
              <a:gd name="connsiteX4" fmla="*/ 2427 w 10000"/>
              <a:gd name="connsiteY4" fmla="*/ 6715 h 10300"/>
              <a:gd name="connsiteX5" fmla="*/ 5243 w 10000"/>
              <a:gd name="connsiteY5" fmla="*/ 9299 h 10300"/>
              <a:gd name="connsiteX6" fmla="*/ 8156 w 10000"/>
              <a:gd name="connsiteY6" fmla="*/ 10272 h 10300"/>
              <a:gd name="connsiteX7" fmla="*/ 9863 w 10000"/>
              <a:gd name="connsiteY7" fmla="*/ 8329 h 10300"/>
              <a:gd name="connsiteX8" fmla="*/ 9829 w 10000"/>
              <a:gd name="connsiteY8" fmla="*/ 3951 h 10300"/>
              <a:gd name="connsiteX9" fmla="*/ 9275 w 10000"/>
              <a:gd name="connsiteY9" fmla="*/ 1102 h 10300"/>
              <a:gd name="connsiteX10" fmla="*/ 6003 w 10000"/>
              <a:gd name="connsiteY10" fmla="*/ 67 h 10300"/>
              <a:gd name="connsiteX11" fmla="*/ 2901 w 10000"/>
              <a:gd name="connsiteY11" fmla="*/ 103 h 10300"/>
              <a:gd name="connsiteX0" fmla="*/ 2901 w 10000"/>
              <a:gd name="connsiteY0" fmla="*/ 103 h 10294"/>
              <a:gd name="connsiteX1" fmla="*/ 461 w 10000"/>
              <a:gd name="connsiteY1" fmla="*/ 827 h 10294"/>
              <a:gd name="connsiteX2" fmla="*/ 2 w 10000"/>
              <a:gd name="connsiteY2" fmla="*/ 3187 h 10294"/>
              <a:gd name="connsiteX3" fmla="*/ 875 w 10000"/>
              <a:gd name="connsiteY3" fmla="*/ 5226 h 10294"/>
              <a:gd name="connsiteX4" fmla="*/ 1559 w 10000"/>
              <a:gd name="connsiteY4" fmla="*/ 7889 h 10294"/>
              <a:gd name="connsiteX5" fmla="*/ 5243 w 10000"/>
              <a:gd name="connsiteY5" fmla="*/ 9299 h 10294"/>
              <a:gd name="connsiteX6" fmla="*/ 8156 w 10000"/>
              <a:gd name="connsiteY6" fmla="*/ 10272 h 10294"/>
              <a:gd name="connsiteX7" fmla="*/ 9863 w 10000"/>
              <a:gd name="connsiteY7" fmla="*/ 8329 h 10294"/>
              <a:gd name="connsiteX8" fmla="*/ 9829 w 10000"/>
              <a:gd name="connsiteY8" fmla="*/ 3951 h 10294"/>
              <a:gd name="connsiteX9" fmla="*/ 9275 w 10000"/>
              <a:gd name="connsiteY9" fmla="*/ 1102 h 10294"/>
              <a:gd name="connsiteX10" fmla="*/ 6003 w 10000"/>
              <a:gd name="connsiteY10" fmla="*/ 67 h 10294"/>
              <a:gd name="connsiteX11" fmla="*/ 2901 w 10000"/>
              <a:gd name="connsiteY11" fmla="*/ 103 h 10294"/>
              <a:gd name="connsiteX0" fmla="*/ 2901 w 9993"/>
              <a:gd name="connsiteY0" fmla="*/ 103 h 9338"/>
              <a:gd name="connsiteX1" fmla="*/ 461 w 9993"/>
              <a:gd name="connsiteY1" fmla="*/ 827 h 9338"/>
              <a:gd name="connsiteX2" fmla="*/ 2 w 9993"/>
              <a:gd name="connsiteY2" fmla="*/ 3187 h 9338"/>
              <a:gd name="connsiteX3" fmla="*/ 875 w 9993"/>
              <a:gd name="connsiteY3" fmla="*/ 5226 h 9338"/>
              <a:gd name="connsiteX4" fmla="*/ 1559 w 9993"/>
              <a:gd name="connsiteY4" fmla="*/ 7889 h 9338"/>
              <a:gd name="connsiteX5" fmla="*/ 5243 w 9993"/>
              <a:gd name="connsiteY5" fmla="*/ 9299 h 9338"/>
              <a:gd name="connsiteX6" fmla="*/ 8258 w 9993"/>
              <a:gd name="connsiteY6" fmla="*/ 8896 h 9338"/>
              <a:gd name="connsiteX7" fmla="*/ 9863 w 9993"/>
              <a:gd name="connsiteY7" fmla="*/ 8329 h 9338"/>
              <a:gd name="connsiteX8" fmla="*/ 9829 w 9993"/>
              <a:gd name="connsiteY8" fmla="*/ 3951 h 9338"/>
              <a:gd name="connsiteX9" fmla="*/ 9275 w 9993"/>
              <a:gd name="connsiteY9" fmla="*/ 1102 h 9338"/>
              <a:gd name="connsiteX10" fmla="*/ 6003 w 9993"/>
              <a:gd name="connsiteY10" fmla="*/ 67 h 9338"/>
              <a:gd name="connsiteX11" fmla="*/ 2901 w 9993"/>
              <a:gd name="connsiteY11" fmla="*/ 103 h 9338"/>
              <a:gd name="connsiteX0" fmla="*/ 2903 w 10000"/>
              <a:gd name="connsiteY0" fmla="*/ 110 h 9662"/>
              <a:gd name="connsiteX1" fmla="*/ 461 w 10000"/>
              <a:gd name="connsiteY1" fmla="*/ 886 h 9662"/>
              <a:gd name="connsiteX2" fmla="*/ 2 w 10000"/>
              <a:gd name="connsiteY2" fmla="*/ 3413 h 9662"/>
              <a:gd name="connsiteX3" fmla="*/ 876 w 10000"/>
              <a:gd name="connsiteY3" fmla="*/ 5596 h 9662"/>
              <a:gd name="connsiteX4" fmla="*/ 1560 w 10000"/>
              <a:gd name="connsiteY4" fmla="*/ 8448 h 9662"/>
              <a:gd name="connsiteX5" fmla="*/ 5554 w 10000"/>
              <a:gd name="connsiteY5" fmla="*/ 9568 h 9662"/>
              <a:gd name="connsiteX6" fmla="*/ 8264 w 10000"/>
              <a:gd name="connsiteY6" fmla="*/ 9527 h 9662"/>
              <a:gd name="connsiteX7" fmla="*/ 9870 w 10000"/>
              <a:gd name="connsiteY7" fmla="*/ 8919 h 9662"/>
              <a:gd name="connsiteX8" fmla="*/ 9836 w 10000"/>
              <a:gd name="connsiteY8" fmla="*/ 4231 h 9662"/>
              <a:gd name="connsiteX9" fmla="*/ 9281 w 10000"/>
              <a:gd name="connsiteY9" fmla="*/ 1180 h 9662"/>
              <a:gd name="connsiteX10" fmla="*/ 6007 w 10000"/>
              <a:gd name="connsiteY10" fmla="*/ 72 h 9662"/>
              <a:gd name="connsiteX11" fmla="*/ 2903 w 10000"/>
              <a:gd name="connsiteY11" fmla="*/ 110 h 9662"/>
              <a:gd name="connsiteX0" fmla="*/ 2903 w 10000"/>
              <a:gd name="connsiteY0" fmla="*/ 114 h 10040"/>
              <a:gd name="connsiteX1" fmla="*/ 461 w 10000"/>
              <a:gd name="connsiteY1" fmla="*/ 917 h 10040"/>
              <a:gd name="connsiteX2" fmla="*/ 2 w 10000"/>
              <a:gd name="connsiteY2" fmla="*/ 3532 h 10040"/>
              <a:gd name="connsiteX3" fmla="*/ 876 w 10000"/>
              <a:gd name="connsiteY3" fmla="*/ 5792 h 10040"/>
              <a:gd name="connsiteX4" fmla="*/ 2122 w 10000"/>
              <a:gd name="connsiteY4" fmla="*/ 8206 h 10040"/>
              <a:gd name="connsiteX5" fmla="*/ 5554 w 10000"/>
              <a:gd name="connsiteY5" fmla="*/ 9903 h 10040"/>
              <a:gd name="connsiteX6" fmla="*/ 8264 w 10000"/>
              <a:gd name="connsiteY6" fmla="*/ 9860 h 10040"/>
              <a:gd name="connsiteX7" fmla="*/ 9870 w 10000"/>
              <a:gd name="connsiteY7" fmla="*/ 9231 h 10040"/>
              <a:gd name="connsiteX8" fmla="*/ 9836 w 10000"/>
              <a:gd name="connsiteY8" fmla="*/ 4379 h 10040"/>
              <a:gd name="connsiteX9" fmla="*/ 9281 w 10000"/>
              <a:gd name="connsiteY9" fmla="*/ 1221 h 10040"/>
              <a:gd name="connsiteX10" fmla="*/ 6007 w 10000"/>
              <a:gd name="connsiteY10" fmla="*/ 75 h 10040"/>
              <a:gd name="connsiteX11" fmla="*/ 2903 w 10000"/>
              <a:gd name="connsiteY11" fmla="*/ 114 h 10040"/>
              <a:gd name="connsiteX0" fmla="*/ 2503 w 9600"/>
              <a:gd name="connsiteY0" fmla="*/ 114 h 10040"/>
              <a:gd name="connsiteX1" fmla="*/ 61 w 9600"/>
              <a:gd name="connsiteY1" fmla="*/ 917 h 10040"/>
              <a:gd name="connsiteX2" fmla="*/ 675 w 9600"/>
              <a:gd name="connsiteY2" fmla="*/ 3577 h 10040"/>
              <a:gd name="connsiteX3" fmla="*/ 476 w 9600"/>
              <a:gd name="connsiteY3" fmla="*/ 5792 h 10040"/>
              <a:gd name="connsiteX4" fmla="*/ 1722 w 9600"/>
              <a:gd name="connsiteY4" fmla="*/ 8206 h 10040"/>
              <a:gd name="connsiteX5" fmla="*/ 5154 w 9600"/>
              <a:gd name="connsiteY5" fmla="*/ 9903 h 10040"/>
              <a:gd name="connsiteX6" fmla="*/ 7864 w 9600"/>
              <a:gd name="connsiteY6" fmla="*/ 9860 h 10040"/>
              <a:gd name="connsiteX7" fmla="*/ 9470 w 9600"/>
              <a:gd name="connsiteY7" fmla="*/ 9231 h 10040"/>
              <a:gd name="connsiteX8" fmla="*/ 9436 w 9600"/>
              <a:gd name="connsiteY8" fmla="*/ 4379 h 10040"/>
              <a:gd name="connsiteX9" fmla="*/ 8881 w 9600"/>
              <a:gd name="connsiteY9" fmla="*/ 1221 h 10040"/>
              <a:gd name="connsiteX10" fmla="*/ 5607 w 9600"/>
              <a:gd name="connsiteY10" fmla="*/ 75 h 10040"/>
              <a:gd name="connsiteX11" fmla="*/ 2503 w 9600"/>
              <a:gd name="connsiteY11" fmla="*/ 114 h 10040"/>
              <a:gd name="connsiteX0" fmla="*/ 5654 w 10172"/>
              <a:gd name="connsiteY0" fmla="*/ 1473 h 9929"/>
              <a:gd name="connsiteX1" fmla="*/ 236 w 10172"/>
              <a:gd name="connsiteY1" fmla="*/ 842 h 9929"/>
              <a:gd name="connsiteX2" fmla="*/ 875 w 10172"/>
              <a:gd name="connsiteY2" fmla="*/ 3492 h 9929"/>
              <a:gd name="connsiteX3" fmla="*/ 668 w 10172"/>
              <a:gd name="connsiteY3" fmla="*/ 5698 h 9929"/>
              <a:gd name="connsiteX4" fmla="*/ 1966 w 10172"/>
              <a:gd name="connsiteY4" fmla="*/ 8102 h 9929"/>
              <a:gd name="connsiteX5" fmla="*/ 5541 w 10172"/>
              <a:gd name="connsiteY5" fmla="*/ 9793 h 9929"/>
              <a:gd name="connsiteX6" fmla="*/ 8364 w 10172"/>
              <a:gd name="connsiteY6" fmla="*/ 9750 h 9929"/>
              <a:gd name="connsiteX7" fmla="*/ 10037 w 10172"/>
              <a:gd name="connsiteY7" fmla="*/ 9123 h 9929"/>
              <a:gd name="connsiteX8" fmla="*/ 10001 w 10172"/>
              <a:gd name="connsiteY8" fmla="*/ 4291 h 9929"/>
              <a:gd name="connsiteX9" fmla="*/ 9423 w 10172"/>
              <a:gd name="connsiteY9" fmla="*/ 1145 h 9929"/>
              <a:gd name="connsiteX10" fmla="*/ 6013 w 10172"/>
              <a:gd name="connsiteY10" fmla="*/ 4 h 9929"/>
              <a:gd name="connsiteX11" fmla="*/ 5654 w 10172"/>
              <a:gd name="connsiteY11" fmla="*/ 1473 h 9929"/>
              <a:gd name="connsiteX0" fmla="*/ 4952 w 9394"/>
              <a:gd name="connsiteY0" fmla="*/ 1484 h 10000"/>
              <a:gd name="connsiteX1" fmla="*/ 2400 w 9394"/>
              <a:gd name="connsiteY1" fmla="*/ 2018 h 10000"/>
              <a:gd name="connsiteX2" fmla="*/ 254 w 9394"/>
              <a:gd name="connsiteY2" fmla="*/ 3517 h 10000"/>
              <a:gd name="connsiteX3" fmla="*/ 51 w 9394"/>
              <a:gd name="connsiteY3" fmla="*/ 5739 h 10000"/>
              <a:gd name="connsiteX4" fmla="*/ 1327 w 9394"/>
              <a:gd name="connsiteY4" fmla="*/ 8160 h 10000"/>
              <a:gd name="connsiteX5" fmla="*/ 4841 w 9394"/>
              <a:gd name="connsiteY5" fmla="*/ 9863 h 10000"/>
              <a:gd name="connsiteX6" fmla="*/ 7617 w 9394"/>
              <a:gd name="connsiteY6" fmla="*/ 9820 h 10000"/>
              <a:gd name="connsiteX7" fmla="*/ 9261 w 9394"/>
              <a:gd name="connsiteY7" fmla="*/ 9188 h 10000"/>
              <a:gd name="connsiteX8" fmla="*/ 9226 w 9394"/>
              <a:gd name="connsiteY8" fmla="*/ 4322 h 10000"/>
              <a:gd name="connsiteX9" fmla="*/ 8658 w 9394"/>
              <a:gd name="connsiteY9" fmla="*/ 1153 h 10000"/>
              <a:gd name="connsiteX10" fmla="*/ 5305 w 9394"/>
              <a:gd name="connsiteY10" fmla="*/ 4 h 10000"/>
              <a:gd name="connsiteX11" fmla="*/ 4952 w 9394"/>
              <a:gd name="connsiteY11" fmla="*/ 1484 h 10000"/>
              <a:gd name="connsiteX0" fmla="*/ 5271 w 10000"/>
              <a:gd name="connsiteY0" fmla="*/ 596 h 9112"/>
              <a:gd name="connsiteX1" fmla="*/ 2555 w 10000"/>
              <a:gd name="connsiteY1" fmla="*/ 1130 h 9112"/>
              <a:gd name="connsiteX2" fmla="*/ 270 w 10000"/>
              <a:gd name="connsiteY2" fmla="*/ 2629 h 9112"/>
              <a:gd name="connsiteX3" fmla="*/ 54 w 10000"/>
              <a:gd name="connsiteY3" fmla="*/ 4851 h 9112"/>
              <a:gd name="connsiteX4" fmla="*/ 1413 w 10000"/>
              <a:gd name="connsiteY4" fmla="*/ 7272 h 9112"/>
              <a:gd name="connsiteX5" fmla="*/ 5153 w 10000"/>
              <a:gd name="connsiteY5" fmla="*/ 8975 h 9112"/>
              <a:gd name="connsiteX6" fmla="*/ 8108 w 10000"/>
              <a:gd name="connsiteY6" fmla="*/ 8932 h 9112"/>
              <a:gd name="connsiteX7" fmla="*/ 9858 w 10000"/>
              <a:gd name="connsiteY7" fmla="*/ 8300 h 9112"/>
              <a:gd name="connsiteX8" fmla="*/ 9821 w 10000"/>
              <a:gd name="connsiteY8" fmla="*/ 3434 h 9112"/>
              <a:gd name="connsiteX9" fmla="*/ 9217 w 10000"/>
              <a:gd name="connsiteY9" fmla="*/ 265 h 9112"/>
              <a:gd name="connsiteX10" fmla="*/ 7430 w 10000"/>
              <a:gd name="connsiteY10" fmla="*/ 241 h 9112"/>
              <a:gd name="connsiteX11" fmla="*/ 5271 w 10000"/>
              <a:gd name="connsiteY11" fmla="*/ 596 h 9112"/>
              <a:gd name="connsiteX0" fmla="*/ 5271 w 10268"/>
              <a:gd name="connsiteY0" fmla="*/ 517 h 9863"/>
              <a:gd name="connsiteX1" fmla="*/ 2555 w 10268"/>
              <a:gd name="connsiteY1" fmla="*/ 1103 h 9863"/>
              <a:gd name="connsiteX2" fmla="*/ 270 w 10268"/>
              <a:gd name="connsiteY2" fmla="*/ 2748 h 9863"/>
              <a:gd name="connsiteX3" fmla="*/ 54 w 10268"/>
              <a:gd name="connsiteY3" fmla="*/ 5187 h 9863"/>
              <a:gd name="connsiteX4" fmla="*/ 1413 w 10268"/>
              <a:gd name="connsiteY4" fmla="*/ 7844 h 9863"/>
              <a:gd name="connsiteX5" fmla="*/ 5153 w 10268"/>
              <a:gd name="connsiteY5" fmla="*/ 9713 h 9863"/>
              <a:gd name="connsiteX6" fmla="*/ 8108 w 10268"/>
              <a:gd name="connsiteY6" fmla="*/ 9665 h 9863"/>
              <a:gd name="connsiteX7" fmla="*/ 9858 w 10268"/>
              <a:gd name="connsiteY7" fmla="*/ 8972 h 9863"/>
              <a:gd name="connsiteX8" fmla="*/ 9821 w 10268"/>
              <a:gd name="connsiteY8" fmla="*/ 3632 h 9863"/>
              <a:gd name="connsiteX9" fmla="*/ 9941 w 10268"/>
              <a:gd name="connsiteY9" fmla="*/ 352 h 9863"/>
              <a:gd name="connsiteX10" fmla="*/ 7430 w 10268"/>
              <a:gd name="connsiteY10" fmla="*/ 127 h 9863"/>
              <a:gd name="connsiteX11" fmla="*/ 5271 w 10268"/>
              <a:gd name="connsiteY11" fmla="*/ 517 h 9863"/>
              <a:gd name="connsiteX0" fmla="*/ 5132 w 11246"/>
              <a:gd name="connsiteY0" fmla="*/ 524 h 10000"/>
              <a:gd name="connsiteX1" fmla="*/ 2487 w 11246"/>
              <a:gd name="connsiteY1" fmla="*/ 1118 h 10000"/>
              <a:gd name="connsiteX2" fmla="*/ 262 w 11246"/>
              <a:gd name="connsiteY2" fmla="*/ 2786 h 10000"/>
              <a:gd name="connsiteX3" fmla="*/ 52 w 11246"/>
              <a:gd name="connsiteY3" fmla="*/ 5259 h 10000"/>
              <a:gd name="connsiteX4" fmla="*/ 1375 w 11246"/>
              <a:gd name="connsiteY4" fmla="*/ 7953 h 10000"/>
              <a:gd name="connsiteX5" fmla="*/ 5018 w 11246"/>
              <a:gd name="connsiteY5" fmla="*/ 9848 h 10000"/>
              <a:gd name="connsiteX6" fmla="*/ 7895 w 11246"/>
              <a:gd name="connsiteY6" fmla="*/ 9799 h 10000"/>
              <a:gd name="connsiteX7" fmla="*/ 9600 w 11246"/>
              <a:gd name="connsiteY7" fmla="*/ 9097 h 10000"/>
              <a:gd name="connsiteX8" fmla="*/ 11246 w 11246"/>
              <a:gd name="connsiteY8" fmla="*/ 3031 h 10000"/>
              <a:gd name="connsiteX9" fmla="*/ 9681 w 11246"/>
              <a:gd name="connsiteY9" fmla="*/ 357 h 10000"/>
              <a:gd name="connsiteX10" fmla="*/ 7235 w 11246"/>
              <a:gd name="connsiteY10" fmla="*/ 129 h 10000"/>
              <a:gd name="connsiteX11" fmla="*/ 5132 w 11246"/>
              <a:gd name="connsiteY11" fmla="*/ 524 h 10000"/>
              <a:gd name="connsiteX0" fmla="*/ 5132 w 11374"/>
              <a:gd name="connsiteY0" fmla="*/ 524 h 10039"/>
              <a:gd name="connsiteX1" fmla="*/ 2487 w 11374"/>
              <a:gd name="connsiteY1" fmla="*/ 1118 h 10039"/>
              <a:gd name="connsiteX2" fmla="*/ 262 w 11374"/>
              <a:gd name="connsiteY2" fmla="*/ 2786 h 10039"/>
              <a:gd name="connsiteX3" fmla="*/ 52 w 11374"/>
              <a:gd name="connsiteY3" fmla="*/ 5259 h 10039"/>
              <a:gd name="connsiteX4" fmla="*/ 1375 w 11374"/>
              <a:gd name="connsiteY4" fmla="*/ 7953 h 10039"/>
              <a:gd name="connsiteX5" fmla="*/ 5018 w 11374"/>
              <a:gd name="connsiteY5" fmla="*/ 9848 h 10039"/>
              <a:gd name="connsiteX6" fmla="*/ 7895 w 11374"/>
              <a:gd name="connsiteY6" fmla="*/ 9799 h 10039"/>
              <a:gd name="connsiteX7" fmla="*/ 10902 w 11374"/>
              <a:gd name="connsiteY7" fmla="*/ 8296 h 10039"/>
              <a:gd name="connsiteX8" fmla="*/ 11246 w 11374"/>
              <a:gd name="connsiteY8" fmla="*/ 3031 h 10039"/>
              <a:gd name="connsiteX9" fmla="*/ 9681 w 11374"/>
              <a:gd name="connsiteY9" fmla="*/ 357 h 10039"/>
              <a:gd name="connsiteX10" fmla="*/ 7235 w 11374"/>
              <a:gd name="connsiteY10" fmla="*/ 129 h 10039"/>
              <a:gd name="connsiteX11" fmla="*/ 5132 w 11374"/>
              <a:gd name="connsiteY11" fmla="*/ 524 h 10039"/>
              <a:gd name="connsiteX0" fmla="*/ 4752 w 11374"/>
              <a:gd name="connsiteY0" fmla="*/ 12 h 11530"/>
              <a:gd name="connsiteX1" fmla="*/ 2487 w 11374"/>
              <a:gd name="connsiteY1" fmla="*/ 2609 h 11530"/>
              <a:gd name="connsiteX2" fmla="*/ 262 w 11374"/>
              <a:gd name="connsiteY2" fmla="*/ 4277 h 11530"/>
              <a:gd name="connsiteX3" fmla="*/ 52 w 11374"/>
              <a:gd name="connsiteY3" fmla="*/ 6750 h 11530"/>
              <a:gd name="connsiteX4" fmla="*/ 1375 w 11374"/>
              <a:gd name="connsiteY4" fmla="*/ 9444 h 11530"/>
              <a:gd name="connsiteX5" fmla="*/ 5018 w 11374"/>
              <a:gd name="connsiteY5" fmla="*/ 11339 h 11530"/>
              <a:gd name="connsiteX6" fmla="*/ 7895 w 11374"/>
              <a:gd name="connsiteY6" fmla="*/ 11290 h 11530"/>
              <a:gd name="connsiteX7" fmla="*/ 10902 w 11374"/>
              <a:gd name="connsiteY7" fmla="*/ 9787 h 11530"/>
              <a:gd name="connsiteX8" fmla="*/ 11246 w 11374"/>
              <a:gd name="connsiteY8" fmla="*/ 4522 h 11530"/>
              <a:gd name="connsiteX9" fmla="*/ 9681 w 11374"/>
              <a:gd name="connsiteY9" fmla="*/ 1848 h 11530"/>
              <a:gd name="connsiteX10" fmla="*/ 7235 w 11374"/>
              <a:gd name="connsiteY10" fmla="*/ 1620 h 11530"/>
              <a:gd name="connsiteX11" fmla="*/ 4752 w 11374"/>
              <a:gd name="connsiteY11" fmla="*/ 12 h 11530"/>
              <a:gd name="connsiteX0" fmla="*/ 4752 w 11374"/>
              <a:gd name="connsiteY0" fmla="*/ 354 h 11872"/>
              <a:gd name="connsiteX1" fmla="*/ 1456 w 11374"/>
              <a:gd name="connsiteY1" fmla="*/ 397 h 11872"/>
              <a:gd name="connsiteX2" fmla="*/ 262 w 11374"/>
              <a:gd name="connsiteY2" fmla="*/ 4619 h 11872"/>
              <a:gd name="connsiteX3" fmla="*/ 52 w 11374"/>
              <a:gd name="connsiteY3" fmla="*/ 7092 h 11872"/>
              <a:gd name="connsiteX4" fmla="*/ 1375 w 11374"/>
              <a:gd name="connsiteY4" fmla="*/ 9786 h 11872"/>
              <a:gd name="connsiteX5" fmla="*/ 5018 w 11374"/>
              <a:gd name="connsiteY5" fmla="*/ 11681 h 11872"/>
              <a:gd name="connsiteX6" fmla="*/ 7895 w 11374"/>
              <a:gd name="connsiteY6" fmla="*/ 11632 h 11872"/>
              <a:gd name="connsiteX7" fmla="*/ 10902 w 11374"/>
              <a:gd name="connsiteY7" fmla="*/ 10129 h 11872"/>
              <a:gd name="connsiteX8" fmla="*/ 11246 w 11374"/>
              <a:gd name="connsiteY8" fmla="*/ 4864 h 11872"/>
              <a:gd name="connsiteX9" fmla="*/ 9681 w 11374"/>
              <a:gd name="connsiteY9" fmla="*/ 2190 h 11872"/>
              <a:gd name="connsiteX10" fmla="*/ 7235 w 11374"/>
              <a:gd name="connsiteY10" fmla="*/ 1962 h 11872"/>
              <a:gd name="connsiteX11" fmla="*/ 4752 w 11374"/>
              <a:gd name="connsiteY11" fmla="*/ 354 h 11872"/>
              <a:gd name="connsiteX0" fmla="*/ 4752 w 11374"/>
              <a:gd name="connsiteY0" fmla="*/ 1635 h 13153"/>
              <a:gd name="connsiteX1" fmla="*/ 1456 w 11374"/>
              <a:gd name="connsiteY1" fmla="*/ 1678 h 13153"/>
              <a:gd name="connsiteX2" fmla="*/ 262 w 11374"/>
              <a:gd name="connsiteY2" fmla="*/ 5900 h 13153"/>
              <a:gd name="connsiteX3" fmla="*/ 52 w 11374"/>
              <a:gd name="connsiteY3" fmla="*/ 8373 h 13153"/>
              <a:gd name="connsiteX4" fmla="*/ 1375 w 11374"/>
              <a:gd name="connsiteY4" fmla="*/ 11067 h 13153"/>
              <a:gd name="connsiteX5" fmla="*/ 5018 w 11374"/>
              <a:gd name="connsiteY5" fmla="*/ 12962 h 13153"/>
              <a:gd name="connsiteX6" fmla="*/ 7895 w 11374"/>
              <a:gd name="connsiteY6" fmla="*/ 12913 h 13153"/>
              <a:gd name="connsiteX7" fmla="*/ 10902 w 11374"/>
              <a:gd name="connsiteY7" fmla="*/ 11410 h 13153"/>
              <a:gd name="connsiteX8" fmla="*/ 11246 w 11374"/>
              <a:gd name="connsiteY8" fmla="*/ 6145 h 13153"/>
              <a:gd name="connsiteX9" fmla="*/ 9681 w 11374"/>
              <a:gd name="connsiteY9" fmla="*/ 3471 h 13153"/>
              <a:gd name="connsiteX10" fmla="*/ 7506 w 11374"/>
              <a:gd name="connsiteY10" fmla="*/ 38 h 13153"/>
              <a:gd name="connsiteX11" fmla="*/ 4752 w 11374"/>
              <a:gd name="connsiteY11" fmla="*/ 1635 h 13153"/>
              <a:gd name="connsiteX0" fmla="*/ 4752 w 11374"/>
              <a:gd name="connsiteY0" fmla="*/ 952 h 13221"/>
              <a:gd name="connsiteX1" fmla="*/ 1456 w 11374"/>
              <a:gd name="connsiteY1" fmla="*/ 1746 h 13221"/>
              <a:gd name="connsiteX2" fmla="*/ 262 w 11374"/>
              <a:gd name="connsiteY2" fmla="*/ 5968 h 13221"/>
              <a:gd name="connsiteX3" fmla="*/ 52 w 11374"/>
              <a:gd name="connsiteY3" fmla="*/ 8441 h 13221"/>
              <a:gd name="connsiteX4" fmla="*/ 1375 w 11374"/>
              <a:gd name="connsiteY4" fmla="*/ 11135 h 13221"/>
              <a:gd name="connsiteX5" fmla="*/ 5018 w 11374"/>
              <a:gd name="connsiteY5" fmla="*/ 13030 h 13221"/>
              <a:gd name="connsiteX6" fmla="*/ 7895 w 11374"/>
              <a:gd name="connsiteY6" fmla="*/ 12981 h 13221"/>
              <a:gd name="connsiteX7" fmla="*/ 10902 w 11374"/>
              <a:gd name="connsiteY7" fmla="*/ 11478 h 13221"/>
              <a:gd name="connsiteX8" fmla="*/ 11246 w 11374"/>
              <a:gd name="connsiteY8" fmla="*/ 6213 h 13221"/>
              <a:gd name="connsiteX9" fmla="*/ 9681 w 11374"/>
              <a:gd name="connsiteY9" fmla="*/ 3539 h 13221"/>
              <a:gd name="connsiteX10" fmla="*/ 7506 w 11374"/>
              <a:gd name="connsiteY10" fmla="*/ 106 h 13221"/>
              <a:gd name="connsiteX11" fmla="*/ 4752 w 11374"/>
              <a:gd name="connsiteY11" fmla="*/ 952 h 13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374" h="13221">
                <a:moveTo>
                  <a:pt x="4752" y="952"/>
                </a:moveTo>
                <a:cubicBezTo>
                  <a:pt x="3744" y="1225"/>
                  <a:pt x="2204" y="910"/>
                  <a:pt x="1456" y="1746"/>
                </a:cubicBezTo>
                <a:cubicBezTo>
                  <a:pt x="708" y="2582"/>
                  <a:pt x="297" y="4778"/>
                  <a:pt x="262" y="5968"/>
                </a:cubicBezTo>
                <a:cubicBezTo>
                  <a:pt x="229" y="7158"/>
                  <a:pt x="-132" y="7579"/>
                  <a:pt x="52" y="8441"/>
                </a:cubicBezTo>
                <a:cubicBezTo>
                  <a:pt x="237" y="9301"/>
                  <a:pt x="546" y="10369"/>
                  <a:pt x="1375" y="11135"/>
                </a:cubicBezTo>
                <a:cubicBezTo>
                  <a:pt x="2202" y="11900"/>
                  <a:pt x="3931" y="12722"/>
                  <a:pt x="5018" y="13030"/>
                </a:cubicBezTo>
                <a:cubicBezTo>
                  <a:pt x="6104" y="13337"/>
                  <a:pt x="6914" y="13240"/>
                  <a:pt x="7895" y="12981"/>
                </a:cubicBezTo>
                <a:cubicBezTo>
                  <a:pt x="8876" y="12722"/>
                  <a:pt x="10344" y="12606"/>
                  <a:pt x="10902" y="11478"/>
                </a:cubicBezTo>
                <a:cubicBezTo>
                  <a:pt x="11460" y="10350"/>
                  <a:pt x="11450" y="7536"/>
                  <a:pt x="11246" y="6213"/>
                </a:cubicBezTo>
                <a:cubicBezTo>
                  <a:pt x="11043" y="4890"/>
                  <a:pt x="10455" y="4153"/>
                  <a:pt x="9681" y="3539"/>
                </a:cubicBezTo>
                <a:cubicBezTo>
                  <a:pt x="8907" y="2926"/>
                  <a:pt x="8327" y="537"/>
                  <a:pt x="7506" y="106"/>
                </a:cubicBezTo>
                <a:cubicBezTo>
                  <a:pt x="6685" y="-325"/>
                  <a:pt x="5760" y="679"/>
                  <a:pt x="4752" y="952"/>
                </a:cubicBezTo>
                <a:close/>
              </a:path>
            </a:pathLst>
          </a:custGeom>
          <a:noFill/>
          <a:ln w="38100">
            <a:solidFill>
              <a:schemeClr val="accent2">
                <a:lumMod val="75000"/>
              </a:schemeClr>
            </a:solidFill>
            <a:prstDash val="dash"/>
          </a:ln>
          <a:effectLst/>
        </p:spPr>
        <p:txBody>
          <a:bodyPr wrap="none" anchor="ctr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44" name="Freeform 81"/>
          <p:cNvSpPr>
            <a:spLocks/>
          </p:cNvSpPr>
          <p:nvPr/>
        </p:nvSpPr>
        <p:spPr bwMode="auto">
          <a:xfrm rot="5400000">
            <a:off x="7475325" y="3717227"/>
            <a:ext cx="1491697" cy="1938069"/>
          </a:xfrm>
          <a:custGeom>
            <a:avLst/>
            <a:gdLst>
              <a:gd name="T0" fmla="*/ 2147483647 w 10000"/>
              <a:gd name="T1" fmla="*/ 2147483647 h 9831"/>
              <a:gd name="T2" fmla="*/ 2147483647 w 10000"/>
              <a:gd name="T3" fmla="*/ 2147483647 h 9831"/>
              <a:gd name="T4" fmla="*/ 2147483647 w 10000"/>
              <a:gd name="T5" fmla="*/ 2147483647 h 9831"/>
              <a:gd name="T6" fmla="*/ 2147483647 w 10000"/>
              <a:gd name="T7" fmla="*/ 2147483647 h 9831"/>
              <a:gd name="T8" fmla="*/ 2147483647 w 10000"/>
              <a:gd name="T9" fmla="*/ 2147483647 h 9831"/>
              <a:gd name="T10" fmla="*/ 2147483647 w 10000"/>
              <a:gd name="T11" fmla="*/ 2147483647 h 9831"/>
              <a:gd name="T12" fmla="*/ 2147483647 w 10000"/>
              <a:gd name="T13" fmla="*/ 2147483647 h 9831"/>
              <a:gd name="T14" fmla="*/ 2147483647 w 10000"/>
              <a:gd name="T15" fmla="*/ 2147483647 h 9831"/>
              <a:gd name="T16" fmla="*/ 2147483647 w 10000"/>
              <a:gd name="T17" fmla="*/ 2147483647 h 9831"/>
              <a:gd name="T18" fmla="*/ 2147483647 w 10000"/>
              <a:gd name="T19" fmla="*/ 2147483647 h 9831"/>
              <a:gd name="T20" fmla="*/ 2147483647 w 10000"/>
              <a:gd name="T21" fmla="*/ 2147483647 h 9831"/>
              <a:gd name="T22" fmla="*/ 2147483647 w 10000"/>
              <a:gd name="T23" fmla="*/ 2147483647 h 983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connsiteX0" fmla="*/ 3011 w 9993"/>
              <a:gd name="connsiteY0" fmla="*/ 121 h 10000"/>
              <a:gd name="connsiteX1" fmla="*/ 538 w 9993"/>
              <a:gd name="connsiteY1" fmla="*/ 527 h 10000"/>
              <a:gd name="connsiteX2" fmla="*/ 1 w 9993"/>
              <a:gd name="connsiteY2" fmla="*/ 3524 h 10000"/>
              <a:gd name="connsiteX3" fmla="*/ 1276 w 9993"/>
              <a:gd name="connsiteY3" fmla="*/ 4874 h 10000"/>
              <a:gd name="connsiteX4" fmla="*/ 1940 w 9993"/>
              <a:gd name="connsiteY4" fmla="*/ 6681 h 10000"/>
              <a:gd name="connsiteX5" fmla="*/ 5278 w 9993"/>
              <a:gd name="connsiteY5" fmla="*/ 9001 h 10000"/>
              <a:gd name="connsiteX6" fmla="*/ 8165 w 9993"/>
              <a:gd name="connsiteY6" fmla="*/ 9974 h 10000"/>
              <a:gd name="connsiteX7" fmla="*/ 9857 w 9993"/>
              <a:gd name="connsiteY7" fmla="*/ 8031 h 10000"/>
              <a:gd name="connsiteX8" fmla="*/ 9823 w 9993"/>
              <a:gd name="connsiteY8" fmla="*/ 3652 h 10000"/>
              <a:gd name="connsiteX9" fmla="*/ 9275 w 9993"/>
              <a:gd name="connsiteY9" fmla="*/ 802 h 10000"/>
              <a:gd name="connsiteX10" fmla="*/ 5977 w 9993"/>
              <a:gd name="connsiteY10" fmla="*/ 50 h 10000"/>
              <a:gd name="connsiteX11" fmla="*/ 3011 w 9993"/>
              <a:gd name="connsiteY11" fmla="*/ 121 h 10000"/>
              <a:gd name="connsiteX0" fmla="*/ 3013 w 10000"/>
              <a:gd name="connsiteY0" fmla="*/ 121 h 10002"/>
              <a:gd name="connsiteX1" fmla="*/ 538 w 10000"/>
              <a:gd name="connsiteY1" fmla="*/ 527 h 10002"/>
              <a:gd name="connsiteX2" fmla="*/ 1 w 10000"/>
              <a:gd name="connsiteY2" fmla="*/ 3524 h 10002"/>
              <a:gd name="connsiteX3" fmla="*/ 1277 w 10000"/>
              <a:gd name="connsiteY3" fmla="*/ 4874 h 10002"/>
              <a:gd name="connsiteX4" fmla="*/ 2488 w 10000"/>
              <a:gd name="connsiteY4" fmla="*/ 6416 h 10002"/>
              <a:gd name="connsiteX5" fmla="*/ 5282 w 10000"/>
              <a:gd name="connsiteY5" fmla="*/ 9001 h 10002"/>
              <a:gd name="connsiteX6" fmla="*/ 8171 w 10000"/>
              <a:gd name="connsiteY6" fmla="*/ 9974 h 10002"/>
              <a:gd name="connsiteX7" fmla="*/ 9864 w 10000"/>
              <a:gd name="connsiteY7" fmla="*/ 8031 h 10002"/>
              <a:gd name="connsiteX8" fmla="*/ 9830 w 10000"/>
              <a:gd name="connsiteY8" fmla="*/ 3652 h 10002"/>
              <a:gd name="connsiteX9" fmla="*/ 9281 w 10000"/>
              <a:gd name="connsiteY9" fmla="*/ 802 h 10002"/>
              <a:gd name="connsiteX10" fmla="*/ 5981 w 10000"/>
              <a:gd name="connsiteY10" fmla="*/ 50 h 10002"/>
              <a:gd name="connsiteX11" fmla="*/ 3013 w 10000"/>
              <a:gd name="connsiteY11" fmla="*/ 121 h 10002"/>
              <a:gd name="connsiteX0" fmla="*/ 3013 w 10000"/>
              <a:gd name="connsiteY0" fmla="*/ 121 h 10002"/>
              <a:gd name="connsiteX1" fmla="*/ 538 w 10000"/>
              <a:gd name="connsiteY1" fmla="*/ 527 h 10002"/>
              <a:gd name="connsiteX2" fmla="*/ 1 w 10000"/>
              <a:gd name="connsiteY2" fmla="*/ 3524 h 10002"/>
              <a:gd name="connsiteX3" fmla="*/ 949 w 10000"/>
              <a:gd name="connsiteY3" fmla="*/ 4927 h 10002"/>
              <a:gd name="connsiteX4" fmla="*/ 2488 w 10000"/>
              <a:gd name="connsiteY4" fmla="*/ 6416 h 10002"/>
              <a:gd name="connsiteX5" fmla="*/ 5282 w 10000"/>
              <a:gd name="connsiteY5" fmla="*/ 9001 h 10002"/>
              <a:gd name="connsiteX6" fmla="*/ 8171 w 10000"/>
              <a:gd name="connsiteY6" fmla="*/ 9974 h 10002"/>
              <a:gd name="connsiteX7" fmla="*/ 9864 w 10000"/>
              <a:gd name="connsiteY7" fmla="*/ 8031 h 10002"/>
              <a:gd name="connsiteX8" fmla="*/ 9830 w 10000"/>
              <a:gd name="connsiteY8" fmla="*/ 3652 h 10002"/>
              <a:gd name="connsiteX9" fmla="*/ 9281 w 10000"/>
              <a:gd name="connsiteY9" fmla="*/ 802 h 10002"/>
              <a:gd name="connsiteX10" fmla="*/ 5981 w 10000"/>
              <a:gd name="connsiteY10" fmla="*/ 50 h 10002"/>
              <a:gd name="connsiteX11" fmla="*/ 3013 w 10000"/>
              <a:gd name="connsiteY11" fmla="*/ 121 h 10002"/>
              <a:gd name="connsiteX0" fmla="*/ 2932 w 9919"/>
              <a:gd name="connsiteY0" fmla="*/ 121 h 10002"/>
              <a:gd name="connsiteX1" fmla="*/ 457 w 9919"/>
              <a:gd name="connsiteY1" fmla="*/ 527 h 10002"/>
              <a:gd name="connsiteX2" fmla="*/ 2 w 9919"/>
              <a:gd name="connsiteY2" fmla="*/ 2888 h 10002"/>
              <a:gd name="connsiteX3" fmla="*/ 868 w 9919"/>
              <a:gd name="connsiteY3" fmla="*/ 4927 h 10002"/>
              <a:gd name="connsiteX4" fmla="*/ 2407 w 9919"/>
              <a:gd name="connsiteY4" fmla="*/ 6416 h 10002"/>
              <a:gd name="connsiteX5" fmla="*/ 5201 w 9919"/>
              <a:gd name="connsiteY5" fmla="*/ 9001 h 10002"/>
              <a:gd name="connsiteX6" fmla="*/ 8090 w 9919"/>
              <a:gd name="connsiteY6" fmla="*/ 9974 h 10002"/>
              <a:gd name="connsiteX7" fmla="*/ 9783 w 9919"/>
              <a:gd name="connsiteY7" fmla="*/ 8031 h 10002"/>
              <a:gd name="connsiteX8" fmla="*/ 9749 w 9919"/>
              <a:gd name="connsiteY8" fmla="*/ 3652 h 10002"/>
              <a:gd name="connsiteX9" fmla="*/ 9200 w 9919"/>
              <a:gd name="connsiteY9" fmla="*/ 802 h 10002"/>
              <a:gd name="connsiteX10" fmla="*/ 5900 w 9919"/>
              <a:gd name="connsiteY10" fmla="*/ 50 h 10002"/>
              <a:gd name="connsiteX11" fmla="*/ 2932 w 9919"/>
              <a:gd name="connsiteY11" fmla="*/ 121 h 10002"/>
              <a:gd name="connsiteX0" fmla="*/ 2956 w 10000"/>
              <a:gd name="connsiteY0" fmla="*/ 354 h 10233"/>
              <a:gd name="connsiteX1" fmla="*/ 461 w 10000"/>
              <a:gd name="connsiteY1" fmla="*/ 760 h 10233"/>
              <a:gd name="connsiteX2" fmla="*/ 2 w 10000"/>
              <a:gd name="connsiteY2" fmla="*/ 3120 h 10233"/>
              <a:gd name="connsiteX3" fmla="*/ 875 w 10000"/>
              <a:gd name="connsiteY3" fmla="*/ 5159 h 10233"/>
              <a:gd name="connsiteX4" fmla="*/ 2427 w 10000"/>
              <a:gd name="connsiteY4" fmla="*/ 6648 h 10233"/>
              <a:gd name="connsiteX5" fmla="*/ 5243 w 10000"/>
              <a:gd name="connsiteY5" fmla="*/ 9232 h 10233"/>
              <a:gd name="connsiteX6" fmla="*/ 8156 w 10000"/>
              <a:gd name="connsiteY6" fmla="*/ 10205 h 10233"/>
              <a:gd name="connsiteX7" fmla="*/ 9863 w 10000"/>
              <a:gd name="connsiteY7" fmla="*/ 8262 h 10233"/>
              <a:gd name="connsiteX8" fmla="*/ 9829 w 10000"/>
              <a:gd name="connsiteY8" fmla="*/ 3884 h 10233"/>
              <a:gd name="connsiteX9" fmla="*/ 9275 w 10000"/>
              <a:gd name="connsiteY9" fmla="*/ 1035 h 10233"/>
              <a:gd name="connsiteX10" fmla="*/ 6003 w 10000"/>
              <a:gd name="connsiteY10" fmla="*/ 0 h 10233"/>
              <a:gd name="connsiteX11" fmla="*/ 2956 w 10000"/>
              <a:gd name="connsiteY11" fmla="*/ 354 h 10233"/>
              <a:gd name="connsiteX0" fmla="*/ 2901 w 10000"/>
              <a:gd name="connsiteY0" fmla="*/ 103 h 10300"/>
              <a:gd name="connsiteX1" fmla="*/ 461 w 10000"/>
              <a:gd name="connsiteY1" fmla="*/ 827 h 10300"/>
              <a:gd name="connsiteX2" fmla="*/ 2 w 10000"/>
              <a:gd name="connsiteY2" fmla="*/ 3187 h 10300"/>
              <a:gd name="connsiteX3" fmla="*/ 875 w 10000"/>
              <a:gd name="connsiteY3" fmla="*/ 5226 h 10300"/>
              <a:gd name="connsiteX4" fmla="*/ 2427 w 10000"/>
              <a:gd name="connsiteY4" fmla="*/ 6715 h 10300"/>
              <a:gd name="connsiteX5" fmla="*/ 5243 w 10000"/>
              <a:gd name="connsiteY5" fmla="*/ 9299 h 10300"/>
              <a:gd name="connsiteX6" fmla="*/ 8156 w 10000"/>
              <a:gd name="connsiteY6" fmla="*/ 10272 h 10300"/>
              <a:gd name="connsiteX7" fmla="*/ 9863 w 10000"/>
              <a:gd name="connsiteY7" fmla="*/ 8329 h 10300"/>
              <a:gd name="connsiteX8" fmla="*/ 9829 w 10000"/>
              <a:gd name="connsiteY8" fmla="*/ 3951 h 10300"/>
              <a:gd name="connsiteX9" fmla="*/ 9275 w 10000"/>
              <a:gd name="connsiteY9" fmla="*/ 1102 h 10300"/>
              <a:gd name="connsiteX10" fmla="*/ 6003 w 10000"/>
              <a:gd name="connsiteY10" fmla="*/ 67 h 10300"/>
              <a:gd name="connsiteX11" fmla="*/ 2901 w 10000"/>
              <a:gd name="connsiteY11" fmla="*/ 103 h 10300"/>
              <a:gd name="connsiteX0" fmla="*/ 2901 w 10000"/>
              <a:gd name="connsiteY0" fmla="*/ 103 h 10294"/>
              <a:gd name="connsiteX1" fmla="*/ 461 w 10000"/>
              <a:gd name="connsiteY1" fmla="*/ 827 h 10294"/>
              <a:gd name="connsiteX2" fmla="*/ 2 w 10000"/>
              <a:gd name="connsiteY2" fmla="*/ 3187 h 10294"/>
              <a:gd name="connsiteX3" fmla="*/ 875 w 10000"/>
              <a:gd name="connsiteY3" fmla="*/ 5226 h 10294"/>
              <a:gd name="connsiteX4" fmla="*/ 1559 w 10000"/>
              <a:gd name="connsiteY4" fmla="*/ 7889 h 10294"/>
              <a:gd name="connsiteX5" fmla="*/ 5243 w 10000"/>
              <a:gd name="connsiteY5" fmla="*/ 9299 h 10294"/>
              <a:gd name="connsiteX6" fmla="*/ 8156 w 10000"/>
              <a:gd name="connsiteY6" fmla="*/ 10272 h 10294"/>
              <a:gd name="connsiteX7" fmla="*/ 9863 w 10000"/>
              <a:gd name="connsiteY7" fmla="*/ 8329 h 10294"/>
              <a:gd name="connsiteX8" fmla="*/ 9829 w 10000"/>
              <a:gd name="connsiteY8" fmla="*/ 3951 h 10294"/>
              <a:gd name="connsiteX9" fmla="*/ 9275 w 10000"/>
              <a:gd name="connsiteY9" fmla="*/ 1102 h 10294"/>
              <a:gd name="connsiteX10" fmla="*/ 6003 w 10000"/>
              <a:gd name="connsiteY10" fmla="*/ 67 h 10294"/>
              <a:gd name="connsiteX11" fmla="*/ 2901 w 10000"/>
              <a:gd name="connsiteY11" fmla="*/ 103 h 1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294">
                <a:moveTo>
                  <a:pt x="2901" y="103"/>
                </a:moveTo>
                <a:cubicBezTo>
                  <a:pt x="1977" y="230"/>
                  <a:pt x="944" y="313"/>
                  <a:pt x="461" y="827"/>
                </a:cubicBezTo>
                <a:cubicBezTo>
                  <a:pt x="-22" y="1341"/>
                  <a:pt x="34" y="2225"/>
                  <a:pt x="2" y="3187"/>
                </a:cubicBezTo>
                <a:cubicBezTo>
                  <a:pt x="-30" y="4150"/>
                  <a:pt x="616" y="4442"/>
                  <a:pt x="875" y="5226"/>
                </a:cubicBezTo>
                <a:cubicBezTo>
                  <a:pt x="1134" y="6010"/>
                  <a:pt x="831" y="7210"/>
                  <a:pt x="1559" y="7889"/>
                </a:cubicBezTo>
                <a:cubicBezTo>
                  <a:pt x="2287" y="8568"/>
                  <a:pt x="4144" y="8902"/>
                  <a:pt x="5243" y="9299"/>
                </a:cubicBezTo>
                <a:cubicBezTo>
                  <a:pt x="6343" y="9696"/>
                  <a:pt x="7385" y="10432"/>
                  <a:pt x="8156" y="10272"/>
                </a:cubicBezTo>
                <a:cubicBezTo>
                  <a:pt x="8924" y="10109"/>
                  <a:pt x="9585" y="9382"/>
                  <a:pt x="9863" y="8329"/>
                </a:cubicBezTo>
                <a:cubicBezTo>
                  <a:pt x="10141" y="7274"/>
                  <a:pt x="9926" y="5155"/>
                  <a:pt x="9829" y="3951"/>
                </a:cubicBezTo>
                <a:cubicBezTo>
                  <a:pt x="9731" y="2747"/>
                  <a:pt x="10004" y="1598"/>
                  <a:pt x="9275" y="1102"/>
                </a:cubicBezTo>
                <a:cubicBezTo>
                  <a:pt x="8548" y="607"/>
                  <a:pt x="7065" y="233"/>
                  <a:pt x="6003" y="67"/>
                </a:cubicBezTo>
                <a:cubicBezTo>
                  <a:pt x="4941" y="-99"/>
                  <a:pt x="3935" y="91"/>
                  <a:pt x="2901" y="103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  <a:prstDash val="dash"/>
          </a:ln>
          <a:effectLst/>
        </p:spPr>
        <p:txBody>
          <a:bodyPr wrap="none" anchor="ctr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45" name="Freeform 81"/>
          <p:cNvSpPr>
            <a:spLocks/>
          </p:cNvSpPr>
          <p:nvPr/>
        </p:nvSpPr>
        <p:spPr bwMode="auto">
          <a:xfrm rot="5400000">
            <a:off x="3382909" y="4196098"/>
            <a:ext cx="1491697" cy="1937505"/>
          </a:xfrm>
          <a:custGeom>
            <a:avLst/>
            <a:gdLst>
              <a:gd name="T0" fmla="*/ 2147483647 w 10000"/>
              <a:gd name="T1" fmla="*/ 2147483647 h 9831"/>
              <a:gd name="T2" fmla="*/ 2147483647 w 10000"/>
              <a:gd name="T3" fmla="*/ 2147483647 h 9831"/>
              <a:gd name="T4" fmla="*/ 2147483647 w 10000"/>
              <a:gd name="T5" fmla="*/ 2147483647 h 9831"/>
              <a:gd name="T6" fmla="*/ 2147483647 w 10000"/>
              <a:gd name="T7" fmla="*/ 2147483647 h 9831"/>
              <a:gd name="T8" fmla="*/ 2147483647 w 10000"/>
              <a:gd name="T9" fmla="*/ 2147483647 h 9831"/>
              <a:gd name="T10" fmla="*/ 2147483647 w 10000"/>
              <a:gd name="T11" fmla="*/ 2147483647 h 9831"/>
              <a:gd name="T12" fmla="*/ 2147483647 w 10000"/>
              <a:gd name="T13" fmla="*/ 2147483647 h 9831"/>
              <a:gd name="T14" fmla="*/ 2147483647 w 10000"/>
              <a:gd name="T15" fmla="*/ 2147483647 h 9831"/>
              <a:gd name="T16" fmla="*/ 2147483647 w 10000"/>
              <a:gd name="T17" fmla="*/ 2147483647 h 9831"/>
              <a:gd name="T18" fmla="*/ 2147483647 w 10000"/>
              <a:gd name="T19" fmla="*/ 2147483647 h 9831"/>
              <a:gd name="T20" fmla="*/ 2147483647 w 10000"/>
              <a:gd name="T21" fmla="*/ 2147483647 h 9831"/>
              <a:gd name="T22" fmla="*/ 2147483647 w 10000"/>
              <a:gd name="T23" fmla="*/ 2147483647 h 983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connsiteX0" fmla="*/ 3011 w 9993"/>
              <a:gd name="connsiteY0" fmla="*/ 121 h 10000"/>
              <a:gd name="connsiteX1" fmla="*/ 538 w 9993"/>
              <a:gd name="connsiteY1" fmla="*/ 527 h 10000"/>
              <a:gd name="connsiteX2" fmla="*/ 1 w 9993"/>
              <a:gd name="connsiteY2" fmla="*/ 3524 h 10000"/>
              <a:gd name="connsiteX3" fmla="*/ 1276 w 9993"/>
              <a:gd name="connsiteY3" fmla="*/ 4874 h 10000"/>
              <a:gd name="connsiteX4" fmla="*/ 1940 w 9993"/>
              <a:gd name="connsiteY4" fmla="*/ 6681 h 10000"/>
              <a:gd name="connsiteX5" fmla="*/ 5278 w 9993"/>
              <a:gd name="connsiteY5" fmla="*/ 9001 h 10000"/>
              <a:gd name="connsiteX6" fmla="*/ 8165 w 9993"/>
              <a:gd name="connsiteY6" fmla="*/ 9974 h 10000"/>
              <a:gd name="connsiteX7" fmla="*/ 9857 w 9993"/>
              <a:gd name="connsiteY7" fmla="*/ 8031 h 10000"/>
              <a:gd name="connsiteX8" fmla="*/ 9823 w 9993"/>
              <a:gd name="connsiteY8" fmla="*/ 3652 h 10000"/>
              <a:gd name="connsiteX9" fmla="*/ 9275 w 9993"/>
              <a:gd name="connsiteY9" fmla="*/ 802 h 10000"/>
              <a:gd name="connsiteX10" fmla="*/ 5977 w 9993"/>
              <a:gd name="connsiteY10" fmla="*/ 50 h 10000"/>
              <a:gd name="connsiteX11" fmla="*/ 3011 w 9993"/>
              <a:gd name="connsiteY11" fmla="*/ 121 h 10000"/>
              <a:gd name="connsiteX0" fmla="*/ 3013 w 10000"/>
              <a:gd name="connsiteY0" fmla="*/ 121 h 10002"/>
              <a:gd name="connsiteX1" fmla="*/ 538 w 10000"/>
              <a:gd name="connsiteY1" fmla="*/ 527 h 10002"/>
              <a:gd name="connsiteX2" fmla="*/ 1 w 10000"/>
              <a:gd name="connsiteY2" fmla="*/ 3524 h 10002"/>
              <a:gd name="connsiteX3" fmla="*/ 1277 w 10000"/>
              <a:gd name="connsiteY3" fmla="*/ 4874 h 10002"/>
              <a:gd name="connsiteX4" fmla="*/ 2488 w 10000"/>
              <a:gd name="connsiteY4" fmla="*/ 6416 h 10002"/>
              <a:gd name="connsiteX5" fmla="*/ 5282 w 10000"/>
              <a:gd name="connsiteY5" fmla="*/ 9001 h 10002"/>
              <a:gd name="connsiteX6" fmla="*/ 8171 w 10000"/>
              <a:gd name="connsiteY6" fmla="*/ 9974 h 10002"/>
              <a:gd name="connsiteX7" fmla="*/ 9864 w 10000"/>
              <a:gd name="connsiteY7" fmla="*/ 8031 h 10002"/>
              <a:gd name="connsiteX8" fmla="*/ 9830 w 10000"/>
              <a:gd name="connsiteY8" fmla="*/ 3652 h 10002"/>
              <a:gd name="connsiteX9" fmla="*/ 9281 w 10000"/>
              <a:gd name="connsiteY9" fmla="*/ 802 h 10002"/>
              <a:gd name="connsiteX10" fmla="*/ 5981 w 10000"/>
              <a:gd name="connsiteY10" fmla="*/ 50 h 10002"/>
              <a:gd name="connsiteX11" fmla="*/ 3013 w 10000"/>
              <a:gd name="connsiteY11" fmla="*/ 121 h 10002"/>
              <a:gd name="connsiteX0" fmla="*/ 3013 w 10000"/>
              <a:gd name="connsiteY0" fmla="*/ 121 h 10002"/>
              <a:gd name="connsiteX1" fmla="*/ 538 w 10000"/>
              <a:gd name="connsiteY1" fmla="*/ 527 h 10002"/>
              <a:gd name="connsiteX2" fmla="*/ 1 w 10000"/>
              <a:gd name="connsiteY2" fmla="*/ 3524 h 10002"/>
              <a:gd name="connsiteX3" fmla="*/ 949 w 10000"/>
              <a:gd name="connsiteY3" fmla="*/ 4927 h 10002"/>
              <a:gd name="connsiteX4" fmla="*/ 2488 w 10000"/>
              <a:gd name="connsiteY4" fmla="*/ 6416 h 10002"/>
              <a:gd name="connsiteX5" fmla="*/ 5282 w 10000"/>
              <a:gd name="connsiteY5" fmla="*/ 9001 h 10002"/>
              <a:gd name="connsiteX6" fmla="*/ 8171 w 10000"/>
              <a:gd name="connsiteY6" fmla="*/ 9974 h 10002"/>
              <a:gd name="connsiteX7" fmla="*/ 9864 w 10000"/>
              <a:gd name="connsiteY7" fmla="*/ 8031 h 10002"/>
              <a:gd name="connsiteX8" fmla="*/ 9830 w 10000"/>
              <a:gd name="connsiteY8" fmla="*/ 3652 h 10002"/>
              <a:gd name="connsiteX9" fmla="*/ 9281 w 10000"/>
              <a:gd name="connsiteY9" fmla="*/ 802 h 10002"/>
              <a:gd name="connsiteX10" fmla="*/ 5981 w 10000"/>
              <a:gd name="connsiteY10" fmla="*/ 50 h 10002"/>
              <a:gd name="connsiteX11" fmla="*/ 3013 w 10000"/>
              <a:gd name="connsiteY11" fmla="*/ 121 h 10002"/>
              <a:gd name="connsiteX0" fmla="*/ 2932 w 9919"/>
              <a:gd name="connsiteY0" fmla="*/ 121 h 10002"/>
              <a:gd name="connsiteX1" fmla="*/ 457 w 9919"/>
              <a:gd name="connsiteY1" fmla="*/ 527 h 10002"/>
              <a:gd name="connsiteX2" fmla="*/ 2 w 9919"/>
              <a:gd name="connsiteY2" fmla="*/ 2888 h 10002"/>
              <a:gd name="connsiteX3" fmla="*/ 868 w 9919"/>
              <a:gd name="connsiteY3" fmla="*/ 4927 h 10002"/>
              <a:gd name="connsiteX4" fmla="*/ 2407 w 9919"/>
              <a:gd name="connsiteY4" fmla="*/ 6416 h 10002"/>
              <a:gd name="connsiteX5" fmla="*/ 5201 w 9919"/>
              <a:gd name="connsiteY5" fmla="*/ 9001 h 10002"/>
              <a:gd name="connsiteX6" fmla="*/ 8090 w 9919"/>
              <a:gd name="connsiteY6" fmla="*/ 9974 h 10002"/>
              <a:gd name="connsiteX7" fmla="*/ 9783 w 9919"/>
              <a:gd name="connsiteY7" fmla="*/ 8031 h 10002"/>
              <a:gd name="connsiteX8" fmla="*/ 9749 w 9919"/>
              <a:gd name="connsiteY8" fmla="*/ 3652 h 10002"/>
              <a:gd name="connsiteX9" fmla="*/ 9200 w 9919"/>
              <a:gd name="connsiteY9" fmla="*/ 802 h 10002"/>
              <a:gd name="connsiteX10" fmla="*/ 5900 w 9919"/>
              <a:gd name="connsiteY10" fmla="*/ 50 h 10002"/>
              <a:gd name="connsiteX11" fmla="*/ 2932 w 9919"/>
              <a:gd name="connsiteY11" fmla="*/ 121 h 10002"/>
              <a:gd name="connsiteX0" fmla="*/ 2956 w 10000"/>
              <a:gd name="connsiteY0" fmla="*/ 354 h 10233"/>
              <a:gd name="connsiteX1" fmla="*/ 461 w 10000"/>
              <a:gd name="connsiteY1" fmla="*/ 760 h 10233"/>
              <a:gd name="connsiteX2" fmla="*/ 2 w 10000"/>
              <a:gd name="connsiteY2" fmla="*/ 3120 h 10233"/>
              <a:gd name="connsiteX3" fmla="*/ 875 w 10000"/>
              <a:gd name="connsiteY3" fmla="*/ 5159 h 10233"/>
              <a:gd name="connsiteX4" fmla="*/ 2427 w 10000"/>
              <a:gd name="connsiteY4" fmla="*/ 6648 h 10233"/>
              <a:gd name="connsiteX5" fmla="*/ 5243 w 10000"/>
              <a:gd name="connsiteY5" fmla="*/ 9232 h 10233"/>
              <a:gd name="connsiteX6" fmla="*/ 8156 w 10000"/>
              <a:gd name="connsiteY6" fmla="*/ 10205 h 10233"/>
              <a:gd name="connsiteX7" fmla="*/ 9863 w 10000"/>
              <a:gd name="connsiteY7" fmla="*/ 8262 h 10233"/>
              <a:gd name="connsiteX8" fmla="*/ 9829 w 10000"/>
              <a:gd name="connsiteY8" fmla="*/ 3884 h 10233"/>
              <a:gd name="connsiteX9" fmla="*/ 9275 w 10000"/>
              <a:gd name="connsiteY9" fmla="*/ 1035 h 10233"/>
              <a:gd name="connsiteX10" fmla="*/ 6003 w 10000"/>
              <a:gd name="connsiteY10" fmla="*/ 0 h 10233"/>
              <a:gd name="connsiteX11" fmla="*/ 2956 w 10000"/>
              <a:gd name="connsiteY11" fmla="*/ 354 h 10233"/>
              <a:gd name="connsiteX0" fmla="*/ 2901 w 10000"/>
              <a:gd name="connsiteY0" fmla="*/ 103 h 10300"/>
              <a:gd name="connsiteX1" fmla="*/ 461 w 10000"/>
              <a:gd name="connsiteY1" fmla="*/ 827 h 10300"/>
              <a:gd name="connsiteX2" fmla="*/ 2 w 10000"/>
              <a:gd name="connsiteY2" fmla="*/ 3187 h 10300"/>
              <a:gd name="connsiteX3" fmla="*/ 875 w 10000"/>
              <a:gd name="connsiteY3" fmla="*/ 5226 h 10300"/>
              <a:gd name="connsiteX4" fmla="*/ 2427 w 10000"/>
              <a:gd name="connsiteY4" fmla="*/ 6715 h 10300"/>
              <a:gd name="connsiteX5" fmla="*/ 5243 w 10000"/>
              <a:gd name="connsiteY5" fmla="*/ 9299 h 10300"/>
              <a:gd name="connsiteX6" fmla="*/ 8156 w 10000"/>
              <a:gd name="connsiteY6" fmla="*/ 10272 h 10300"/>
              <a:gd name="connsiteX7" fmla="*/ 9863 w 10000"/>
              <a:gd name="connsiteY7" fmla="*/ 8329 h 10300"/>
              <a:gd name="connsiteX8" fmla="*/ 9829 w 10000"/>
              <a:gd name="connsiteY8" fmla="*/ 3951 h 10300"/>
              <a:gd name="connsiteX9" fmla="*/ 9275 w 10000"/>
              <a:gd name="connsiteY9" fmla="*/ 1102 h 10300"/>
              <a:gd name="connsiteX10" fmla="*/ 6003 w 10000"/>
              <a:gd name="connsiteY10" fmla="*/ 67 h 10300"/>
              <a:gd name="connsiteX11" fmla="*/ 2901 w 10000"/>
              <a:gd name="connsiteY11" fmla="*/ 103 h 10300"/>
              <a:gd name="connsiteX0" fmla="*/ 2901 w 10000"/>
              <a:gd name="connsiteY0" fmla="*/ 103 h 10291"/>
              <a:gd name="connsiteX1" fmla="*/ 461 w 10000"/>
              <a:gd name="connsiteY1" fmla="*/ 827 h 10291"/>
              <a:gd name="connsiteX2" fmla="*/ 2 w 10000"/>
              <a:gd name="connsiteY2" fmla="*/ 3187 h 10291"/>
              <a:gd name="connsiteX3" fmla="*/ 875 w 10000"/>
              <a:gd name="connsiteY3" fmla="*/ 5226 h 10291"/>
              <a:gd name="connsiteX4" fmla="*/ 2172 w 10000"/>
              <a:gd name="connsiteY4" fmla="*/ 8739 h 10291"/>
              <a:gd name="connsiteX5" fmla="*/ 5243 w 10000"/>
              <a:gd name="connsiteY5" fmla="*/ 9299 h 10291"/>
              <a:gd name="connsiteX6" fmla="*/ 8156 w 10000"/>
              <a:gd name="connsiteY6" fmla="*/ 10272 h 10291"/>
              <a:gd name="connsiteX7" fmla="*/ 9863 w 10000"/>
              <a:gd name="connsiteY7" fmla="*/ 8329 h 10291"/>
              <a:gd name="connsiteX8" fmla="*/ 9829 w 10000"/>
              <a:gd name="connsiteY8" fmla="*/ 3951 h 10291"/>
              <a:gd name="connsiteX9" fmla="*/ 9275 w 10000"/>
              <a:gd name="connsiteY9" fmla="*/ 1102 h 10291"/>
              <a:gd name="connsiteX10" fmla="*/ 6003 w 10000"/>
              <a:gd name="connsiteY10" fmla="*/ 67 h 10291"/>
              <a:gd name="connsiteX11" fmla="*/ 2901 w 10000"/>
              <a:gd name="connsiteY11" fmla="*/ 103 h 1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291">
                <a:moveTo>
                  <a:pt x="2901" y="103"/>
                </a:moveTo>
                <a:cubicBezTo>
                  <a:pt x="1977" y="230"/>
                  <a:pt x="944" y="313"/>
                  <a:pt x="461" y="827"/>
                </a:cubicBezTo>
                <a:cubicBezTo>
                  <a:pt x="-22" y="1341"/>
                  <a:pt x="34" y="2225"/>
                  <a:pt x="2" y="3187"/>
                </a:cubicBezTo>
                <a:cubicBezTo>
                  <a:pt x="-30" y="4150"/>
                  <a:pt x="513" y="4301"/>
                  <a:pt x="875" y="5226"/>
                </a:cubicBezTo>
                <a:cubicBezTo>
                  <a:pt x="1237" y="6151"/>
                  <a:pt x="1444" y="8060"/>
                  <a:pt x="2172" y="8739"/>
                </a:cubicBezTo>
                <a:cubicBezTo>
                  <a:pt x="2900" y="9418"/>
                  <a:pt x="4246" y="9044"/>
                  <a:pt x="5243" y="9299"/>
                </a:cubicBezTo>
                <a:cubicBezTo>
                  <a:pt x="6240" y="9555"/>
                  <a:pt x="7385" y="10432"/>
                  <a:pt x="8156" y="10272"/>
                </a:cubicBezTo>
                <a:cubicBezTo>
                  <a:pt x="8924" y="10109"/>
                  <a:pt x="9585" y="9382"/>
                  <a:pt x="9863" y="8329"/>
                </a:cubicBezTo>
                <a:cubicBezTo>
                  <a:pt x="10141" y="7274"/>
                  <a:pt x="9926" y="5155"/>
                  <a:pt x="9829" y="3951"/>
                </a:cubicBezTo>
                <a:cubicBezTo>
                  <a:pt x="9731" y="2747"/>
                  <a:pt x="10004" y="1598"/>
                  <a:pt x="9275" y="1102"/>
                </a:cubicBezTo>
                <a:cubicBezTo>
                  <a:pt x="8548" y="607"/>
                  <a:pt x="7065" y="233"/>
                  <a:pt x="6003" y="67"/>
                </a:cubicBezTo>
                <a:cubicBezTo>
                  <a:pt x="4941" y="-99"/>
                  <a:pt x="3935" y="91"/>
                  <a:pt x="2901" y="103"/>
                </a:cubicBezTo>
                <a:close/>
              </a:path>
            </a:pathLst>
          </a:custGeom>
          <a:noFill/>
          <a:ln w="38100">
            <a:solidFill>
              <a:schemeClr val="accent6">
                <a:lumMod val="60000"/>
                <a:lumOff val="40000"/>
              </a:schemeClr>
            </a:solidFill>
            <a:prstDash val="dash"/>
          </a:ln>
          <a:effectLst/>
        </p:spPr>
        <p:txBody>
          <a:bodyPr wrap="none" anchor="ctr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46" name="Line 33"/>
          <p:cNvSpPr>
            <a:spLocks noChangeShapeType="1"/>
          </p:cNvSpPr>
          <p:nvPr/>
        </p:nvSpPr>
        <p:spPr bwMode="auto">
          <a:xfrm flipH="1">
            <a:off x="4103880" y="4205221"/>
            <a:ext cx="1488885" cy="69940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47" name="Line 34"/>
          <p:cNvSpPr>
            <a:spLocks noChangeShapeType="1"/>
          </p:cNvSpPr>
          <p:nvPr/>
        </p:nvSpPr>
        <p:spPr bwMode="auto">
          <a:xfrm>
            <a:off x="5703889" y="4197283"/>
            <a:ext cx="361874" cy="949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48" name="Line 35"/>
          <p:cNvSpPr>
            <a:spLocks noChangeShapeType="1"/>
          </p:cNvSpPr>
          <p:nvPr/>
        </p:nvSpPr>
        <p:spPr bwMode="auto">
          <a:xfrm flipH="1" flipV="1">
            <a:off x="5815014" y="4154420"/>
            <a:ext cx="2265355" cy="58877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49" name="Line 59"/>
          <p:cNvSpPr>
            <a:spLocks noChangeShapeType="1"/>
          </p:cNvSpPr>
          <p:nvPr/>
        </p:nvSpPr>
        <p:spPr bwMode="auto">
          <a:xfrm flipV="1">
            <a:off x="5875340" y="3755959"/>
            <a:ext cx="706437" cy="2746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50" name="Line 60"/>
          <p:cNvSpPr>
            <a:spLocks noChangeShapeType="1"/>
          </p:cNvSpPr>
          <p:nvPr/>
        </p:nvSpPr>
        <p:spPr bwMode="auto">
          <a:xfrm flipV="1">
            <a:off x="5756277" y="3547995"/>
            <a:ext cx="385763" cy="4905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51" name="Line 77"/>
          <p:cNvSpPr>
            <a:spLocks noChangeShapeType="1"/>
          </p:cNvSpPr>
          <p:nvPr/>
        </p:nvSpPr>
        <p:spPr bwMode="auto">
          <a:xfrm>
            <a:off x="5124452" y="3648009"/>
            <a:ext cx="498475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52" name="Line 78"/>
          <p:cNvSpPr>
            <a:spLocks noChangeShapeType="1"/>
          </p:cNvSpPr>
          <p:nvPr/>
        </p:nvSpPr>
        <p:spPr bwMode="auto">
          <a:xfrm flipH="1">
            <a:off x="4321176" y="3581333"/>
            <a:ext cx="4905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53" name="Line 20"/>
          <p:cNvSpPr>
            <a:spLocks noChangeShapeType="1"/>
          </p:cNvSpPr>
          <p:nvPr/>
        </p:nvSpPr>
        <p:spPr bwMode="auto">
          <a:xfrm flipH="1">
            <a:off x="3679246" y="4996494"/>
            <a:ext cx="32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54" name="Line 21"/>
          <p:cNvSpPr>
            <a:spLocks noChangeShapeType="1"/>
          </p:cNvSpPr>
          <p:nvPr/>
        </p:nvSpPr>
        <p:spPr bwMode="auto">
          <a:xfrm flipH="1">
            <a:off x="3903083" y="5026657"/>
            <a:ext cx="157163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55" name="Line 22"/>
          <p:cNvSpPr>
            <a:spLocks noChangeShapeType="1"/>
          </p:cNvSpPr>
          <p:nvPr/>
        </p:nvSpPr>
        <p:spPr bwMode="auto">
          <a:xfrm>
            <a:off x="4144383" y="5045708"/>
            <a:ext cx="42863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grpSp>
        <p:nvGrpSpPr>
          <p:cNvPr id="156" name="Group 44"/>
          <p:cNvGrpSpPr>
            <a:grpSpLocks/>
          </p:cNvGrpSpPr>
          <p:nvPr/>
        </p:nvGrpSpPr>
        <p:grpSpPr bwMode="auto">
          <a:xfrm>
            <a:off x="3416745" y="4869683"/>
            <a:ext cx="328359" cy="310623"/>
            <a:chOff x="-44" y="1473"/>
            <a:chExt cx="981" cy="1105"/>
          </a:xfrm>
        </p:grpSpPr>
        <p:pic>
          <p:nvPicPr>
            <p:cNvPr id="15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59" name="Group 44"/>
          <p:cNvGrpSpPr>
            <a:grpSpLocks/>
          </p:cNvGrpSpPr>
          <p:nvPr/>
        </p:nvGrpSpPr>
        <p:grpSpPr bwMode="auto">
          <a:xfrm>
            <a:off x="3651287" y="5164851"/>
            <a:ext cx="328359" cy="310623"/>
            <a:chOff x="-44" y="1473"/>
            <a:chExt cx="981" cy="1105"/>
          </a:xfrm>
        </p:grpSpPr>
        <p:pic>
          <p:nvPicPr>
            <p:cNvPr id="160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1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62" name="Group 44"/>
          <p:cNvGrpSpPr>
            <a:grpSpLocks/>
          </p:cNvGrpSpPr>
          <p:nvPr/>
        </p:nvGrpSpPr>
        <p:grpSpPr bwMode="auto">
          <a:xfrm>
            <a:off x="3956191" y="5184529"/>
            <a:ext cx="328359" cy="310623"/>
            <a:chOff x="-44" y="1473"/>
            <a:chExt cx="981" cy="1105"/>
          </a:xfrm>
        </p:grpSpPr>
        <p:pic>
          <p:nvPicPr>
            <p:cNvPr id="16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sp>
        <p:nvSpPr>
          <p:cNvPr id="165" name="Line 21"/>
          <p:cNvSpPr>
            <a:spLocks noChangeShapeType="1"/>
          </p:cNvSpPr>
          <p:nvPr/>
        </p:nvSpPr>
        <p:spPr bwMode="auto">
          <a:xfrm>
            <a:off x="4271383" y="5001258"/>
            <a:ext cx="219075" cy="19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66" name="Line 22"/>
          <p:cNvSpPr>
            <a:spLocks noChangeShapeType="1"/>
          </p:cNvSpPr>
          <p:nvPr/>
        </p:nvSpPr>
        <p:spPr bwMode="auto">
          <a:xfrm flipH="1">
            <a:off x="4404732" y="5320346"/>
            <a:ext cx="69850" cy="188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67" name="Line 22"/>
          <p:cNvSpPr>
            <a:spLocks noChangeShapeType="1"/>
          </p:cNvSpPr>
          <p:nvPr/>
        </p:nvSpPr>
        <p:spPr bwMode="auto">
          <a:xfrm>
            <a:off x="4639683" y="5326695"/>
            <a:ext cx="41275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68" name="Line 20"/>
          <p:cNvSpPr>
            <a:spLocks noChangeShapeType="1"/>
          </p:cNvSpPr>
          <p:nvPr/>
        </p:nvSpPr>
        <p:spPr bwMode="auto">
          <a:xfrm flipH="1">
            <a:off x="4579358" y="5250495"/>
            <a:ext cx="32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grpSp>
        <p:nvGrpSpPr>
          <p:cNvPr id="169" name="Group 44"/>
          <p:cNvGrpSpPr>
            <a:grpSpLocks/>
          </p:cNvGrpSpPr>
          <p:nvPr/>
        </p:nvGrpSpPr>
        <p:grpSpPr bwMode="auto">
          <a:xfrm>
            <a:off x="4189722" y="5425413"/>
            <a:ext cx="328359" cy="310623"/>
            <a:chOff x="-44" y="1473"/>
            <a:chExt cx="981" cy="1105"/>
          </a:xfrm>
        </p:grpSpPr>
        <p:pic>
          <p:nvPicPr>
            <p:cNvPr id="170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1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72" name="Group 44"/>
          <p:cNvGrpSpPr>
            <a:grpSpLocks/>
          </p:cNvGrpSpPr>
          <p:nvPr/>
        </p:nvGrpSpPr>
        <p:grpSpPr bwMode="auto">
          <a:xfrm>
            <a:off x="4453582" y="5469519"/>
            <a:ext cx="328359" cy="310623"/>
            <a:chOff x="-44" y="1473"/>
            <a:chExt cx="981" cy="1105"/>
          </a:xfrm>
        </p:grpSpPr>
        <p:pic>
          <p:nvPicPr>
            <p:cNvPr id="17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pic>
        <p:nvPicPr>
          <p:cNvPr id="1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8483" y="4898071"/>
            <a:ext cx="390525" cy="19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7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870" y="5166359"/>
            <a:ext cx="392112" cy="19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177" name="Group 44"/>
          <p:cNvGrpSpPr>
            <a:grpSpLocks/>
          </p:cNvGrpSpPr>
          <p:nvPr/>
        </p:nvGrpSpPr>
        <p:grpSpPr bwMode="auto">
          <a:xfrm>
            <a:off x="4699244" y="5120068"/>
            <a:ext cx="328359" cy="310623"/>
            <a:chOff x="-44" y="1473"/>
            <a:chExt cx="981" cy="1105"/>
          </a:xfrm>
        </p:grpSpPr>
        <p:pic>
          <p:nvPicPr>
            <p:cNvPr id="178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9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sp>
        <p:nvSpPr>
          <p:cNvPr id="180" name="Line 20"/>
          <p:cNvSpPr>
            <a:spLocks noChangeShapeType="1"/>
          </p:cNvSpPr>
          <p:nvPr/>
        </p:nvSpPr>
        <p:spPr bwMode="auto">
          <a:xfrm flipH="1">
            <a:off x="7699370" y="4854062"/>
            <a:ext cx="32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81" name="Line 21"/>
          <p:cNvSpPr>
            <a:spLocks noChangeShapeType="1"/>
          </p:cNvSpPr>
          <p:nvPr/>
        </p:nvSpPr>
        <p:spPr bwMode="auto">
          <a:xfrm flipH="1">
            <a:off x="7923207" y="4884225"/>
            <a:ext cx="157163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82" name="Line 22"/>
          <p:cNvSpPr>
            <a:spLocks noChangeShapeType="1"/>
          </p:cNvSpPr>
          <p:nvPr/>
        </p:nvSpPr>
        <p:spPr bwMode="auto">
          <a:xfrm>
            <a:off x="8164507" y="4903274"/>
            <a:ext cx="42863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grpSp>
        <p:nvGrpSpPr>
          <p:cNvPr id="183" name="Group 44"/>
          <p:cNvGrpSpPr>
            <a:grpSpLocks/>
          </p:cNvGrpSpPr>
          <p:nvPr/>
        </p:nvGrpSpPr>
        <p:grpSpPr bwMode="auto">
          <a:xfrm>
            <a:off x="7521959" y="4734028"/>
            <a:ext cx="328359" cy="310623"/>
            <a:chOff x="-44" y="1473"/>
            <a:chExt cx="981" cy="1105"/>
          </a:xfrm>
        </p:grpSpPr>
        <p:pic>
          <p:nvPicPr>
            <p:cNvPr id="184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5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6" name="Group 44"/>
          <p:cNvGrpSpPr>
            <a:grpSpLocks/>
          </p:cNvGrpSpPr>
          <p:nvPr/>
        </p:nvGrpSpPr>
        <p:grpSpPr bwMode="auto">
          <a:xfrm>
            <a:off x="7671581" y="5022410"/>
            <a:ext cx="328359" cy="310623"/>
            <a:chOff x="-44" y="1473"/>
            <a:chExt cx="981" cy="1105"/>
          </a:xfrm>
        </p:grpSpPr>
        <p:pic>
          <p:nvPicPr>
            <p:cNvPr id="18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9" name="Group 44"/>
          <p:cNvGrpSpPr>
            <a:grpSpLocks/>
          </p:cNvGrpSpPr>
          <p:nvPr/>
        </p:nvGrpSpPr>
        <p:grpSpPr bwMode="auto">
          <a:xfrm>
            <a:off x="7976485" y="5042088"/>
            <a:ext cx="328359" cy="310623"/>
            <a:chOff x="-44" y="1473"/>
            <a:chExt cx="981" cy="1105"/>
          </a:xfrm>
        </p:grpSpPr>
        <p:pic>
          <p:nvPicPr>
            <p:cNvPr id="190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1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sp>
        <p:nvSpPr>
          <p:cNvPr id="192" name="Line 20"/>
          <p:cNvSpPr>
            <a:spLocks noChangeShapeType="1"/>
          </p:cNvSpPr>
          <p:nvPr/>
        </p:nvSpPr>
        <p:spPr bwMode="auto">
          <a:xfrm flipH="1" flipV="1">
            <a:off x="6134526" y="5276037"/>
            <a:ext cx="349250" cy="201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93" name="Line 21"/>
          <p:cNvSpPr>
            <a:spLocks noChangeShapeType="1"/>
          </p:cNvSpPr>
          <p:nvPr/>
        </p:nvSpPr>
        <p:spPr bwMode="auto">
          <a:xfrm flipH="1">
            <a:off x="5866240" y="5245873"/>
            <a:ext cx="157163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94" name="Line 22"/>
          <p:cNvSpPr>
            <a:spLocks noChangeShapeType="1"/>
          </p:cNvSpPr>
          <p:nvPr/>
        </p:nvSpPr>
        <p:spPr bwMode="auto">
          <a:xfrm>
            <a:off x="6107540" y="5264924"/>
            <a:ext cx="42863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grpSp>
        <p:nvGrpSpPr>
          <p:cNvPr id="195" name="Group 44"/>
          <p:cNvGrpSpPr>
            <a:grpSpLocks/>
          </p:cNvGrpSpPr>
          <p:nvPr/>
        </p:nvGrpSpPr>
        <p:grpSpPr bwMode="auto">
          <a:xfrm>
            <a:off x="6217083" y="5380293"/>
            <a:ext cx="328359" cy="310623"/>
            <a:chOff x="-44" y="1473"/>
            <a:chExt cx="981" cy="1105"/>
          </a:xfrm>
        </p:grpSpPr>
        <p:pic>
          <p:nvPicPr>
            <p:cNvPr id="196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7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98" name="Group 44"/>
          <p:cNvGrpSpPr>
            <a:grpSpLocks/>
          </p:cNvGrpSpPr>
          <p:nvPr/>
        </p:nvGrpSpPr>
        <p:grpSpPr bwMode="auto">
          <a:xfrm>
            <a:off x="5614553" y="5383686"/>
            <a:ext cx="328359" cy="310623"/>
            <a:chOff x="-44" y="1473"/>
            <a:chExt cx="981" cy="1105"/>
          </a:xfrm>
        </p:grpSpPr>
        <p:pic>
          <p:nvPicPr>
            <p:cNvPr id="19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201" name="Group 44"/>
          <p:cNvGrpSpPr>
            <a:grpSpLocks/>
          </p:cNvGrpSpPr>
          <p:nvPr/>
        </p:nvGrpSpPr>
        <p:grpSpPr bwMode="auto">
          <a:xfrm>
            <a:off x="5919458" y="5403364"/>
            <a:ext cx="328359" cy="310623"/>
            <a:chOff x="-44" y="1473"/>
            <a:chExt cx="981" cy="1105"/>
          </a:xfrm>
        </p:grpSpPr>
        <p:pic>
          <p:nvPicPr>
            <p:cNvPr id="202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3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pic>
        <p:nvPicPr>
          <p:cNvPr id="20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639" y="5117287"/>
            <a:ext cx="392113" cy="19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05" name="Line 20"/>
          <p:cNvSpPr>
            <a:spLocks noChangeShapeType="1"/>
          </p:cNvSpPr>
          <p:nvPr/>
        </p:nvSpPr>
        <p:spPr bwMode="auto">
          <a:xfrm flipH="1">
            <a:off x="8181970" y="4904862"/>
            <a:ext cx="320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pic>
        <p:nvPicPr>
          <p:cNvPr id="20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607" y="4755638"/>
            <a:ext cx="392113" cy="19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207" name="Group 44"/>
          <p:cNvGrpSpPr>
            <a:grpSpLocks/>
          </p:cNvGrpSpPr>
          <p:nvPr/>
        </p:nvGrpSpPr>
        <p:grpSpPr bwMode="auto">
          <a:xfrm>
            <a:off x="8277144" y="4764563"/>
            <a:ext cx="328359" cy="310623"/>
            <a:chOff x="-44" y="1473"/>
            <a:chExt cx="981" cy="1105"/>
          </a:xfrm>
        </p:grpSpPr>
        <p:pic>
          <p:nvPicPr>
            <p:cNvPr id="208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9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pic>
        <p:nvPicPr>
          <p:cNvPr id="2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239" y="3995670"/>
            <a:ext cx="539750" cy="26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211" name="Group 906"/>
          <p:cNvGrpSpPr>
            <a:grpSpLocks/>
          </p:cNvGrpSpPr>
          <p:nvPr/>
        </p:nvGrpSpPr>
        <p:grpSpPr bwMode="auto">
          <a:xfrm>
            <a:off x="6136042" y="3381623"/>
            <a:ext cx="211953" cy="373660"/>
            <a:chOff x="4140" y="429"/>
            <a:chExt cx="1425" cy="2396"/>
          </a:xfrm>
        </p:grpSpPr>
        <p:sp>
          <p:nvSpPr>
            <p:cNvPr id="212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7 w 354"/>
                <a:gd name="T1" fmla="*/ 0 h 2742"/>
                <a:gd name="T2" fmla="*/ 93 w 354"/>
                <a:gd name="T3" fmla="*/ 114 h 2742"/>
                <a:gd name="T4" fmla="*/ 91 w 354"/>
                <a:gd name="T5" fmla="*/ 881 h 2742"/>
                <a:gd name="T6" fmla="*/ 0 w 354"/>
                <a:gd name="T7" fmla="*/ 921 h 2742"/>
                <a:gd name="T8" fmla="*/ 1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213" name="Rectangle 908"/>
            <p:cNvSpPr>
              <a:spLocks noChangeArrowheads="1"/>
            </p:cNvSpPr>
            <p:nvPr/>
          </p:nvSpPr>
          <p:spPr bwMode="auto">
            <a:xfrm>
              <a:off x="4202" y="427"/>
              <a:ext cx="1057" cy="2290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14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56 w 211"/>
                <a:gd name="T3" fmla="*/ 73 h 2537"/>
                <a:gd name="T4" fmla="*/ 2 w 211"/>
                <a:gd name="T5" fmla="*/ 83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215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3 h 226"/>
                <a:gd name="T4" fmla="*/ 87 w 328"/>
                <a:gd name="T5" fmla="*/ 77 h 226"/>
                <a:gd name="T6" fmla="*/ 0 w 328"/>
                <a:gd name="T7" fmla="*/ 34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216" name="Rectangle 911"/>
            <p:cNvSpPr>
              <a:spLocks noChangeArrowheads="1"/>
            </p:cNvSpPr>
            <p:nvPr/>
          </p:nvSpPr>
          <p:spPr bwMode="auto">
            <a:xfrm>
              <a:off x="4212" y="692"/>
              <a:ext cx="598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217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42" name="AutoShape 913"/>
              <p:cNvSpPr>
                <a:spLocks noChangeArrowheads="1"/>
              </p:cNvSpPr>
              <p:nvPr/>
            </p:nvSpPr>
            <p:spPr bwMode="auto">
              <a:xfrm>
                <a:off x="610" y="2571"/>
                <a:ext cx="733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243" name="AutoShape 914"/>
              <p:cNvSpPr>
                <a:spLocks noChangeArrowheads="1"/>
              </p:cNvSpPr>
              <p:nvPr/>
            </p:nvSpPr>
            <p:spPr bwMode="auto">
              <a:xfrm>
                <a:off x="624" y="2591"/>
                <a:ext cx="706" cy="9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218" name="Rectangle 915"/>
            <p:cNvSpPr>
              <a:spLocks noChangeArrowheads="1"/>
            </p:cNvSpPr>
            <p:nvPr/>
          </p:nvSpPr>
          <p:spPr bwMode="auto">
            <a:xfrm>
              <a:off x="4223" y="1017"/>
              <a:ext cx="598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219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40" name="AutoShape 917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72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241" name="AutoShape 918"/>
              <p:cNvSpPr>
                <a:spLocks noChangeArrowheads="1"/>
              </p:cNvSpPr>
              <p:nvPr/>
            </p:nvSpPr>
            <p:spPr bwMode="auto">
              <a:xfrm>
                <a:off x="626" y="2582"/>
                <a:ext cx="706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220" name="Rectangle 919"/>
            <p:cNvSpPr>
              <a:spLocks noChangeArrowheads="1"/>
            </p:cNvSpPr>
            <p:nvPr/>
          </p:nvSpPr>
          <p:spPr bwMode="auto">
            <a:xfrm>
              <a:off x="4212" y="1363"/>
              <a:ext cx="598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21" name="Rectangle 920"/>
            <p:cNvSpPr>
              <a:spLocks noChangeArrowheads="1"/>
            </p:cNvSpPr>
            <p:nvPr/>
          </p:nvSpPr>
          <p:spPr bwMode="auto">
            <a:xfrm>
              <a:off x="4223" y="1659"/>
              <a:ext cx="598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222" name="Group 92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38" name="AutoShape 922"/>
              <p:cNvSpPr>
                <a:spLocks noChangeArrowheads="1"/>
              </p:cNvSpPr>
              <p:nvPr/>
            </p:nvSpPr>
            <p:spPr bwMode="auto">
              <a:xfrm>
                <a:off x="614" y="2569"/>
                <a:ext cx="731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239" name="AutoShape 923"/>
              <p:cNvSpPr>
                <a:spLocks noChangeArrowheads="1"/>
              </p:cNvSpPr>
              <p:nvPr/>
            </p:nvSpPr>
            <p:spPr bwMode="auto">
              <a:xfrm>
                <a:off x="628" y="2588"/>
                <a:ext cx="745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223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2 h 226"/>
                <a:gd name="T4" fmla="*/ 87 w 328"/>
                <a:gd name="T5" fmla="*/ 75 h 226"/>
                <a:gd name="T6" fmla="*/ 0 w 328"/>
                <a:gd name="T7" fmla="*/ 3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grpSp>
          <p:nvGrpSpPr>
            <p:cNvPr id="224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36" name="AutoShape 926"/>
              <p:cNvSpPr>
                <a:spLocks noChangeArrowheads="1"/>
              </p:cNvSpPr>
              <p:nvPr/>
            </p:nvSpPr>
            <p:spPr bwMode="auto">
              <a:xfrm>
                <a:off x="609" y="2564"/>
                <a:ext cx="731" cy="14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237" name="AutoShape 927"/>
              <p:cNvSpPr>
                <a:spLocks noChangeArrowheads="1"/>
              </p:cNvSpPr>
              <p:nvPr/>
            </p:nvSpPr>
            <p:spPr bwMode="auto">
              <a:xfrm>
                <a:off x="623" y="2584"/>
                <a:ext cx="705" cy="10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225" name="Rectangle 928"/>
            <p:cNvSpPr>
              <a:spLocks noChangeArrowheads="1"/>
            </p:cNvSpPr>
            <p:nvPr/>
          </p:nvSpPr>
          <p:spPr bwMode="auto">
            <a:xfrm>
              <a:off x="5248" y="427"/>
              <a:ext cx="75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26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77 w 296"/>
                <a:gd name="T3" fmla="*/ 47 h 256"/>
                <a:gd name="T4" fmla="*/ 78 w 296"/>
                <a:gd name="T5" fmla="*/ 85 h 256"/>
                <a:gd name="T6" fmla="*/ 0 w 296"/>
                <a:gd name="T7" fmla="*/ 3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227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81 w 304"/>
                <a:gd name="T3" fmla="*/ 55 h 288"/>
                <a:gd name="T4" fmla="*/ 76 w 304"/>
                <a:gd name="T5" fmla="*/ 97 h 288"/>
                <a:gd name="T6" fmla="*/ 2 w 304"/>
                <a:gd name="T7" fmla="*/ 4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228" name="Oval 931"/>
            <p:cNvSpPr>
              <a:spLocks noChangeArrowheads="1"/>
            </p:cNvSpPr>
            <p:nvPr/>
          </p:nvSpPr>
          <p:spPr bwMode="auto">
            <a:xfrm>
              <a:off x="5514" y="2616"/>
              <a:ext cx="53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29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6 h 240"/>
                <a:gd name="T2" fmla="*/ 2 w 306"/>
                <a:gd name="T3" fmla="*/ 81 h 240"/>
                <a:gd name="T4" fmla="*/ 81 w 306"/>
                <a:gd name="T5" fmla="*/ 37 h 240"/>
                <a:gd name="T6" fmla="*/ 78 w 306"/>
                <a:gd name="T7" fmla="*/ 0 h 240"/>
                <a:gd name="T8" fmla="*/ 0 w 306"/>
                <a:gd name="T9" fmla="*/ 3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230" name="AutoShape 933"/>
            <p:cNvSpPr>
              <a:spLocks noChangeArrowheads="1"/>
            </p:cNvSpPr>
            <p:nvPr/>
          </p:nvSpPr>
          <p:spPr bwMode="auto">
            <a:xfrm>
              <a:off x="4138" y="2687"/>
              <a:ext cx="1206" cy="14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31" name="AutoShape 934"/>
            <p:cNvSpPr>
              <a:spLocks noChangeArrowheads="1"/>
            </p:cNvSpPr>
            <p:nvPr/>
          </p:nvSpPr>
          <p:spPr bwMode="auto">
            <a:xfrm>
              <a:off x="4202" y="2717"/>
              <a:ext cx="1078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32" name="Oval 935"/>
            <p:cNvSpPr>
              <a:spLocks noChangeArrowheads="1"/>
            </p:cNvSpPr>
            <p:nvPr/>
          </p:nvSpPr>
          <p:spPr bwMode="auto">
            <a:xfrm>
              <a:off x="4308" y="2381"/>
              <a:ext cx="160" cy="15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33" name="Oval 936"/>
            <p:cNvSpPr>
              <a:spLocks noChangeArrowheads="1"/>
            </p:cNvSpPr>
            <p:nvPr/>
          </p:nvSpPr>
          <p:spPr bwMode="auto">
            <a:xfrm>
              <a:off x="4490" y="2392"/>
              <a:ext cx="160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34" name="Oval 937"/>
            <p:cNvSpPr>
              <a:spLocks noChangeArrowheads="1"/>
            </p:cNvSpPr>
            <p:nvPr/>
          </p:nvSpPr>
          <p:spPr bwMode="auto">
            <a:xfrm>
              <a:off x="4661" y="2381"/>
              <a:ext cx="160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35" name="Rectangle 938"/>
            <p:cNvSpPr>
              <a:spLocks noChangeArrowheads="1"/>
            </p:cNvSpPr>
            <p:nvPr/>
          </p:nvSpPr>
          <p:spPr bwMode="auto">
            <a:xfrm>
              <a:off x="5066" y="1832"/>
              <a:ext cx="85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</p:grpSp>
      <p:grpSp>
        <p:nvGrpSpPr>
          <p:cNvPr id="244" name="Group 1108"/>
          <p:cNvGrpSpPr>
            <a:grpSpLocks/>
          </p:cNvGrpSpPr>
          <p:nvPr/>
        </p:nvGrpSpPr>
        <p:grpSpPr bwMode="auto">
          <a:xfrm>
            <a:off x="4787141" y="3489342"/>
            <a:ext cx="469021" cy="232013"/>
            <a:chOff x="2356" y="1300"/>
            <a:chExt cx="555" cy="194"/>
          </a:xfrm>
        </p:grpSpPr>
        <p:sp>
          <p:nvSpPr>
            <p:cNvPr id="245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i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46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/>
              <a:endParaRPr lang="zh-CN" altLang="zh-CN" i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endParaRPr>
            </a:p>
          </p:txBody>
        </p:sp>
        <p:sp>
          <p:nvSpPr>
            <p:cNvPr id="247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i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endParaRPr>
            </a:p>
          </p:txBody>
        </p:sp>
        <p:grpSp>
          <p:nvGrpSpPr>
            <p:cNvPr id="248" name="Group 1112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251" name="Freeform 111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</a:endParaRPr>
              </a:p>
            </p:txBody>
          </p:sp>
          <p:sp>
            <p:nvSpPr>
              <p:cNvPr id="252" name="Freeform 111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  <p:sp>
          <p:nvSpPr>
            <p:cNvPr id="249" name="Line 1115"/>
            <p:cNvSpPr>
              <a:spLocks noChangeShapeType="1"/>
            </p:cNvSpPr>
            <p:nvPr/>
          </p:nvSpPr>
          <p:spPr bwMode="auto">
            <a:xfrm>
              <a:off x="2364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250" name="Line 1116"/>
            <p:cNvSpPr>
              <a:spLocks noChangeShapeType="1"/>
            </p:cNvSpPr>
            <p:nvPr/>
          </p:nvSpPr>
          <p:spPr bwMode="auto">
            <a:xfrm>
              <a:off x="2907" y="1362"/>
              <a:ext cx="0" cy="8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  <p:grpSp>
        <p:nvGrpSpPr>
          <p:cNvPr id="253" name="Group 906"/>
          <p:cNvGrpSpPr>
            <a:grpSpLocks/>
          </p:cNvGrpSpPr>
          <p:nvPr/>
        </p:nvGrpSpPr>
        <p:grpSpPr bwMode="auto">
          <a:xfrm>
            <a:off x="6592237" y="3433098"/>
            <a:ext cx="211953" cy="373660"/>
            <a:chOff x="4140" y="429"/>
            <a:chExt cx="1425" cy="2396"/>
          </a:xfrm>
        </p:grpSpPr>
        <p:sp>
          <p:nvSpPr>
            <p:cNvPr id="254" name="Freeform 90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17 w 354"/>
                <a:gd name="T1" fmla="*/ 0 h 2742"/>
                <a:gd name="T2" fmla="*/ 93 w 354"/>
                <a:gd name="T3" fmla="*/ 114 h 2742"/>
                <a:gd name="T4" fmla="*/ 91 w 354"/>
                <a:gd name="T5" fmla="*/ 881 h 2742"/>
                <a:gd name="T6" fmla="*/ 0 w 354"/>
                <a:gd name="T7" fmla="*/ 921 h 2742"/>
                <a:gd name="T8" fmla="*/ 17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255" name="Rectangle 908"/>
            <p:cNvSpPr>
              <a:spLocks noChangeArrowheads="1"/>
            </p:cNvSpPr>
            <p:nvPr/>
          </p:nvSpPr>
          <p:spPr bwMode="auto">
            <a:xfrm>
              <a:off x="4205" y="434"/>
              <a:ext cx="1046" cy="2280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56" name="Freeform 90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56 w 211"/>
                <a:gd name="T3" fmla="*/ 73 h 2537"/>
                <a:gd name="T4" fmla="*/ 2 w 211"/>
                <a:gd name="T5" fmla="*/ 839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257" name="Freeform 91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3 h 226"/>
                <a:gd name="T4" fmla="*/ 87 w 328"/>
                <a:gd name="T5" fmla="*/ 77 h 226"/>
                <a:gd name="T6" fmla="*/ 0 w 328"/>
                <a:gd name="T7" fmla="*/ 34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258" name="Rectangle 911"/>
            <p:cNvSpPr>
              <a:spLocks noChangeArrowheads="1"/>
            </p:cNvSpPr>
            <p:nvPr/>
          </p:nvSpPr>
          <p:spPr bwMode="auto">
            <a:xfrm>
              <a:off x="4216" y="699"/>
              <a:ext cx="587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259" name="Group 91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284" name="AutoShape 913"/>
              <p:cNvSpPr>
                <a:spLocks noChangeArrowheads="1"/>
              </p:cNvSpPr>
              <p:nvPr/>
            </p:nvSpPr>
            <p:spPr bwMode="auto">
              <a:xfrm>
                <a:off x="614" y="2568"/>
                <a:ext cx="719" cy="17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285" name="AutoShape 914"/>
              <p:cNvSpPr>
                <a:spLocks noChangeArrowheads="1"/>
              </p:cNvSpPr>
              <p:nvPr/>
            </p:nvSpPr>
            <p:spPr bwMode="auto">
              <a:xfrm>
                <a:off x="628" y="2588"/>
                <a:ext cx="693" cy="13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260" name="Rectangle 915"/>
            <p:cNvSpPr>
              <a:spLocks noChangeArrowheads="1"/>
            </p:cNvSpPr>
            <p:nvPr/>
          </p:nvSpPr>
          <p:spPr bwMode="auto">
            <a:xfrm>
              <a:off x="4226" y="1024"/>
              <a:ext cx="587" cy="4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261" name="Group 91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282" name="AutoShape 917"/>
              <p:cNvSpPr>
                <a:spLocks noChangeArrowheads="1"/>
              </p:cNvSpPr>
              <p:nvPr/>
            </p:nvSpPr>
            <p:spPr bwMode="auto">
              <a:xfrm>
                <a:off x="617" y="2568"/>
                <a:ext cx="719" cy="18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283" name="AutoShape 918"/>
              <p:cNvSpPr>
                <a:spLocks noChangeArrowheads="1"/>
              </p:cNvSpPr>
              <p:nvPr/>
            </p:nvSpPr>
            <p:spPr bwMode="auto">
              <a:xfrm>
                <a:off x="630" y="2589"/>
                <a:ext cx="693" cy="13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262" name="Rectangle 919"/>
            <p:cNvSpPr>
              <a:spLocks noChangeArrowheads="1"/>
            </p:cNvSpPr>
            <p:nvPr/>
          </p:nvSpPr>
          <p:spPr bwMode="auto">
            <a:xfrm>
              <a:off x="4216" y="1360"/>
              <a:ext cx="598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63" name="Rectangle 920"/>
            <p:cNvSpPr>
              <a:spLocks noChangeArrowheads="1"/>
            </p:cNvSpPr>
            <p:nvPr/>
          </p:nvSpPr>
          <p:spPr bwMode="auto">
            <a:xfrm>
              <a:off x="4226" y="1656"/>
              <a:ext cx="598" cy="5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grpSp>
          <p:nvGrpSpPr>
            <p:cNvPr id="264" name="Group 92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280" name="AutoShape 922"/>
              <p:cNvSpPr>
                <a:spLocks noChangeArrowheads="1"/>
              </p:cNvSpPr>
              <p:nvPr/>
            </p:nvSpPr>
            <p:spPr bwMode="auto">
              <a:xfrm>
                <a:off x="618" y="2604"/>
                <a:ext cx="718" cy="10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281" name="AutoShape 923"/>
              <p:cNvSpPr>
                <a:spLocks noChangeArrowheads="1"/>
              </p:cNvSpPr>
              <p:nvPr/>
            </p:nvSpPr>
            <p:spPr bwMode="auto">
              <a:xfrm>
                <a:off x="632" y="2622"/>
                <a:ext cx="691" cy="6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265" name="Freeform 92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87 w 328"/>
                <a:gd name="T3" fmla="*/ 42 h 226"/>
                <a:gd name="T4" fmla="*/ 87 w 328"/>
                <a:gd name="T5" fmla="*/ 75 h 226"/>
                <a:gd name="T6" fmla="*/ 0 w 328"/>
                <a:gd name="T7" fmla="*/ 32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grpSp>
          <p:nvGrpSpPr>
            <p:cNvPr id="266" name="Group 92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278" name="AutoShape 926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678" cy="173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  <p:sp>
            <p:nvSpPr>
              <p:cNvPr id="279" name="AutoShape 927"/>
              <p:cNvSpPr>
                <a:spLocks noChangeArrowheads="1"/>
              </p:cNvSpPr>
              <p:nvPr/>
            </p:nvSpPr>
            <p:spPr bwMode="auto">
              <a:xfrm>
                <a:off x="627" y="2591"/>
                <a:ext cx="651" cy="132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solidFill>
                    <a:srgbClr val="000000"/>
                  </a:solidFill>
                  <a:latin typeface="+mn-lt"/>
                  <a:ea typeface="ＭＳ Ｐゴシック" charset="0"/>
                  <a:cs typeface="Arial" charset="0"/>
                </a:endParaRPr>
              </a:p>
            </p:txBody>
          </p:sp>
        </p:grpSp>
        <p:sp>
          <p:nvSpPr>
            <p:cNvPr id="267" name="Rectangle 928"/>
            <p:cNvSpPr>
              <a:spLocks noChangeArrowheads="1"/>
            </p:cNvSpPr>
            <p:nvPr/>
          </p:nvSpPr>
          <p:spPr bwMode="auto">
            <a:xfrm>
              <a:off x="5251" y="434"/>
              <a:ext cx="64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68" name="Freeform 92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77 w 296"/>
                <a:gd name="T3" fmla="*/ 47 h 256"/>
                <a:gd name="T4" fmla="*/ 78 w 296"/>
                <a:gd name="T5" fmla="*/ 85 h 256"/>
                <a:gd name="T6" fmla="*/ 0 w 296"/>
                <a:gd name="T7" fmla="*/ 32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269" name="Freeform 93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81 w 304"/>
                <a:gd name="T3" fmla="*/ 55 h 288"/>
                <a:gd name="T4" fmla="*/ 76 w 304"/>
                <a:gd name="T5" fmla="*/ 97 h 288"/>
                <a:gd name="T6" fmla="*/ 2 w 304"/>
                <a:gd name="T7" fmla="*/ 42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270" name="Oval 931"/>
            <p:cNvSpPr>
              <a:spLocks noChangeArrowheads="1"/>
            </p:cNvSpPr>
            <p:nvPr/>
          </p:nvSpPr>
          <p:spPr bwMode="auto">
            <a:xfrm>
              <a:off x="5518" y="2612"/>
              <a:ext cx="43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71" name="Freeform 93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36 h 240"/>
                <a:gd name="T2" fmla="*/ 2 w 306"/>
                <a:gd name="T3" fmla="*/ 81 h 240"/>
                <a:gd name="T4" fmla="*/ 81 w 306"/>
                <a:gd name="T5" fmla="*/ 37 h 240"/>
                <a:gd name="T6" fmla="*/ 78 w 306"/>
                <a:gd name="T7" fmla="*/ 0 h 240"/>
                <a:gd name="T8" fmla="*/ 0 w 306"/>
                <a:gd name="T9" fmla="*/ 36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272" name="AutoShape 933"/>
            <p:cNvSpPr>
              <a:spLocks noChangeArrowheads="1"/>
            </p:cNvSpPr>
            <p:nvPr/>
          </p:nvSpPr>
          <p:spPr bwMode="auto">
            <a:xfrm>
              <a:off x="4141" y="2684"/>
              <a:ext cx="1195" cy="143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73" name="AutoShape 934"/>
            <p:cNvSpPr>
              <a:spLocks noChangeArrowheads="1"/>
            </p:cNvSpPr>
            <p:nvPr/>
          </p:nvSpPr>
          <p:spPr bwMode="auto">
            <a:xfrm>
              <a:off x="4205" y="2714"/>
              <a:ext cx="1067" cy="81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74" name="Oval 935"/>
            <p:cNvSpPr>
              <a:spLocks noChangeArrowheads="1"/>
            </p:cNvSpPr>
            <p:nvPr/>
          </p:nvSpPr>
          <p:spPr bwMode="auto">
            <a:xfrm>
              <a:off x="4312" y="2389"/>
              <a:ext cx="149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75" name="Oval 936"/>
            <p:cNvSpPr>
              <a:spLocks noChangeArrowheads="1"/>
            </p:cNvSpPr>
            <p:nvPr/>
          </p:nvSpPr>
          <p:spPr bwMode="auto">
            <a:xfrm>
              <a:off x="4482" y="2389"/>
              <a:ext cx="160" cy="14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dirty="0">
                <a:solidFill>
                  <a:srgbClr val="FF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76" name="Oval 937"/>
            <p:cNvSpPr>
              <a:spLocks noChangeArrowheads="1"/>
            </p:cNvSpPr>
            <p:nvPr/>
          </p:nvSpPr>
          <p:spPr bwMode="auto">
            <a:xfrm>
              <a:off x="4664" y="2378"/>
              <a:ext cx="149" cy="143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  <p:sp>
          <p:nvSpPr>
            <p:cNvPr id="277" name="Rectangle 938"/>
            <p:cNvSpPr>
              <a:spLocks noChangeArrowheads="1"/>
            </p:cNvSpPr>
            <p:nvPr/>
          </p:nvSpPr>
          <p:spPr bwMode="auto">
            <a:xfrm>
              <a:off x="5059" y="1839"/>
              <a:ext cx="85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  <a:cs typeface="Arial" charset="0"/>
              </a:endParaRPr>
            </a:p>
          </p:txBody>
        </p:sp>
      </p:grpSp>
      <p:sp>
        <p:nvSpPr>
          <p:cNvPr id="289" name="文本框 288"/>
          <p:cNvSpPr txBox="1"/>
          <p:nvPr/>
        </p:nvSpPr>
        <p:spPr>
          <a:xfrm>
            <a:off x="3458027" y="3334611"/>
            <a:ext cx="86273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2"/>
                </a:solidFill>
                <a:latin typeface="+mn-lt"/>
                <a:ea typeface="+mn-ea"/>
              </a:rPr>
              <a:t>Router</a:t>
            </a:r>
            <a:endParaRPr lang="zh-CN" altLang="en-US" sz="2000" b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  <p:sp>
        <p:nvSpPr>
          <p:cNvPr id="290" name="文本框 289"/>
          <p:cNvSpPr txBox="1"/>
          <p:nvPr/>
        </p:nvSpPr>
        <p:spPr>
          <a:xfrm>
            <a:off x="3340127" y="6189712"/>
            <a:ext cx="87556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n-lt"/>
                <a:ea typeface="+mn-ea"/>
              </a:rPr>
              <a:t>VLAN1</a:t>
            </a:r>
            <a:endParaRPr lang="zh-CN" altLang="en-US" sz="2000" b="1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  <p:sp>
        <p:nvSpPr>
          <p:cNvPr id="291" name="文本框 290"/>
          <p:cNvSpPr txBox="1"/>
          <p:nvPr/>
        </p:nvSpPr>
        <p:spPr>
          <a:xfrm>
            <a:off x="5819535" y="6407131"/>
            <a:ext cx="87556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n-lt"/>
                <a:ea typeface="+mn-ea"/>
              </a:rPr>
              <a:t>VLAN2</a:t>
            </a:r>
            <a:endParaRPr lang="zh-CN" altLang="en-US" sz="2000" b="1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  <p:sp>
        <p:nvSpPr>
          <p:cNvPr id="293" name="文本框 292"/>
          <p:cNvSpPr txBox="1"/>
          <p:nvPr/>
        </p:nvSpPr>
        <p:spPr>
          <a:xfrm>
            <a:off x="7942437" y="5535980"/>
            <a:ext cx="87556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n-lt"/>
                <a:ea typeface="+mn-ea"/>
              </a:rPr>
              <a:t>VLAN3</a:t>
            </a:r>
            <a:endParaRPr lang="zh-CN" altLang="en-US" sz="2000" b="1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  <p:sp>
        <p:nvSpPr>
          <p:cNvPr id="294" name="Text Box 86"/>
          <p:cNvSpPr txBox="1">
            <a:spLocks noChangeArrowheads="1"/>
          </p:cNvSpPr>
          <p:nvPr/>
        </p:nvSpPr>
        <p:spPr bwMode="auto">
          <a:xfrm>
            <a:off x="4043866" y="6216070"/>
            <a:ext cx="10281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400" b="1" i="0" dirty="0">
                <a:solidFill>
                  <a:srgbClr val="000000"/>
                </a:solidFill>
                <a:latin typeface="+mn-lt"/>
                <a:cs typeface="Arial" charset="0"/>
              </a:rPr>
              <a:t>Group 1</a:t>
            </a:r>
            <a:endParaRPr lang="en-US" b="1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295" name="Text Box 86"/>
          <p:cNvSpPr txBox="1">
            <a:spLocks noChangeArrowheads="1"/>
          </p:cNvSpPr>
          <p:nvPr/>
        </p:nvSpPr>
        <p:spPr bwMode="auto">
          <a:xfrm>
            <a:off x="6545442" y="6474196"/>
            <a:ext cx="10281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400" b="1" i="0" dirty="0">
                <a:solidFill>
                  <a:srgbClr val="000000"/>
                </a:solidFill>
                <a:latin typeface="+mn-lt"/>
                <a:cs typeface="Arial" charset="0"/>
              </a:rPr>
              <a:t>Group 2</a:t>
            </a:r>
            <a:endParaRPr lang="en-US" b="1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  <p:sp>
        <p:nvSpPr>
          <p:cNvPr id="296" name="Text Box 86"/>
          <p:cNvSpPr txBox="1">
            <a:spLocks noChangeArrowheads="1"/>
          </p:cNvSpPr>
          <p:nvPr/>
        </p:nvSpPr>
        <p:spPr bwMode="auto">
          <a:xfrm>
            <a:off x="8676148" y="5597450"/>
            <a:ext cx="10281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400" b="1" i="0" dirty="0">
                <a:solidFill>
                  <a:srgbClr val="000000"/>
                </a:solidFill>
                <a:latin typeface="+mn-lt"/>
                <a:cs typeface="Arial" charset="0"/>
              </a:rPr>
              <a:t>Group 3</a:t>
            </a:r>
            <a:endParaRPr lang="en-US" b="1" dirty="0">
              <a:solidFill>
                <a:srgbClr val="000000"/>
              </a:solidFill>
              <a:latin typeface="+mn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5906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Port-based VLAN</a:t>
            </a:r>
            <a:endParaRPr 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108</a:t>
            </a:fld>
            <a:endParaRPr lang="en-US" altLang="zh-CN" dirty="0"/>
          </a:p>
        </p:txBody>
      </p:sp>
      <p:sp>
        <p:nvSpPr>
          <p:cNvPr id="7373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66332" y="1582896"/>
            <a:ext cx="3078021" cy="1098550"/>
          </a:xfrm>
        </p:spPr>
        <p:txBody>
          <a:bodyPr/>
          <a:lstStyle/>
          <a:p>
            <a:pPr marL="0" indent="342900">
              <a:buNone/>
            </a:pPr>
            <a:r>
              <a:rPr lang="en-US" altLang="zh-CN" sz="2000" dirty="0"/>
              <a:t>switch ports grouped (by switch management software) so that </a:t>
            </a:r>
            <a:r>
              <a:rPr lang="en-US" altLang="zh-CN" sz="2000" i="1" dirty="0">
                <a:solidFill>
                  <a:srgbClr val="CC0000"/>
                </a:solidFill>
              </a:rPr>
              <a:t>single</a:t>
            </a:r>
            <a:r>
              <a:rPr lang="en-US" altLang="zh-CN" sz="2000" dirty="0">
                <a:solidFill>
                  <a:srgbClr val="CC0000"/>
                </a:solidFill>
              </a:rPr>
              <a:t> </a:t>
            </a:r>
            <a:r>
              <a:rPr lang="en-US" altLang="zh-CN" sz="2000" dirty="0"/>
              <a:t>physical switch ……</a:t>
            </a:r>
          </a:p>
          <a:p>
            <a:pPr marL="0" indent="342900"/>
            <a:endParaRPr lang="en-US" altLang="zh-CN" sz="1800" dirty="0"/>
          </a:p>
        </p:txBody>
      </p:sp>
      <p:sp>
        <p:nvSpPr>
          <p:cNvPr id="73732" name="Rectangle 213"/>
          <p:cNvSpPr>
            <a:spLocks noChangeArrowheads="1"/>
          </p:cNvSpPr>
          <p:nvPr/>
        </p:nvSpPr>
        <p:spPr bwMode="auto">
          <a:xfrm>
            <a:off x="9067800" y="2105025"/>
            <a:ext cx="279400" cy="2286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73736" name="Rectangle 212"/>
          <p:cNvSpPr>
            <a:spLocks noChangeArrowheads="1"/>
          </p:cNvSpPr>
          <p:nvPr/>
        </p:nvSpPr>
        <p:spPr bwMode="auto">
          <a:xfrm>
            <a:off x="6994525" y="1889125"/>
            <a:ext cx="273050" cy="19685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182282" name="Rectangle 80"/>
          <p:cNvSpPr>
            <a:spLocks noChangeArrowheads="1"/>
          </p:cNvSpPr>
          <p:nvPr/>
        </p:nvSpPr>
        <p:spPr bwMode="auto">
          <a:xfrm>
            <a:off x="6986588" y="2098675"/>
            <a:ext cx="290512" cy="242888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2283" name="Rectangle 77"/>
          <p:cNvSpPr>
            <a:spLocks noChangeArrowheads="1"/>
          </p:cNvSpPr>
          <p:nvPr/>
        </p:nvSpPr>
        <p:spPr bwMode="auto">
          <a:xfrm>
            <a:off x="9058276" y="1879600"/>
            <a:ext cx="290513" cy="2095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2284" name="Rectangle 76"/>
          <p:cNvSpPr>
            <a:spLocks noChangeArrowheads="1"/>
          </p:cNvSpPr>
          <p:nvPr/>
        </p:nvSpPr>
        <p:spPr bwMode="auto">
          <a:xfrm>
            <a:off x="8167689" y="1884363"/>
            <a:ext cx="890587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2285" name="Rectangle 75"/>
          <p:cNvSpPr>
            <a:spLocks noChangeArrowheads="1"/>
          </p:cNvSpPr>
          <p:nvPr/>
        </p:nvSpPr>
        <p:spPr bwMode="auto">
          <a:xfrm>
            <a:off x="7272338" y="1884364"/>
            <a:ext cx="900112" cy="452437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2286" name="Rectangle 2"/>
          <p:cNvSpPr>
            <a:spLocks noChangeArrowheads="1"/>
          </p:cNvSpPr>
          <p:nvPr/>
        </p:nvSpPr>
        <p:spPr bwMode="auto">
          <a:xfrm>
            <a:off x="6986589" y="1876426"/>
            <a:ext cx="2370137" cy="468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2287" name="Line 3"/>
          <p:cNvSpPr>
            <a:spLocks noChangeShapeType="1"/>
          </p:cNvSpPr>
          <p:nvPr/>
        </p:nvSpPr>
        <p:spPr bwMode="auto">
          <a:xfrm>
            <a:off x="6988175" y="2092326"/>
            <a:ext cx="2351088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288" name="Text Box 6"/>
          <p:cNvSpPr txBox="1">
            <a:spLocks noChangeArrowheads="1"/>
          </p:cNvSpPr>
          <p:nvPr/>
        </p:nvSpPr>
        <p:spPr bwMode="auto">
          <a:xfrm>
            <a:off x="6904038" y="1835150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1</a:t>
            </a:r>
          </a:p>
        </p:txBody>
      </p:sp>
      <p:sp>
        <p:nvSpPr>
          <p:cNvPr id="182289" name="Line 7"/>
          <p:cNvSpPr>
            <a:spLocks noChangeShapeType="1"/>
          </p:cNvSpPr>
          <p:nvPr/>
        </p:nvSpPr>
        <p:spPr bwMode="auto">
          <a:xfrm>
            <a:off x="8167688" y="188118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290" name="AutoShape 8"/>
          <p:cNvSpPr>
            <a:spLocks noChangeArrowheads="1"/>
          </p:cNvSpPr>
          <p:nvPr/>
        </p:nvSpPr>
        <p:spPr bwMode="auto">
          <a:xfrm>
            <a:off x="6958014" y="1617664"/>
            <a:ext cx="3176587" cy="261937"/>
          </a:xfrm>
          <a:prstGeom prst="parallelogram">
            <a:avLst>
              <a:gd name="adj" fmla="val 30318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2291" name="Freeform 9"/>
          <p:cNvSpPr>
            <a:spLocks/>
          </p:cNvSpPr>
          <p:nvPr/>
        </p:nvSpPr>
        <p:spPr bwMode="auto">
          <a:xfrm>
            <a:off x="9361489" y="1620839"/>
            <a:ext cx="763587" cy="720725"/>
          </a:xfrm>
          <a:custGeom>
            <a:avLst/>
            <a:gdLst>
              <a:gd name="T0" fmla="*/ 0 w 232"/>
              <a:gd name="T1" fmla="*/ 2147483647 h 454"/>
              <a:gd name="T2" fmla="*/ 2147483647 w 232"/>
              <a:gd name="T3" fmla="*/ 2147483647 h 454"/>
              <a:gd name="T4" fmla="*/ 2147483647 w 232"/>
              <a:gd name="T5" fmla="*/ 0 h 454"/>
              <a:gd name="T6" fmla="*/ 0 60000 65536"/>
              <a:gd name="T7" fmla="*/ 0 60000 65536"/>
              <a:gd name="T8" fmla="*/ 0 60000 65536"/>
              <a:gd name="T9" fmla="*/ 0 w 232"/>
              <a:gd name="T10" fmla="*/ 0 h 454"/>
              <a:gd name="T11" fmla="*/ 232 w 232"/>
              <a:gd name="T12" fmla="*/ 454 h 4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2" h="454">
                <a:moveTo>
                  <a:pt x="0" y="454"/>
                </a:moveTo>
                <a:lnTo>
                  <a:pt x="232" y="274"/>
                </a:lnTo>
                <a:lnTo>
                  <a:pt x="229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292" name="Freeform 10"/>
          <p:cNvSpPr>
            <a:spLocks/>
          </p:cNvSpPr>
          <p:nvPr/>
        </p:nvSpPr>
        <p:spPr bwMode="auto">
          <a:xfrm>
            <a:off x="7359650" y="1665288"/>
            <a:ext cx="2228850" cy="150812"/>
          </a:xfrm>
          <a:custGeom>
            <a:avLst/>
            <a:gdLst>
              <a:gd name="T0" fmla="*/ 0 w 678"/>
              <a:gd name="T1" fmla="*/ 2147483647 h 110"/>
              <a:gd name="T2" fmla="*/ 2147483647 w 678"/>
              <a:gd name="T3" fmla="*/ 2147483647 h 110"/>
              <a:gd name="T4" fmla="*/ 2147483647 w 678"/>
              <a:gd name="T5" fmla="*/ 0 h 110"/>
              <a:gd name="T6" fmla="*/ 2147483647 w 678"/>
              <a:gd name="T7" fmla="*/ 0 h 110"/>
              <a:gd name="T8" fmla="*/ 0 60000 65536"/>
              <a:gd name="T9" fmla="*/ 0 60000 65536"/>
              <a:gd name="T10" fmla="*/ 0 60000 65536"/>
              <a:gd name="T11" fmla="*/ 0 60000 65536"/>
              <a:gd name="T12" fmla="*/ 0 w 678"/>
              <a:gd name="T13" fmla="*/ 0 h 110"/>
              <a:gd name="T14" fmla="*/ 678 w 678"/>
              <a:gd name="T15" fmla="*/ 110 h 1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8" h="110">
                <a:moveTo>
                  <a:pt x="0" y="110"/>
                </a:moveTo>
                <a:lnTo>
                  <a:pt x="148" y="108"/>
                </a:lnTo>
                <a:lnTo>
                  <a:pt x="567" y="0"/>
                </a:lnTo>
                <a:lnTo>
                  <a:pt x="67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293" name="Freeform 11"/>
          <p:cNvSpPr>
            <a:spLocks/>
          </p:cNvSpPr>
          <p:nvPr/>
        </p:nvSpPr>
        <p:spPr bwMode="auto">
          <a:xfrm>
            <a:off x="7832726" y="1665289"/>
            <a:ext cx="1420813" cy="166687"/>
          </a:xfrm>
          <a:custGeom>
            <a:avLst/>
            <a:gdLst>
              <a:gd name="T0" fmla="*/ 0 w 432"/>
              <a:gd name="T1" fmla="*/ 0 h 105"/>
              <a:gd name="T2" fmla="*/ 2147483647 w 432"/>
              <a:gd name="T3" fmla="*/ 0 h 105"/>
              <a:gd name="T4" fmla="*/ 2147483647 w 432"/>
              <a:gd name="T5" fmla="*/ 2147483647 h 105"/>
              <a:gd name="T6" fmla="*/ 2147483647 w 432"/>
              <a:gd name="T7" fmla="*/ 2147483647 h 10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105"/>
              <a:gd name="T14" fmla="*/ 432 w 432"/>
              <a:gd name="T15" fmla="*/ 105 h 1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105">
                <a:moveTo>
                  <a:pt x="0" y="0"/>
                </a:moveTo>
                <a:lnTo>
                  <a:pt x="85" y="0"/>
                </a:lnTo>
                <a:lnTo>
                  <a:pt x="307" y="105"/>
                </a:lnTo>
                <a:lnTo>
                  <a:pt x="432" y="10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294" name="Line 17"/>
          <p:cNvSpPr>
            <a:spLocks noChangeShapeType="1"/>
          </p:cNvSpPr>
          <p:nvPr/>
        </p:nvSpPr>
        <p:spPr bwMode="auto">
          <a:xfrm>
            <a:off x="8767763" y="188595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295" name="Line 18"/>
          <p:cNvSpPr>
            <a:spLocks noChangeShapeType="1"/>
          </p:cNvSpPr>
          <p:nvPr/>
        </p:nvSpPr>
        <p:spPr bwMode="auto">
          <a:xfrm>
            <a:off x="7567613" y="188118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296" name="Line 21"/>
          <p:cNvSpPr>
            <a:spLocks noChangeShapeType="1"/>
          </p:cNvSpPr>
          <p:nvPr/>
        </p:nvSpPr>
        <p:spPr bwMode="auto">
          <a:xfrm>
            <a:off x="7277100" y="1878013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297" name="Line 22"/>
          <p:cNvSpPr>
            <a:spLocks noChangeShapeType="1"/>
          </p:cNvSpPr>
          <p:nvPr/>
        </p:nvSpPr>
        <p:spPr bwMode="auto">
          <a:xfrm>
            <a:off x="6986588" y="1890713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298" name="Line 23"/>
          <p:cNvSpPr>
            <a:spLocks noChangeShapeType="1"/>
          </p:cNvSpPr>
          <p:nvPr/>
        </p:nvSpPr>
        <p:spPr bwMode="auto">
          <a:xfrm>
            <a:off x="7848600" y="188595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299" name="Line 24"/>
          <p:cNvSpPr>
            <a:spLocks noChangeShapeType="1"/>
          </p:cNvSpPr>
          <p:nvPr/>
        </p:nvSpPr>
        <p:spPr bwMode="auto">
          <a:xfrm>
            <a:off x="8472488" y="188118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300" name="Line 25"/>
          <p:cNvSpPr>
            <a:spLocks noChangeShapeType="1"/>
          </p:cNvSpPr>
          <p:nvPr/>
        </p:nvSpPr>
        <p:spPr bwMode="auto">
          <a:xfrm>
            <a:off x="9063038" y="1876425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301" name="Text Box 26"/>
          <p:cNvSpPr txBox="1">
            <a:spLocks noChangeArrowheads="1"/>
          </p:cNvSpPr>
          <p:nvPr/>
        </p:nvSpPr>
        <p:spPr bwMode="auto">
          <a:xfrm>
            <a:off x="7785100" y="2044700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8</a:t>
            </a:r>
          </a:p>
        </p:txBody>
      </p:sp>
      <p:sp>
        <p:nvSpPr>
          <p:cNvPr id="182302" name="Text Box 27"/>
          <p:cNvSpPr txBox="1">
            <a:spLocks noChangeArrowheads="1"/>
          </p:cNvSpPr>
          <p:nvPr/>
        </p:nvSpPr>
        <p:spPr bwMode="auto">
          <a:xfrm>
            <a:off x="8104188" y="1830388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9</a:t>
            </a:r>
          </a:p>
        </p:txBody>
      </p:sp>
      <p:sp>
        <p:nvSpPr>
          <p:cNvPr id="182303" name="Text Box 28"/>
          <p:cNvSpPr txBox="1">
            <a:spLocks noChangeArrowheads="1"/>
          </p:cNvSpPr>
          <p:nvPr/>
        </p:nvSpPr>
        <p:spPr bwMode="auto">
          <a:xfrm>
            <a:off x="8980488" y="2049463"/>
            <a:ext cx="27764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16</a:t>
            </a:r>
          </a:p>
        </p:txBody>
      </p:sp>
      <p:sp>
        <p:nvSpPr>
          <p:cNvPr id="182304" name="Text Box 29"/>
          <p:cNvSpPr txBox="1">
            <a:spLocks noChangeArrowheads="1"/>
          </p:cNvSpPr>
          <p:nvPr/>
        </p:nvSpPr>
        <p:spPr bwMode="auto">
          <a:xfrm>
            <a:off x="8085138" y="2049463"/>
            <a:ext cx="27764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10</a:t>
            </a:r>
          </a:p>
        </p:txBody>
      </p:sp>
      <p:sp>
        <p:nvSpPr>
          <p:cNvPr id="182305" name="Text Box 30"/>
          <p:cNvSpPr txBox="1">
            <a:spLocks noChangeArrowheads="1"/>
          </p:cNvSpPr>
          <p:nvPr/>
        </p:nvSpPr>
        <p:spPr bwMode="auto">
          <a:xfrm>
            <a:off x="6913563" y="2035175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2</a:t>
            </a:r>
          </a:p>
        </p:txBody>
      </p:sp>
      <p:sp>
        <p:nvSpPr>
          <p:cNvPr id="182306" name="Text Box 57"/>
          <p:cNvSpPr txBox="1">
            <a:spLocks noChangeArrowheads="1"/>
          </p:cNvSpPr>
          <p:nvPr/>
        </p:nvSpPr>
        <p:spPr bwMode="auto">
          <a:xfrm>
            <a:off x="7780338" y="1830388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7</a:t>
            </a:r>
          </a:p>
        </p:txBody>
      </p:sp>
      <p:sp>
        <p:nvSpPr>
          <p:cNvPr id="182307" name="Line 61"/>
          <p:cNvSpPr>
            <a:spLocks noChangeShapeType="1"/>
          </p:cNvSpPr>
          <p:nvPr/>
        </p:nvSpPr>
        <p:spPr bwMode="auto">
          <a:xfrm flipH="1">
            <a:off x="6226175" y="2211388"/>
            <a:ext cx="901700" cy="27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308" name="Line 62"/>
          <p:cNvSpPr>
            <a:spLocks noChangeShapeType="1"/>
          </p:cNvSpPr>
          <p:nvPr/>
        </p:nvSpPr>
        <p:spPr bwMode="auto">
          <a:xfrm flipH="1">
            <a:off x="6611938" y="2211388"/>
            <a:ext cx="80645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309" name="Line 63"/>
          <p:cNvSpPr>
            <a:spLocks noChangeShapeType="1"/>
          </p:cNvSpPr>
          <p:nvPr/>
        </p:nvSpPr>
        <p:spPr bwMode="auto">
          <a:xfrm flipH="1">
            <a:off x="7331076" y="2227263"/>
            <a:ext cx="709613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310" name="Text Box 64"/>
          <p:cNvSpPr txBox="1">
            <a:spLocks noChangeArrowheads="1"/>
          </p:cNvSpPr>
          <p:nvPr/>
        </p:nvSpPr>
        <p:spPr bwMode="auto">
          <a:xfrm>
            <a:off x="9051925" y="2589213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800" i="0" dirty="0">
                <a:solidFill>
                  <a:srgbClr val="000000"/>
                </a:solidFill>
                <a:latin typeface="+mn-lt"/>
              </a:rPr>
              <a:t>…</a:t>
            </a:r>
          </a:p>
        </p:txBody>
      </p:sp>
      <p:sp>
        <p:nvSpPr>
          <p:cNvPr id="182311" name="Line 69"/>
          <p:cNvSpPr>
            <a:spLocks noChangeShapeType="1"/>
          </p:cNvSpPr>
          <p:nvPr/>
        </p:nvSpPr>
        <p:spPr bwMode="auto">
          <a:xfrm>
            <a:off x="8339138" y="2214564"/>
            <a:ext cx="101600" cy="377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312" name="Line 70"/>
          <p:cNvSpPr>
            <a:spLocks noChangeShapeType="1"/>
          </p:cNvSpPr>
          <p:nvPr/>
        </p:nvSpPr>
        <p:spPr bwMode="auto">
          <a:xfrm>
            <a:off x="8329614" y="2012950"/>
            <a:ext cx="479425" cy="60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313" name="Line 71"/>
          <p:cNvSpPr>
            <a:spLocks noChangeShapeType="1"/>
          </p:cNvSpPr>
          <p:nvPr/>
        </p:nvSpPr>
        <p:spPr bwMode="auto">
          <a:xfrm>
            <a:off x="9185275" y="1957389"/>
            <a:ext cx="514350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2314" name="Text Box 72"/>
          <p:cNvSpPr txBox="1">
            <a:spLocks noChangeArrowheads="1"/>
          </p:cNvSpPr>
          <p:nvPr/>
        </p:nvSpPr>
        <p:spPr bwMode="auto">
          <a:xfrm>
            <a:off x="6339873" y="3132139"/>
            <a:ext cx="14045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Electrical Engineering</a:t>
            </a:r>
          </a:p>
          <a:p>
            <a:pPr algn="ctr"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(VLAN ports 1-8)</a:t>
            </a:r>
          </a:p>
        </p:txBody>
      </p:sp>
      <p:sp>
        <p:nvSpPr>
          <p:cNvPr id="182315" name="Text Box 73"/>
          <p:cNvSpPr txBox="1">
            <a:spLocks noChangeArrowheads="1"/>
          </p:cNvSpPr>
          <p:nvPr/>
        </p:nvSpPr>
        <p:spPr bwMode="auto">
          <a:xfrm>
            <a:off x="8483075" y="3119439"/>
            <a:ext cx="12250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Computer Science</a:t>
            </a:r>
          </a:p>
          <a:p>
            <a:pPr algn="ctr"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(VLAN ports 9-15)</a:t>
            </a:r>
          </a:p>
        </p:txBody>
      </p:sp>
      <p:sp>
        <p:nvSpPr>
          <p:cNvPr id="182316" name="Text Box 74"/>
          <p:cNvSpPr txBox="1">
            <a:spLocks noChangeArrowheads="1"/>
          </p:cNvSpPr>
          <p:nvPr/>
        </p:nvSpPr>
        <p:spPr bwMode="auto">
          <a:xfrm>
            <a:off x="8975725" y="1825625"/>
            <a:ext cx="27764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15</a:t>
            </a:r>
          </a:p>
        </p:txBody>
      </p:sp>
      <p:sp>
        <p:nvSpPr>
          <p:cNvPr id="182317" name="Oval 81"/>
          <p:cNvSpPr>
            <a:spLocks noChangeArrowheads="1"/>
          </p:cNvSpPr>
          <p:nvPr/>
        </p:nvSpPr>
        <p:spPr bwMode="auto">
          <a:xfrm>
            <a:off x="7102476" y="2190751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2318" name="Oval 82"/>
          <p:cNvSpPr>
            <a:spLocks noChangeArrowheads="1"/>
          </p:cNvSpPr>
          <p:nvPr/>
        </p:nvSpPr>
        <p:spPr bwMode="auto">
          <a:xfrm>
            <a:off x="7394576" y="2187576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2319" name="Oval 83"/>
          <p:cNvSpPr>
            <a:spLocks noChangeArrowheads="1"/>
          </p:cNvSpPr>
          <p:nvPr/>
        </p:nvSpPr>
        <p:spPr bwMode="auto">
          <a:xfrm>
            <a:off x="7981951" y="2192339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2320" name="Oval 84"/>
          <p:cNvSpPr>
            <a:spLocks noChangeArrowheads="1"/>
          </p:cNvSpPr>
          <p:nvPr/>
        </p:nvSpPr>
        <p:spPr bwMode="auto">
          <a:xfrm>
            <a:off x="8313738" y="2189164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2321" name="Oval 85"/>
          <p:cNvSpPr>
            <a:spLocks noChangeArrowheads="1"/>
          </p:cNvSpPr>
          <p:nvPr/>
        </p:nvSpPr>
        <p:spPr bwMode="auto">
          <a:xfrm>
            <a:off x="8301038" y="1974851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2322" name="Oval 86"/>
          <p:cNvSpPr>
            <a:spLocks noChangeArrowheads="1"/>
          </p:cNvSpPr>
          <p:nvPr/>
        </p:nvSpPr>
        <p:spPr bwMode="auto">
          <a:xfrm>
            <a:off x="9175751" y="1971676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2323" name="Text Box 45"/>
          <p:cNvSpPr txBox="1">
            <a:spLocks noChangeArrowheads="1"/>
          </p:cNvSpPr>
          <p:nvPr/>
        </p:nvSpPr>
        <p:spPr bwMode="auto">
          <a:xfrm>
            <a:off x="6765925" y="2555875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800" i="0" dirty="0">
                <a:solidFill>
                  <a:srgbClr val="000000"/>
                </a:solidFill>
                <a:latin typeface="+mn-lt"/>
              </a:rPr>
              <a:t>…</a:t>
            </a:r>
          </a:p>
        </p:txBody>
      </p:sp>
      <p:grpSp>
        <p:nvGrpSpPr>
          <p:cNvPr id="182324" name="Group 44"/>
          <p:cNvGrpSpPr>
            <a:grpSpLocks/>
          </p:cNvGrpSpPr>
          <p:nvPr/>
        </p:nvGrpSpPr>
        <p:grpSpPr bwMode="auto">
          <a:xfrm>
            <a:off x="5689600" y="2397125"/>
            <a:ext cx="609600" cy="558800"/>
            <a:chOff x="-44" y="1473"/>
            <a:chExt cx="981" cy="1105"/>
          </a:xfrm>
        </p:grpSpPr>
        <p:pic>
          <p:nvPicPr>
            <p:cNvPr id="182414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415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2325" name="Group 44"/>
          <p:cNvGrpSpPr>
            <a:grpSpLocks/>
          </p:cNvGrpSpPr>
          <p:nvPr/>
        </p:nvGrpSpPr>
        <p:grpSpPr bwMode="auto">
          <a:xfrm>
            <a:off x="6218238" y="2489200"/>
            <a:ext cx="609600" cy="558800"/>
            <a:chOff x="-44" y="1473"/>
            <a:chExt cx="981" cy="1105"/>
          </a:xfrm>
        </p:grpSpPr>
        <p:pic>
          <p:nvPicPr>
            <p:cNvPr id="182412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413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2326" name="Group 44"/>
          <p:cNvGrpSpPr>
            <a:grpSpLocks/>
          </p:cNvGrpSpPr>
          <p:nvPr/>
        </p:nvGrpSpPr>
        <p:grpSpPr bwMode="auto">
          <a:xfrm>
            <a:off x="6938963" y="2509838"/>
            <a:ext cx="609600" cy="558800"/>
            <a:chOff x="-44" y="1473"/>
            <a:chExt cx="981" cy="1105"/>
          </a:xfrm>
        </p:grpSpPr>
        <p:pic>
          <p:nvPicPr>
            <p:cNvPr id="182410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411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2327" name="Group 44"/>
          <p:cNvGrpSpPr>
            <a:grpSpLocks/>
          </p:cNvGrpSpPr>
          <p:nvPr/>
        </p:nvGrpSpPr>
        <p:grpSpPr bwMode="auto">
          <a:xfrm>
            <a:off x="7954963" y="2530475"/>
            <a:ext cx="609600" cy="558800"/>
            <a:chOff x="-44" y="1473"/>
            <a:chExt cx="981" cy="1105"/>
          </a:xfrm>
        </p:grpSpPr>
        <p:pic>
          <p:nvPicPr>
            <p:cNvPr id="182408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409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2328" name="Group 44"/>
          <p:cNvGrpSpPr>
            <a:grpSpLocks/>
          </p:cNvGrpSpPr>
          <p:nvPr/>
        </p:nvGrpSpPr>
        <p:grpSpPr bwMode="auto">
          <a:xfrm>
            <a:off x="8462963" y="2540000"/>
            <a:ext cx="609600" cy="558800"/>
            <a:chOff x="-44" y="1473"/>
            <a:chExt cx="981" cy="1105"/>
          </a:xfrm>
        </p:grpSpPr>
        <p:pic>
          <p:nvPicPr>
            <p:cNvPr id="182406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407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2329" name="Group 44"/>
          <p:cNvGrpSpPr>
            <a:grpSpLocks/>
          </p:cNvGrpSpPr>
          <p:nvPr/>
        </p:nvGrpSpPr>
        <p:grpSpPr bwMode="auto">
          <a:xfrm>
            <a:off x="9326563" y="2357438"/>
            <a:ext cx="609600" cy="558800"/>
            <a:chOff x="-44" y="1473"/>
            <a:chExt cx="981" cy="1105"/>
          </a:xfrm>
        </p:grpSpPr>
        <p:pic>
          <p:nvPicPr>
            <p:cNvPr id="182404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2405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785144" y="3855758"/>
            <a:ext cx="5338762" cy="2598440"/>
            <a:chOff x="3897314" y="3695700"/>
            <a:chExt cx="5339051" cy="2598440"/>
          </a:xfrm>
        </p:grpSpPr>
        <p:sp>
          <p:nvSpPr>
            <p:cNvPr id="182332" name="Cloud"/>
            <p:cNvSpPr>
              <a:spLocks noChangeAspect="1" noEditPoints="1" noChangeArrowheads="1"/>
            </p:cNvSpPr>
            <p:nvPr/>
          </p:nvSpPr>
          <p:spPr bwMode="auto">
            <a:xfrm>
              <a:off x="4560888" y="4090988"/>
              <a:ext cx="4516437" cy="1214437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977 w 21600"/>
                <a:gd name="T13" fmla="*/ 3262 h 21600"/>
                <a:gd name="T14" fmla="*/ 17087 w 21600"/>
                <a:gd name="T15" fmla="*/ 17337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lnTo>
                    <a:pt x="1949" y="7180"/>
                  </a:ln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73734" name="Rectangle 263"/>
            <p:cNvSpPr>
              <a:spLocks noChangeArrowheads="1"/>
            </p:cNvSpPr>
            <p:nvPr/>
          </p:nvSpPr>
          <p:spPr bwMode="auto">
            <a:xfrm>
              <a:off x="5135630" y="4583113"/>
              <a:ext cx="269890" cy="204787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73735" name="Rectangle 262"/>
            <p:cNvSpPr>
              <a:spLocks noChangeArrowheads="1"/>
            </p:cNvSpPr>
            <p:nvPr/>
          </p:nvSpPr>
          <p:spPr bwMode="auto">
            <a:xfrm>
              <a:off x="8064726" y="4811713"/>
              <a:ext cx="279415" cy="238125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182335" name="Line 61"/>
            <p:cNvSpPr>
              <a:spLocks noChangeShapeType="1"/>
            </p:cNvSpPr>
            <p:nvPr/>
          </p:nvSpPr>
          <p:spPr bwMode="auto">
            <a:xfrm flipH="1">
              <a:off x="4364038" y="4911725"/>
              <a:ext cx="901700" cy="279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182336" name="Line 62"/>
            <p:cNvSpPr>
              <a:spLocks noChangeShapeType="1"/>
            </p:cNvSpPr>
            <p:nvPr/>
          </p:nvSpPr>
          <p:spPr bwMode="auto">
            <a:xfrm flipH="1">
              <a:off x="4749800" y="4911725"/>
              <a:ext cx="806450" cy="4191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182337" name="Line 63"/>
            <p:cNvSpPr>
              <a:spLocks noChangeShapeType="1"/>
            </p:cNvSpPr>
            <p:nvPr/>
          </p:nvSpPr>
          <p:spPr bwMode="auto">
            <a:xfrm flipH="1">
              <a:off x="5468938" y="4921250"/>
              <a:ext cx="684212" cy="3667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182338" name="Text Box 72"/>
            <p:cNvSpPr txBox="1">
              <a:spLocks noChangeArrowheads="1"/>
            </p:cNvSpPr>
            <p:nvPr/>
          </p:nvSpPr>
          <p:spPr bwMode="auto">
            <a:xfrm>
              <a:off x="4477698" y="5832475"/>
              <a:ext cx="140462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zh-CN" sz="1200" i="0" dirty="0">
                  <a:solidFill>
                    <a:srgbClr val="000000"/>
                  </a:solidFill>
                  <a:latin typeface="+mn-lt"/>
                </a:rPr>
                <a:t>Electrical Engineering</a:t>
              </a:r>
            </a:p>
            <a:p>
              <a:pPr algn="ctr" eaLnBrk="1" hangingPunct="1"/>
              <a:r>
                <a:rPr lang="en-US" altLang="zh-CN" sz="1200" i="0" dirty="0">
                  <a:solidFill>
                    <a:srgbClr val="000000"/>
                  </a:solidFill>
                  <a:latin typeface="+mn-lt"/>
                </a:rPr>
                <a:t>(VLAN ports 1-8)</a:t>
              </a:r>
            </a:p>
          </p:txBody>
        </p:sp>
        <p:sp>
          <p:nvSpPr>
            <p:cNvPr id="182339" name="Text Box 45"/>
            <p:cNvSpPr txBox="1">
              <a:spLocks noChangeArrowheads="1"/>
            </p:cNvSpPr>
            <p:nvPr/>
          </p:nvSpPr>
          <p:spPr bwMode="auto">
            <a:xfrm>
              <a:off x="4903788" y="5256213"/>
              <a:ext cx="3738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zh-CN" sz="1800" i="0" dirty="0">
                  <a:solidFill>
                    <a:srgbClr val="000000"/>
                  </a:solidFill>
                  <a:latin typeface="+mn-lt"/>
                </a:rPr>
                <a:t>…</a:t>
              </a:r>
            </a:p>
          </p:txBody>
        </p:sp>
        <p:grpSp>
          <p:nvGrpSpPr>
            <p:cNvPr id="182340" name="Group 186"/>
            <p:cNvGrpSpPr>
              <a:grpSpLocks/>
            </p:cNvGrpSpPr>
            <p:nvPr/>
          </p:nvGrpSpPr>
          <p:grpSpPr bwMode="auto">
            <a:xfrm>
              <a:off x="5041900" y="4316413"/>
              <a:ext cx="1684338" cy="738187"/>
              <a:chOff x="3479" y="2610"/>
              <a:chExt cx="1061" cy="465"/>
            </a:xfrm>
          </p:grpSpPr>
          <p:sp>
            <p:nvSpPr>
              <p:cNvPr id="182385" name="Rectangle 80"/>
              <p:cNvSpPr>
                <a:spLocks noChangeArrowheads="1"/>
              </p:cNvSpPr>
              <p:nvPr/>
            </p:nvSpPr>
            <p:spPr bwMode="auto">
              <a:xfrm>
                <a:off x="3531" y="2914"/>
                <a:ext cx="183" cy="153"/>
              </a:xfrm>
              <a:prstGeom prst="rect">
                <a:avLst/>
              </a:pr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zh-CN" altLang="zh-CN" sz="1800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82386" name="Rectangle 75"/>
              <p:cNvSpPr>
                <a:spLocks noChangeArrowheads="1"/>
              </p:cNvSpPr>
              <p:nvPr/>
            </p:nvSpPr>
            <p:spPr bwMode="auto">
              <a:xfrm>
                <a:off x="3711" y="2779"/>
                <a:ext cx="567" cy="285"/>
              </a:xfrm>
              <a:prstGeom prst="rect">
                <a:avLst/>
              </a:prstGeom>
              <a:solidFill>
                <a:srgbClr val="00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zh-CN" altLang="zh-CN" sz="1800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82387" name="Rectangle 2"/>
              <p:cNvSpPr>
                <a:spLocks noChangeArrowheads="1"/>
              </p:cNvSpPr>
              <p:nvPr/>
            </p:nvSpPr>
            <p:spPr bwMode="auto">
              <a:xfrm>
                <a:off x="3531" y="2774"/>
                <a:ext cx="745" cy="29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zh-CN" altLang="zh-CN" sz="1800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82388" name="Line 3"/>
              <p:cNvSpPr>
                <a:spLocks noChangeShapeType="1"/>
              </p:cNvSpPr>
              <p:nvPr/>
            </p:nvSpPr>
            <p:spPr bwMode="auto">
              <a:xfrm>
                <a:off x="3532" y="2910"/>
                <a:ext cx="741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</a:endParaRPr>
              </a:p>
            </p:txBody>
          </p:sp>
          <p:sp>
            <p:nvSpPr>
              <p:cNvPr id="182389" name="Text Box 6"/>
              <p:cNvSpPr txBox="1">
                <a:spLocks noChangeArrowheads="1"/>
              </p:cNvSpPr>
              <p:nvPr/>
            </p:nvSpPr>
            <p:spPr bwMode="auto">
              <a:xfrm>
                <a:off x="3479" y="2748"/>
                <a:ext cx="149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zh-CN" sz="800" i="0" dirty="0">
                    <a:solidFill>
                      <a:srgbClr val="000000"/>
                    </a:solidFill>
                    <a:latin typeface="+mn-lt"/>
                  </a:rPr>
                  <a:t>1</a:t>
                </a:r>
              </a:p>
            </p:txBody>
          </p:sp>
          <p:sp>
            <p:nvSpPr>
              <p:cNvPr id="182390" name="AutoShape 8"/>
              <p:cNvSpPr>
                <a:spLocks noChangeArrowheads="1"/>
              </p:cNvSpPr>
              <p:nvPr/>
            </p:nvSpPr>
            <p:spPr bwMode="auto">
              <a:xfrm>
                <a:off x="3513" y="2611"/>
                <a:ext cx="1027" cy="165"/>
              </a:xfrm>
              <a:prstGeom prst="parallelogram">
                <a:avLst>
                  <a:gd name="adj" fmla="val 155606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zh-CN" altLang="zh-CN" sz="1800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82391" name="Freeform 10"/>
              <p:cNvSpPr>
                <a:spLocks/>
              </p:cNvSpPr>
              <p:nvPr/>
            </p:nvSpPr>
            <p:spPr bwMode="auto">
              <a:xfrm>
                <a:off x="3628" y="2639"/>
                <a:ext cx="746" cy="105"/>
              </a:xfrm>
              <a:custGeom>
                <a:avLst/>
                <a:gdLst>
                  <a:gd name="T0" fmla="*/ 0 w 678"/>
                  <a:gd name="T1" fmla="*/ 83 h 110"/>
                  <a:gd name="T2" fmla="*/ 263 w 678"/>
                  <a:gd name="T3" fmla="*/ 82 h 110"/>
                  <a:gd name="T4" fmla="*/ 1007 w 678"/>
                  <a:gd name="T5" fmla="*/ 0 h 110"/>
                  <a:gd name="T6" fmla="*/ 1204 w 678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8"/>
                  <a:gd name="T13" fmla="*/ 0 h 110"/>
                  <a:gd name="T14" fmla="*/ 678 w 678"/>
                  <a:gd name="T15" fmla="*/ 110 h 1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8" h="110">
                    <a:moveTo>
                      <a:pt x="0" y="110"/>
                    </a:moveTo>
                    <a:lnTo>
                      <a:pt x="148" y="108"/>
                    </a:lnTo>
                    <a:lnTo>
                      <a:pt x="567" y="0"/>
                    </a:lnTo>
                    <a:lnTo>
                      <a:pt x="678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</a:endParaRPr>
              </a:p>
            </p:txBody>
          </p:sp>
          <p:sp>
            <p:nvSpPr>
              <p:cNvPr id="182392" name="Line 18"/>
              <p:cNvSpPr>
                <a:spLocks noChangeShapeType="1"/>
              </p:cNvSpPr>
              <p:nvPr/>
            </p:nvSpPr>
            <p:spPr bwMode="auto">
              <a:xfrm>
                <a:off x="3897" y="2777"/>
                <a:ext cx="0" cy="2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</a:endParaRPr>
              </a:p>
            </p:txBody>
          </p:sp>
          <p:sp>
            <p:nvSpPr>
              <p:cNvPr id="182393" name="Line 21"/>
              <p:cNvSpPr>
                <a:spLocks noChangeShapeType="1"/>
              </p:cNvSpPr>
              <p:nvPr/>
            </p:nvSpPr>
            <p:spPr bwMode="auto">
              <a:xfrm>
                <a:off x="3714" y="2775"/>
                <a:ext cx="0" cy="2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</a:endParaRPr>
              </a:p>
            </p:txBody>
          </p:sp>
          <p:sp>
            <p:nvSpPr>
              <p:cNvPr id="182394" name="Line 22"/>
              <p:cNvSpPr>
                <a:spLocks noChangeShapeType="1"/>
              </p:cNvSpPr>
              <p:nvPr/>
            </p:nvSpPr>
            <p:spPr bwMode="auto">
              <a:xfrm>
                <a:off x="3531" y="2783"/>
                <a:ext cx="0" cy="2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</a:endParaRPr>
              </a:p>
            </p:txBody>
          </p:sp>
          <p:sp>
            <p:nvSpPr>
              <p:cNvPr id="182395" name="Line 23"/>
              <p:cNvSpPr>
                <a:spLocks noChangeShapeType="1"/>
              </p:cNvSpPr>
              <p:nvPr/>
            </p:nvSpPr>
            <p:spPr bwMode="auto">
              <a:xfrm>
                <a:off x="4074" y="2780"/>
                <a:ext cx="0" cy="2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</a:endParaRPr>
              </a:p>
            </p:txBody>
          </p:sp>
          <p:sp>
            <p:nvSpPr>
              <p:cNvPr id="182396" name="Text Box 26"/>
              <p:cNvSpPr txBox="1">
                <a:spLocks noChangeArrowheads="1"/>
              </p:cNvSpPr>
              <p:nvPr/>
            </p:nvSpPr>
            <p:spPr bwMode="auto">
              <a:xfrm>
                <a:off x="4034" y="2880"/>
                <a:ext cx="149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zh-CN" sz="800" i="0" dirty="0">
                    <a:solidFill>
                      <a:srgbClr val="000000"/>
                    </a:solidFill>
                    <a:latin typeface="+mn-lt"/>
                  </a:rPr>
                  <a:t>8</a:t>
                </a:r>
              </a:p>
            </p:txBody>
          </p:sp>
          <p:sp>
            <p:nvSpPr>
              <p:cNvPr id="182397" name="Text Box 30"/>
              <p:cNvSpPr txBox="1">
                <a:spLocks noChangeArrowheads="1"/>
              </p:cNvSpPr>
              <p:nvPr/>
            </p:nvSpPr>
            <p:spPr bwMode="auto">
              <a:xfrm>
                <a:off x="3485" y="2874"/>
                <a:ext cx="149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zh-CN" sz="800" i="0" dirty="0">
                    <a:solidFill>
                      <a:srgbClr val="000000"/>
                    </a:solidFill>
                    <a:latin typeface="+mn-lt"/>
                  </a:rPr>
                  <a:t>2</a:t>
                </a:r>
              </a:p>
            </p:txBody>
          </p:sp>
          <p:sp>
            <p:nvSpPr>
              <p:cNvPr id="182398" name="Text Box 57"/>
              <p:cNvSpPr txBox="1">
                <a:spLocks noChangeArrowheads="1"/>
              </p:cNvSpPr>
              <p:nvPr/>
            </p:nvSpPr>
            <p:spPr bwMode="auto">
              <a:xfrm>
                <a:off x="4031" y="2745"/>
                <a:ext cx="149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zh-CN" sz="800" i="0" dirty="0">
                    <a:solidFill>
                      <a:srgbClr val="000000"/>
                    </a:solidFill>
                    <a:latin typeface="+mn-lt"/>
                  </a:rPr>
                  <a:t>7</a:t>
                </a:r>
              </a:p>
            </p:txBody>
          </p:sp>
          <p:sp>
            <p:nvSpPr>
              <p:cNvPr id="182399" name="Oval 81"/>
              <p:cNvSpPr>
                <a:spLocks noChangeArrowheads="1"/>
              </p:cNvSpPr>
              <p:nvPr/>
            </p:nvSpPr>
            <p:spPr bwMode="auto">
              <a:xfrm>
                <a:off x="3604" y="2972"/>
                <a:ext cx="27" cy="3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zh-CN" altLang="zh-CN" sz="1800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82400" name="Oval 82"/>
              <p:cNvSpPr>
                <a:spLocks noChangeArrowheads="1"/>
              </p:cNvSpPr>
              <p:nvPr/>
            </p:nvSpPr>
            <p:spPr bwMode="auto">
              <a:xfrm>
                <a:off x="3788" y="2970"/>
                <a:ext cx="27" cy="3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zh-CN" altLang="zh-CN" sz="1800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82401" name="Oval 83"/>
              <p:cNvSpPr>
                <a:spLocks noChangeArrowheads="1"/>
              </p:cNvSpPr>
              <p:nvPr/>
            </p:nvSpPr>
            <p:spPr bwMode="auto">
              <a:xfrm>
                <a:off x="4158" y="2973"/>
                <a:ext cx="27" cy="3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zh-CN" altLang="zh-CN" sz="1800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82402" name="Freeform 10"/>
              <p:cNvSpPr>
                <a:spLocks/>
              </p:cNvSpPr>
              <p:nvPr/>
            </p:nvSpPr>
            <p:spPr bwMode="auto">
              <a:xfrm flipV="1">
                <a:off x="3754" y="2639"/>
                <a:ext cx="550" cy="105"/>
              </a:xfrm>
              <a:custGeom>
                <a:avLst/>
                <a:gdLst>
                  <a:gd name="T0" fmla="*/ 0 w 678"/>
                  <a:gd name="T1" fmla="*/ 83 h 110"/>
                  <a:gd name="T2" fmla="*/ 42 w 678"/>
                  <a:gd name="T3" fmla="*/ 82 h 110"/>
                  <a:gd name="T4" fmla="*/ 162 w 678"/>
                  <a:gd name="T5" fmla="*/ 0 h 110"/>
                  <a:gd name="T6" fmla="*/ 193 w 678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8"/>
                  <a:gd name="T13" fmla="*/ 0 h 110"/>
                  <a:gd name="T14" fmla="*/ 678 w 678"/>
                  <a:gd name="T15" fmla="*/ 110 h 1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8" h="110">
                    <a:moveTo>
                      <a:pt x="0" y="110"/>
                    </a:moveTo>
                    <a:lnTo>
                      <a:pt x="148" y="108"/>
                    </a:lnTo>
                    <a:lnTo>
                      <a:pt x="567" y="0"/>
                    </a:lnTo>
                    <a:lnTo>
                      <a:pt x="678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/>
              <a:lstStyle/>
              <a:p>
                <a:endParaRPr lang="zh-CN" altLang="en-US" dirty="0">
                  <a:latin typeface="+mn-lt"/>
                </a:endParaRPr>
              </a:p>
            </p:txBody>
          </p:sp>
          <p:sp>
            <p:nvSpPr>
              <p:cNvPr id="182403" name="Freeform 185"/>
              <p:cNvSpPr>
                <a:spLocks/>
              </p:cNvSpPr>
              <p:nvPr/>
            </p:nvSpPr>
            <p:spPr bwMode="auto">
              <a:xfrm>
                <a:off x="4274" y="2610"/>
                <a:ext cx="264" cy="456"/>
              </a:xfrm>
              <a:custGeom>
                <a:avLst/>
                <a:gdLst>
                  <a:gd name="T0" fmla="*/ 264 w 264"/>
                  <a:gd name="T1" fmla="*/ 0 h 456"/>
                  <a:gd name="T2" fmla="*/ 262 w 264"/>
                  <a:gd name="T3" fmla="*/ 248 h 456"/>
                  <a:gd name="T4" fmla="*/ 0 w 264"/>
                  <a:gd name="T5" fmla="*/ 456 h 45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64" h="456">
                    <a:moveTo>
                      <a:pt x="264" y="0"/>
                    </a:moveTo>
                    <a:lnTo>
                      <a:pt x="262" y="248"/>
                    </a:lnTo>
                    <a:lnTo>
                      <a:pt x="0" y="456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  <p:grpSp>
          <p:nvGrpSpPr>
            <p:cNvPr id="182341" name="Group 210"/>
            <p:cNvGrpSpPr>
              <a:grpSpLocks/>
            </p:cNvGrpSpPr>
            <p:nvPr/>
          </p:nvGrpSpPr>
          <p:grpSpPr bwMode="auto">
            <a:xfrm>
              <a:off x="7080250" y="4318000"/>
              <a:ext cx="1698625" cy="742950"/>
              <a:chOff x="1003" y="3585"/>
              <a:chExt cx="1070" cy="468"/>
            </a:xfrm>
          </p:grpSpPr>
          <p:grpSp>
            <p:nvGrpSpPr>
              <p:cNvPr id="182366" name="Group 207"/>
              <p:cNvGrpSpPr>
                <a:grpSpLocks/>
              </p:cNvGrpSpPr>
              <p:nvPr/>
            </p:nvGrpSpPr>
            <p:grpSpPr bwMode="auto">
              <a:xfrm>
                <a:off x="1003" y="3723"/>
                <a:ext cx="796" cy="330"/>
                <a:chOff x="2444" y="3759"/>
                <a:chExt cx="796" cy="330"/>
              </a:xfrm>
            </p:grpSpPr>
            <p:sp>
              <p:nvSpPr>
                <p:cNvPr id="182373" name="Rectangle 77"/>
                <p:cNvSpPr>
                  <a:spLocks noChangeArrowheads="1"/>
                </p:cNvSpPr>
                <p:nvPr/>
              </p:nvSpPr>
              <p:spPr bwMode="auto">
                <a:xfrm>
                  <a:off x="3057" y="3793"/>
                  <a:ext cx="183" cy="132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endParaRPr lang="zh-CN" altLang="zh-CN" sz="1800" i="0" dirty="0">
                    <a:solidFill>
                      <a:srgbClr val="000000"/>
                    </a:solidFill>
                    <a:latin typeface="+mn-lt"/>
                  </a:endParaRPr>
                </a:p>
              </p:txBody>
            </p:sp>
            <p:sp>
              <p:nvSpPr>
                <p:cNvPr id="182374" name="Rectangle 76"/>
                <p:cNvSpPr>
                  <a:spLocks noChangeArrowheads="1"/>
                </p:cNvSpPr>
                <p:nvPr/>
              </p:nvSpPr>
              <p:spPr bwMode="auto">
                <a:xfrm>
                  <a:off x="2496" y="3796"/>
                  <a:ext cx="561" cy="288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endParaRPr lang="zh-CN" altLang="zh-CN" sz="1800" i="0" dirty="0">
                    <a:solidFill>
                      <a:srgbClr val="000000"/>
                    </a:solidFill>
                    <a:latin typeface="+mn-lt"/>
                  </a:endParaRPr>
                </a:p>
              </p:txBody>
            </p:sp>
            <p:sp>
              <p:nvSpPr>
                <p:cNvPr id="182375" name="Line 17"/>
                <p:cNvSpPr>
                  <a:spLocks noChangeShapeType="1"/>
                </p:cNvSpPr>
                <p:nvPr/>
              </p:nvSpPr>
              <p:spPr bwMode="auto">
                <a:xfrm>
                  <a:off x="2874" y="3797"/>
                  <a:ext cx="0" cy="2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sp>
              <p:nvSpPr>
                <p:cNvPr id="182376" name="Line 24"/>
                <p:cNvSpPr>
                  <a:spLocks noChangeShapeType="1"/>
                </p:cNvSpPr>
                <p:nvPr/>
              </p:nvSpPr>
              <p:spPr bwMode="auto">
                <a:xfrm>
                  <a:off x="2688" y="3794"/>
                  <a:ext cx="0" cy="2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sp>
              <p:nvSpPr>
                <p:cNvPr id="182377" name="Line 25"/>
                <p:cNvSpPr>
                  <a:spLocks noChangeShapeType="1"/>
                </p:cNvSpPr>
                <p:nvPr/>
              </p:nvSpPr>
              <p:spPr bwMode="auto">
                <a:xfrm>
                  <a:off x="3060" y="3791"/>
                  <a:ext cx="0" cy="2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zh-CN" altLang="en-US" dirty="0">
                    <a:latin typeface="+mn-lt"/>
                  </a:endParaRPr>
                </a:p>
              </p:txBody>
            </p:sp>
            <p:sp>
              <p:nvSpPr>
                <p:cNvPr id="182378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2456" y="3762"/>
                  <a:ext cx="149" cy="1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zh-CN" sz="800" i="0" dirty="0">
                      <a:solidFill>
                        <a:srgbClr val="000000"/>
                      </a:solidFill>
                      <a:latin typeface="+mn-lt"/>
                    </a:rPr>
                    <a:t>9</a:t>
                  </a:r>
                </a:p>
              </p:txBody>
            </p:sp>
            <p:sp>
              <p:nvSpPr>
                <p:cNvPr id="182379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3008" y="3900"/>
                  <a:ext cx="175" cy="1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zh-CN" sz="800" i="0" dirty="0">
                      <a:solidFill>
                        <a:srgbClr val="000000"/>
                      </a:solidFill>
                      <a:latin typeface="+mn-lt"/>
                    </a:rPr>
                    <a:t>16</a:t>
                  </a:r>
                </a:p>
              </p:txBody>
            </p:sp>
            <p:sp>
              <p:nvSpPr>
                <p:cNvPr id="182380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444" y="3900"/>
                  <a:ext cx="175" cy="1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zh-CN" sz="800" i="0" dirty="0">
                      <a:solidFill>
                        <a:srgbClr val="000000"/>
                      </a:solidFill>
                      <a:latin typeface="+mn-lt"/>
                    </a:rPr>
                    <a:t>10</a:t>
                  </a:r>
                </a:p>
              </p:txBody>
            </p:sp>
            <p:sp>
              <p:nvSpPr>
                <p:cNvPr id="182381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3005" y="3759"/>
                  <a:ext cx="175" cy="13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r>
                    <a:rPr lang="en-US" altLang="zh-CN" sz="800" i="0" dirty="0">
                      <a:solidFill>
                        <a:srgbClr val="000000"/>
                      </a:solidFill>
                      <a:latin typeface="+mn-lt"/>
                    </a:rPr>
                    <a:t>15</a:t>
                  </a:r>
                </a:p>
              </p:txBody>
            </p:sp>
            <p:sp>
              <p:nvSpPr>
                <p:cNvPr id="182382" name="Oval 84"/>
                <p:cNvSpPr>
                  <a:spLocks noChangeArrowheads="1"/>
                </p:cNvSpPr>
                <p:nvPr/>
              </p:nvSpPr>
              <p:spPr bwMode="auto">
                <a:xfrm>
                  <a:off x="2588" y="3988"/>
                  <a:ext cx="27" cy="3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endParaRPr lang="zh-CN" altLang="zh-CN" sz="1800" i="0" dirty="0">
                    <a:solidFill>
                      <a:srgbClr val="000000"/>
                    </a:solidFill>
                    <a:latin typeface="+mn-lt"/>
                  </a:endParaRPr>
                </a:p>
              </p:txBody>
            </p:sp>
            <p:sp>
              <p:nvSpPr>
                <p:cNvPr id="182383" name="Oval 85"/>
                <p:cNvSpPr>
                  <a:spLocks noChangeArrowheads="1"/>
                </p:cNvSpPr>
                <p:nvPr/>
              </p:nvSpPr>
              <p:spPr bwMode="auto">
                <a:xfrm>
                  <a:off x="2580" y="3853"/>
                  <a:ext cx="27" cy="3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endParaRPr lang="zh-CN" altLang="zh-CN" sz="1800" i="0" dirty="0">
                    <a:solidFill>
                      <a:srgbClr val="000000"/>
                    </a:solidFill>
                    <a:latin typeface="+mn-lt"/>
                  </a:endParaRPr>
                </a:p>
              </p:txBody>
            </p:sp>
            <p:sp>
              <p:nvSpPr>
                <p:cNvPr id="182384" name="Oval 86"/>
                <p:cNvSpPr>
                  <a:spLocks noChangeArrowheads="1"/>
                </p:cNvSpPr>
                <p:nvPr/>
              </p:nvSpPr>
              <p:spPr bwMode="auto">
                <a:xfrm>
                  <a:off x="3131" y="3851"/>
                  <a:ext cx="27" cy="3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1pPr>
                  <a:lvl2pPr marL="742950" indent="-28575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2pPr>
                  <a:lvl3pPr marL="11430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3pPr>
                  <a:lvl4pPr marL="16002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4pPr>
                  <a:lvl5pPr marL="2057400" indent="-228600"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i="1">
                      <a:solidFill>
                        <a:schemeClr val="tx1"/>
                      </a:solidFill>
                      <a:latin typeface="Comic Sans MS" panose="030F0702030302020204" pitchFamily="66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/>
                  <a:endParaRPr lang="zh-CN" altLang="zh-CN" sz="1800" i="0" dirty="0">
                    <a:solidFill>
                      <a:srgbClr val="000000"/>
                    </a:solidFill>
                    <a:latin typeface="+mn-lt"/>
                  </a:endParaRPr>
                </a:p>
              </p:txBody>
            </p:sp>
          </p:grpSp>
          <p:sp>
            <p:nvSpPr>
              <p:cNvPr id="182367" name="AutoShape 8"/>
              <p:cNvSpPr>
                <a:spLocks noChangeArrowheads="1"/>
              </p:cNvSpPr>
              <p:nvPr/>
            </p:nvSpPr>
            <p:spPr bwMode="auto">
              <a:xfrm>
                <a:off x="1046" y="3586"/>
                <a:ext cx="1027" cy="165"/>
              </a:xfrm>
              <a:prstGeom prst="parallelogram">
                <a:avLst>
                  <a:gd name="adj" fmla="val 155606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zh-CN" altLang="zh-CN" sz="1800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82368" name="Freeform 10"/>
              <p:cNvSpPr>
                <a:spLocks/>
              </p:cNvSpPr>
              <p:nvPr/>
            </p:nvSpPr>
            <p:spPr bwMode="auto">
              <a:xfrm>
                <a:off x="1161" y="3614"/>
                <a:ext cx="746" cy="105"/>
              </a:xfrm>
              <a:custGeom>
                <a:avLst/>
                <a:gdLst>
                  <a:gd name="T0" fmla="*/ 0 w 678"/>
                  <a:gd name="T1" fmla="*/ 83 h 110"/>
                  <a:gd name="T2" fmla="*/ 263 w 678"/>
                  <a:gd name="T3" fmla="*/ 82 h 110"/>
                  <a:gd name="T4" fmla="*/ 1007 w 678"/>
                  <a:gd name="T5" fmla="*/ 0 h 110"/>
                  <a:gd name="T6" fmla="*/ 1204 w 678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8"/>
                  <a:gd name="T13" fmla="*/ 0 h 110"/>
                  <a:gd name="T14" fmla="*/ 678 w 678"/>
                  <a:gd name="T15" fmla="*/ 110 h 1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8" h="110">
                    <a:moveTo>
                      <a:pt x="0" y="110"/>
                    </a:moveTo>
                    <a:lnTo>
                      <a:pt x="148" y="108"/>
                    </a:lnTo>
                    <a:lnTo>
                      <a:pt x="567" y="0"/>
                    </a:lnTo>
                    <a:lnTo>
                      <a:pt x="678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 dirty="0">
                  <a:latin typeface="+mn-lt"/>
                </a:endParaRPr>
              </a:p>
            </p:txBody>
          </p:sp>
          <p:sp>
            <p:nvSpPr>
              <p:cNvPr id="182369" name="Freeform 10"/>
              <p:cNvSpPr>
                <a:spLocks/>
              </p:cNvSpPr>
              <p:nvPr/>
            </p:nvSpPr>
            <p:spPr bwMode="auto">
              <a:xfrm flipV="1">
                <a:off x="1287" y="3614"/>
                <a:ext cx="550" cy="105"/>
              </a:xfrm>
              <a:custGeom>
                <a:avLst/>
                <a:gdLst>
                  <a:gd name="T0" fmla="*/ 0 w 678"/>
                  <a:gd name="T1" fmla="*/ 83 h 110"/>
                  <a:gd name="T2" fmla="*/ 42 w 678"/>
                  <a:gd name="T3" fmla="*/ 82 h 110"/>
                  <a:gd name="T4" fmla="*/ 162 w 678"/>
                  <a:gd name="T5" fmla="*/ 0 h 110"/>
                  <a:gd name="T6" fmla="*/ 193 w 678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78"/>
                  <a:gd name="T13" fmla="*/ 0 h 110"/>
                  <a:gd name="T14" fmla="*/ 678 w 678"/>
                  <a:gd name="T15" fmla="*/ 110 h 1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78" h="110">
                    <a:moveTo>
                      <a:pt x="0" y="110"/>
                    </a:moveTo>
                    <a:lnTo>
                      <a:pt x="148" y="108"/>
                    </a:lnTo>
                    <a:lnTo>
                      <a:pt x="567" y="0"/>
                    </a:lnTo>
                    <a:lnTo>
                      <a:pt x="678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rot="10800000"/>
              <a:lstStyle/>
              <a:p>
                <a:endParaRPr lang="zh-CN" altLang="en-US" dirty="0">
                  <a:latin typeface="+mn-lt"/>
                </a:endParaRPr>
              </a:p>
            </p:txBody>
          </p:sp>
          <p:sp>
            <p:nvSpPr>
              <p:cNvPr id="182370" name="Freeform 206"/>
              <p:cNvSpPr>
                <a:spLocks/>
              </p:cNvSpPr>
              <p:nvPr/>
            </p:nvSpPr>
            <p:spPr bwMode="auto">
              <a:xfrm>
                <a:off x="1807" y="3585"/>
                <a:ext cx="264" cy="456"/>
              </a:xfrm>
              <a:custGeom>
                <a:avLst/>
                <a:gdLst>
                  <a:gd name="T0" fmla="*/ 264 w 264"/>
                  <a:gd name="T1" fmla="*/ 0 h 456"/>
                  <a:gd name="T2" fmla="*/ 262 w 264"/>
                  <a:gd name="T3" fmla="*/ 248 h 456"/>
                  <a:gd name="T4" fmla="*/ 0 w 264"/>
                  <a:gd name="T5" fmla="*/ 456 h 45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64" h="456">
                    <a:moveTo>
                      <a:pt x="264" y="0"/>
                    </a:moveTo>
                    <a:lnTo>
                      <a:pt x="262" y="248"/>
                    </a:lnTo>
                    <a:lnTo>
                      <a:pt x="0" y="456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  <p:sp>
            <p:nvSpPr>
              <p:cNvPr id="182371" name="Freeform 208"/>
              <p:cNvSpPr>
                <a:spLocks/>
              </p:cNvSpPr>
              <p:nvPr/>
            </p:nvSpPr>
            <p:spPr bwMode="auto">
              <a:xfrm>
                <a:off x="1044" y="3747"/>
                <a:ext cx="762" cy="303"/>
              </a:xfrm>
              <a:custGeom>
                <a:avLst/>
                <a:gdLst>
                  <a:gd name="T0" fmla="*/ 0 w 762"/>
                  <a:gd name="T1" fmla="*/ 3 h 303"/>
                  <a:gd name="T2" fmla="*/ 0 w 762"/>
                  <a:gd name="T3" fmla="*/ 303 h 303"/>
                  <a:gd name="T4" fmla="*/ 762 w 762"/>
                  <a:gd name="T5" fmla="*/ 303 h 303"/>
                  <a:gd name="T6" fmla="*/ 762 w 762"/>
                  <a:gd name="T7" fmla="*/ 0 h 303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762" h="303">
                    <a:moveTo>
                      <a:pt x="0" y="3"/>
                    </a:moveTo>
                    <a:lnTo>
                      <a:pt x="0" y="303"/>
                    </a:lnTo>
                    <a:lnTo>
                      <a:pt x="762" y="303"/>
                    </a:lnTo>
                    <a:lnTo>
                      <a:pt x="762" y="0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  <p:sp>
            <p:nvSpPr>
              <p:cNvPr id="73840" name="Line 209"/>
              <p:cNvSpPr>
                <a:spLocks noChangeShapeType="1"/>
              </p:cNvSpPr>
              <p:nvPr/>
            </p:nvSpPr>
            <p:spPr bwMode="auto">
              <a:xfrm flipV="1">
                <a:off x="1044" y="3888"/>
                <a:ext cx="768" cy="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sp>
          <p:nvSpPr>
            <p:cNvPr id="182342" name="Text Box 64"/>
            <p:cNvSpPr txBox="1">
              <a:spLocks noChangeArrowheads="1"/>
            </p:cNvSpPr>
            <p:nvPr/>
          </p:nvSpPr>
          <p:spPr bwMode="auto">
            <a:xfrm>
              <a:off x="8037513" y="5297488"/>
              <a:ext cx="3738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zh-CN" sz="1800" i="0" dirty="0">
                  <a:solidFill>
                    <a:srgbClr val="000000"/>
                  </a:solidFill>
                  <a:latin typeface="+mn-lt"/>
                </a:rPr>
                <a:t>…</a:t>
              </a:r>
            </a:p>
          </p:txBody>
        </p:sp>
        <p:sp>
          <p:nvSpPr>
            <p:cNvPr id="182343" name="Line 69"/>
            <p:cNvSpPr>
              <a:spLocks noChangeShapeType="1"/>
            </p:cNvSpPr>
            <p:nvPr/>
          </p:nvSpPr>
          <p:spPr bwMode="auto">
            <a:xfrm>
              <a:off x="7324725" y="4922838"/>
              <a:ext cx="101600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182344" name="Line 70"/>
            <p:cNvSpPr>
              <a:spLocks noChangeShapeType="1"/>
            </p:cNvSpPr>
            <p:nvPr/>
          </p:nvSpPr>
          <p:spPr bwMode="auto">
            <a:xfrm>
              <a:off x="7315200" y="4721225"/>
              <a:ext cx="479425" cy="603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182345" name="Line 71"/>
            <p:cNvSpPr>
              <a:spLocks noChangeShapeType="1"/>
            </p:cNvSpPr>
            <p:nvPr/>
          </p:nvSpPr>
          <p:spPr bwMode="auto">
            <a:xfrm>
              <a:off x="8170863" y="4665663"/>
              <a:ext cx="514350" cy="4841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dirty="0">
                <a:latin typeface="+mn-lt"/>
              </a:endParaRPr>
            </a:p>
          </p:txBody>
        </p:sp>
        <p:sp>
          <p:nvSpPr>
            <p:cNvPr id="182346" name="Text Box 73"/>
            <p:cNvSpPr txBox="1">
              <a:spLocks noChangeArrowheads="1"/>
            </p:cNvSpPr>
            <p:nvPr/>
          </p:nvSpPr>
          <p:spPr bwMode="auto">
            <a:xfrm>
              <a:off x="7468627" y="5827713"/>
              <a:ext cx="122508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 eaLnBrk="1" hangingPunct="1"/>
              <a:r>
                <a:rPr lang="en-US" altLang="zh-CN" sz="1200" i="0" dirty="0">
                  <a:solidFill>
                    <a:srgbClr val="000000"/>
                  </a:solidFill>
                  <a:latin typeface="+mn-lt"/>
                </a:rPr>
                <a:t>Computer Science</a:t>
              </a:r>
            </a:p>
            <a:p>
              <a:pPr algn="ctr" eaLnBrk="1" hangingPunct="1"/>
              <a:r>
                <a:rPr lang="en-US" altLang="zh-CN" sz="1200" i="0" dirty="0">
                  <a:solidFill>
                    <a:srgbClr val="000000"/>
                  </a:solidFill>
                  <a:latin typeface="+mn-lt"/>
                </a:rPr>
                <a:t>(VLAN ports 9-16)</a:t>
              </a:r>
            </a:p>
          </p:txBody>
        </p:sp>
        <p:sp>
          <p:nvSpPr>
            <p:cNvPr id="73796" name="Rectangle 211"/>
            <p:cNvSpPr>
              <a:spLocks noChangeArrowheads="1"/>
            </p:cNvSpPr>
            <p:nvPr/>
          </p:nvSpPr>
          <p:spPr bwMode="auto">
            <a:xfrm>
              <a:off x="3897314" y="3695700"/>
              <a:ext cx="5339051" cy="5000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algn="ctr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None/>
              </a:pPr>
              <a:r>
                <a:rPr lang="en-US" altLang="zh-CN" sz="2000" i="0" dirty="0">
                  <a:solidFill>
                    <a:srgbClr val="000000"/>
                  </a:solidFill>
                  <a:latin typeface="+mn-lt"/>
                </a:rPr>
                <a:t>operates as </a:t>
              </a:r>
              <a:r>
                <a:rPr lang="en-US" altLang="zh-CN" sz="2000" dirty="0">
                  <a:solidFill>
                    <a:srgbClr val="CC0000"/>
                  </a:solidFill>
                  <a:latin typeface="+mn-lt"/>
                </a:rPr>
                <a:t>multiple</a:t>
              </a:r>
              <a:r>
                <a:rPr lang="en-US" altLang="zh-CN" sz="2000" i="0" dirty="0">
                  <a:solidFill>
                    <a:srgbClr val="CC0000"/>
                  </a:solidFill>
                  <a:latin typeface="+mn-lt"/>
                </a:rPr>
                <a:t> </a:t>
              </a:r>
              <a:r>
                <a:rPr lang="en-US" altLang="zh-CN" sz="2000" i="0" dirty="0">
                  <a:solidFill>
                    <a:srgbClr val="000000"/>
                  </a:solidFill>
                  <a:latin typeface="+mn-lt"/>
                </a:rPr>
                <a:t>virtual switches</a:t>
              </a:r>
            </a:p>
            <a:p>
              <a:pPr algn="ctr">
                <a:lnSpc>
                  <a:spcPct val="85000"/>
                </a:lnSpc>
                <a:spcBef>
                  <a:spcPct val="20000"/>
                </a:spcBef>
                <a:buClr>
                  <a:srgbClr val="000099"/>
                </a:buClr>
                <a:buSzPct val="65000"/>
                <a:buFont typeface="Wingdings" panose="05000000000000000000" pitchFamily="2" charset="2"/>
                <a:buChar char="v"/>
              </a:pPr>
              <a:endParaRPr lang="en-US" altLang="zh-CN" sz="1800" i="0" dirty="0">
                <a:solidFill>
                  <a:srgbClr val="000000"/>
                </a:solidFill>
                <a:latin typeface="+mn-lt"/>
              </a:endParaRPr>
            </a:p>
          </p:txBody>
        </p:sp>
        <p:grpSp>
          <p:nvGrpSpPr>
            <p:cNvPr id="182348" name="Group 44"/>
            <p:cNvGrpSpPr>
              <a:grpSpLocks/>
            </p:cNvGrpSpPr>
            <p:nvPr/>
          </p:nvGrpSpPr>
          <p:grpSpPr bwMode="auto">
            <a:xfrm>
              <a:off x="3902075" y="5110163"/>
              <a:ext cx="609600" cy="558800"/>
              <a:chOff x="-44" y="1473"/>
              <a:chExt cx="981" cy="1105"/>
            </a:xfrm>
          </p:grpSpPr>
          <p:pic>
            <p:nvPicPr>
              <p:cNvPr id="182364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65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  <p:grpSp>
          <p:nvGrpSpPr>
            <p:cNvPr id="182349" name="Group 44"/>
            <p:cNvGrpSpPr>
              <a:grpSpLocks/>
            </p:cNvGrpSpPr>
            <p:nvPr/>
          </p:nvGrpSpPr>
          <p:grpSpPr bwMode="auto">
            <a:xfrm>
              <a:off x="4429125" y="5202238"/>
              <a:ext cx="609600" cy="558800"/>
              <a:chOff x="-44" y="1473"/>
              <a:chExt cx="981" cy="1105"/>
            </a:xfrm>
          </p:grpSpPr>
          <p:pic>
            <p:nvPicPr>
              <p:cNvPr id="182362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63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  <p:grpSp>
          <p:nvGrpSpPr>
            <p:cNvPr id="182350" name="Group 44"/>
            <p:cNvGrpSpPr>
              <a:grpSpLocks/>
            </p:cNvGrpSpPr>
            <p:nvPr/>
          </p:nvGrpSpPr>
          <p:grpSpPr bwMode="auto">
            <a:xfrm>
              <a:off x="5151438" y="5222875"/>
              <a:ext cx="609600" cy="558800"/>
              <a:chOff x="-44" y="1473"/>
              <a:chExt cx="981" cy="1105"/>
            </a:xfrm>
          </p:grpSpPr>
          <p:pic>
            <p:nvPicPr>
              <p:cNvPr id="182360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61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  <p:grpSp>
          <p:nvGrpSpPr>
            <p:cNvPr id="182351" name="Group 44"/>
            <p:cNvGrpSpPr>
              <a:grpSpLocks/>
            </p:cNvGrpSpPr>
            <p:nvPr/>
          </p:nvGrpSpPr>
          <p:grpSpPr bwMode="auto">
            <a:xfrm>
              <a:off x="6969125" y="5253038"/>
              <a:ext cx="609600" cy="558800"/>
              <a:chOff x="-44" y="1473"/>
              <a:chExt cx="981" cy="1105"/>
            </a:xfrm>
          </p:grpSpPr>
          <p:pic>
            <p:nvPicPr>
              <p:cNvPr id="182358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59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  <p:grpSp>
          <p:nvGrpSpPr>
            <p:cNvPr id="182352" name="Group 44"/>
            <p:cNvGrpSpPr>
              <a:grpSpLocks/>
            </p:cNvGrpSpPr>
            <p:nvPr/>
          </p:nvGrpSpPr>
          <p:grpSpPr bwMode="auto">
            <a:xfrm>
              <a:off x="7477125" y="5262563"/>
              <a:ext cx="609600" cy="558800"/>
              <a:chOff x="-44" y="1473"/>
              <a:chExt cx="981" cy="1105"/>
            </a:xfrm>
          </p:grpSpPr>
          <p:pic>
            <p:nvPicPr>
              <p:cNvPr id="182356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57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  <p:grpSp>
          <p:nvGrpSpPr>
            <p:cNvPr id="182353" name="Group 44"/>
            <p:cNvGrpSpPr>
              <a:grpSpLocks/>
            </p:cNvGrpSpPr>
            <p:nvPr/>
          </p:nvGrpSpPr>
          <p:grpSpPr bwMode="auto">
            <a:xfrm>
              <a:off x="8340725" y="5080000"/>
              <a:ext cx="609600" cy="558800"/>
              <a:chOff x="-44" y="1473"/>
              <a:chExt cx="981" cy="1105"/>
            </a:xfrm>
          </p:grpSpPr>
          <p:pic>
            <p:nvPicPr>
              <p:cNvPr id="182354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2355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0411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8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 dirty="0"/>
              <a:t>Port-based VLAN</a:t>
            </a:r>
            <a:endParaRPr lang="en-US" dirty="0">
              <a:ea typeface="ＭＳ Ｐゴシック" charset="0"/>
              <a:cs typeface="+mj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109</a:t>
            </a:fld>
            <a:endParaRPr lang="en-US" altLang="zh-CN" dirty="0"/>
          </a:p>
        </p:txBody>
      </p:sp>
      <p:sp>
        <p:nvSpPr>
          <p:cNvPr id="74801" name="Rectangle 116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235076"/>
            <a:ext cx="4218954" cy="1763713"/>
          </a:xfrm>
        </p:spPr>
        <p:txBody>
          <a:bodyPr>
            <a:normAutofit fontScale="92500"/>
          </a:bodyPr>
          <a:lstStyle/>
          <a:p>
            <a:pPr>
              <a:buFont typeface="Wingdings" charset="0"/>
              <a:buChar char="v"/>
              <a:defRPr/>
            </a:pPr>
            <a:r>
              <a:rPr lang="en-US" sz="2400" i="1" dirty="0">
                <a:solidFill>
                  <a:srgbClr val="CC0000"/>
                </a:solidFill>
                <a:ea typeface="ＭＳ Ｐゴシック" charset="0"/>
              </a:rPr>
              <a:t>traffic isolation:</a:t>
            </a:r>
            <a:r>
              <a:rPr lang="en-US" sz="2400" dirty="0">
                <a:solidFill>
                  <a:srgbClr val="CC0000"/>
                </a:solidFill>
                <a:ea typeface="ＭＳ Ｐゴシック" charset="0"/>
              </a:rPr>
              <a:t> </a:t>
            </a:r>
            <a:r>
              <a:rPr lang="en-US" sz="2400" dirty="0">
                <a:ea typeface="ＭＳ Ｐゴシック" charset="0"/>
              </a:rPr>
              <a:t>frames to/from ports 1-8 can </a:t>
            </a:r>
            <a:r>
              <a:rPr lang="en-US" sz="2400" i="1" dirty="0">
                <a:ea typeface="ＭＳ Ｐゴシック" charset="0"/>
              </a:rPr>
              <a:t>only</a:t>
            </a:r>
            <a:r>
              <a:rPr lang="en-US" sz="2400" dirty="0">
                <a:ea typeface="ＭＳ Ｐゴシック" charset="0"/>
              </a:rPr>
              <a:t> reach ports 1-8</a:t>
            </a:r>
          </a:p>
          <a:p>
            <a:pPr lvl="1">
              <a:buFont typeface="Wingdings" charset="0"/>
              <a:buChar char="§"/>
              <a:defRPr/>
            </a:pPr>
            <a:r>
              <a:rPr lang="en-US" sz="1800" dirty="0">
                <a:ea typeface="ＭＳ Ｐゴシック" charset="0"/>
              </a:rPr>
              <a:t>can also define VLAN based on MAC addresses of endpoints, rather than switch port</a:t>
            </a:r>
          </a:p>
        </p:txBody>
      </p:sp>
      <p:sp>
        <p:nvSpPr>
          <p:cNvPr id="74756" name="Rectangle 115"/>
          <p:cNvSpPr>
            <a:spLocks noChangeArrowheads="1"/>
          </p:cNvSpPr>
          <p:nvPr/>
        </p:nvSpPr>
        <p:spPr bwMode="auto">
          <a:xfrm>
            <a:off x="9255125" y="3063875"/>
            <a:ext cx="279400" cy="22860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74757" name="Rectangle 4"/>
          <p:cNvSpPr>
            <a:spLocks noChangeArrowheads="1"/>
          </p:cNvSpPr>
          <p:nvPr/>
        </p:nvSpPr>
        <p:spPr bwMode="auto">
          <a:xfrm>
            <a:off x="7181850" y="2847975"/>
            <a:ext cx="273050" cy="19685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183302" name="Rectangle 80"/>
          <p:cNvSpPr>
            <a:spLocks noChangeArrowheads="1"/>
          </p:cNvSpPr>
          <p:nvPr/>
        </p:nvSpPr>
        <p:spPr bwMode="auto">
          <a:xfrm>
            <a:off x="7173913" y="3057525"/>
            <a:ext cx="290512" cy="242888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3303" name="Rectangle 77"/>
          <p:cNvSpPr>
            <a:spLocks noChangeArrowheads="1"/>
          </p:cNvSpPr>
          <p:nvPr/>
        </p:nvSpPr>
        <p:spPr bwMode="auto">
          <a:xfrm>
            <a:off x="9245601" y="2838450"/>
            <a:ext cx="290513" cy="2095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3304" name="Rectangle 76"/>
          <p:cNvSpPr>
            <a:spLocks noChangeArrowheads="1"/>
          </p:cNvSpPr>
          <p:nvPr/>
        </p:nvSpPr>
        <p:spPr bwMode="auto">
          <a:xfrm>
            <a:off x="8355014" y="2843213"/>
            <a:ext cx="890587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3305" name="Rectangle 75"/>
          <p:cNvSpPr>
            <a:spLocks noChangeArrowheads="1"/>
          </p:cNvSpPr>
          <p:nvPr/>
        </p:nvSpPr>
        <p:spPr bwMode="auto">
          <a:xfrm>
            <a:off x="7459663" y="2843214"/>
            <a:ext cx="900112" cy="452437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3306" name="Rectangle 2"/>
          <p:cNvSpPr>
            <a:spLocks noChangeArrowheads="1"/>
          </p:cNvSpPr>
          <p:nvPr/>
        </p:nvSpPr>
        <p:spPr bwMode="auto">
          <a:xfrm>
            <a:off x="7173914" y="2835276"/>
            <a:ext cx="2370137" cy="468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3307" name="Line 3"/>
          <p:cNvSpPr>
            <a:spLocks noChangeShapeType="1"/>
          </p:cNvSpPr>
          <p:nvPr/>
        </p:nvSpPr>
        <p:spPr bwMode="auto">
          <a:xfrm>
            <a:off x="7175500" y="3051176"/>
            <a:ext cx="2351088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08" name="Text Box 6"/>
          <p:cNvSpPr txBox="1">
            <a:spLocks noChangeArrowheads="1"/>
          </p:cNvSpPr>
          <p:nvPr/>
        </p:nvSpPr>
        <p:spPr bwMode="auto">
          <a:xfrm>
            <a:off x="7091363" y="2794000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1</a:t>
            </a:r>
          </a:p>
        </p:txBody>
      </p:sp>
      <p:sp>
        <p:nvSpPr>
          <p:cNvPr id="183309" name="Line 7"/>
          <p:cNvSpPr>
            <a:spLocks noChangeShapeType="1"/>
          </p:cNvSpPr>
          <p:nvPr/>
        </p:nvSpPr>
        <p:spPr bwMode="auto">
          <a:xfrm>
            <a:off x="8355013" y="284003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10" name="AutoShape 8"/>
          <p:cNvSpPr>
            <a:spLocks noChangeArrowheads="1"/>
          </p:cNvSpPr>
          <p:nvPr/>
        </p:nvSpPr>
        <p:spPr bwMode="auto">
          <a:xfrm>
            <a:off x="7145339" y="2576514"/>
            <a:ext cx="3176587" cy="261937"/>
          </a:xfrm>
          <a:prstGeom prst="parallelogram">
            <a:avLst>
              <a:gd name="adj" fmla="val 303182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3311" name="Freeform 9"/>
          <p:cNvSpPr>
            <a:spLocks/>
          </p:cNvSpPr>
          <p:nvPr/>
        </p:nvSpPr>
        <p:spPr bwMode="auto">
          <a:xfrm>
            <a:off x="9548814" y="2579689"/>
            <a:ext cx="763587" cy="720725"/>
          </a:xfrm>
          <a:custGeom>
            <a:avLst/>
            <a:gdLst>
              <a:gd name="T0" fmla="*/ 0 w 232"/>
              <a:gd name="T1" fmla="*/ 2147483647 h 454"/>
              <a:gd name="T2" fmla="*/ 2147483647 w 232"/>
              <a:gd name="T3" fmla="*/ 2147483647 h 454"/>
              <a:gd name="T4" fmla="*/ 2147483647 w 232"/>
              <a:gd name="T5" fmla="*/ 0 h 454"/>
              <a:gd name="T6" fmla="*/ 0 60000 65536"/>
              <a:gd name="T7" fmla="*/ 0 60000 65536"/>
              <a:gd name="T8" fmla="*/ 0 60000 65536"/>
              <a:gd name="T9" fmla="*/ 0 w 232"/>
              <a:gd name="T10" fmla="*/ 0 h 454"/>
              <a:gd name="T11" fmla="*/ 232 w 232"/>
              <a:gd name="T12" fmla="*/ 454 h 4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2" h="454">
                <a:moveTo>
                  <a:pt x="0" y="454"/>
                </a:moveTo>
                <a:lnTo>
                  <a:pt x="232" y="274"/>
                </a:lnTo>
                <a:lnTo>
                  <a:pt x="229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12" name="Freeform 10"/>
          <p:cNvSpPr>
            <a:spLocks/>
          </p:cNvSpPr>
          <p:nvPr/>
        </p:nvSpPr>
        <p:spPr bwMode="auto">
          <a:xfrm>
            <a:off x="7546975" y="2624138"/>
            <a:ext cx="2228850" cy="150812"/>
          </a:xfrm>
          <a:custGeom>
            <a:avLst/>
            <a:gdLst>
              <a:gd name="T0" fmla="*/ 0 w 678"/>
              <a:gd name="T1" fmla="*/ 2147483647 h 110"/>
              <a:gd name="T2" fmla="*/ 2147483647 w 678"/>
              <a:gd name="T3" fmla="*/ 2147483647 h 110"/>
              <a:gd name="T4" fmla="*/ 2147483647 w 678"/>
              <a:gd name="T5" fmla="*/ 0 h 110"/>
              <a:gd name="T6" fmla="*/ 2147483647 w 678"/>
              <a:gd name="T7" fmla="*/ 0 h 110"/>
              <a:gd name="T8" fmla="*/ 0 60000 65536"/>
              <a:gd name="T9" fmla="*/ 0 60000 65536"/>
              <a:gd name="T10" fmla="*/ 0 60000 65536"/>
              <a:gd name="T11" fmla="*/ 0 60000 65536"/>
              <a:gd name="T12" fmla="*/ 0 w 678"/>
              <a:gd name="T13" fmla="*/ 0 h 110"/>
              <a:gd name="T14" fmla="*/ 678 w 678"/>
              <a:gd name="T15" fmla="*/ 110 h 1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8" h="110">
                <a:moveTo>
                  <a:pt x="0" y="110"/>
                </a:moveTo>
                <a:lnTo>
                  <a:pt x="148" y="108"/>
                </a:lnTo>
                <a:lnTo>
                  <a:pt x="567" y="0"/>
                </a:lnTo>
                <a:lnTo>
                  <a:pt x="67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13" name="Freeform 11"/>
          <p:cNvSpPr>
            <a:spLocks/>
          </p:cNvSpPr>
          <p:nvPr/>
        </p:nvSpPr>
        <p:spPr bwMode="auto">
          <a:xfrm>
            <a:off x="8020051" y="2624139"/>
            <a:ext cx="1420813" cy="166687"/>
          </a:xfrm>
          <a:custGeom>
            <a:avLst/>
            <a:gdLst>
              <a:gd name="T0" fmla="*/ 0 w 432"/>
              <a:gd name="T1" fmla="*/ 0 h 105"/>
              <a:gd name="T2" fmla="*/ 2147483647 w 432"/>
              <a:gd name="T3" fmla="*/ 0 h 105"/>
              <a:gd name="T4" fmla="*/ 2147483647 w 432"/>
              <a:gd name="T5" fmla="*/ 2147483647 h 105"/>
              <a:gd name="T6" fmla="*/ 2147483647 w 432"/>
              <a:gd name="T7" fmla="*/ 2147483647 h 10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105"/>
              <a:gd name="T14" fmla="*/ 432 w 432"/>
              <a:gd name="T15" fmla="*/ 105 h 1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105">
                <a:moveTo>
                  <a:pt x="0" y="0"/>
                </a:moveTo>
                <a:lnTo>
                  <a:pt x="85" y="0"/>
                </a:lnTo>
                <a:lnTo>
                  <a:pt x="307" y="105"/>
                </a:lnTo>
                <a:lnTo>
                  <a:pt x="432" y="10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14" name="Line 17"/>
          <p:cNvSpPr>
            <a:spLocks noChangeShapeType="1"/>
          </p:cNvSpPr>
          <p:nvPr/>
        </p:nvSpPr>
        <p:spPr bwMode="auto">
          <a:xfrm>
            <a:off x="8955088" y="284480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15" name="Line 18"/>
          <p:cNvSpPr>
            <a:spLocks noChangeShapeType="1"/>
          </p:cNvSpPr>
          <p:nvPr/>
        </p:nvSpPr>
        <p:spPr bwMode="auto">
          <a:xfrm>
            <a:off x="7754938" y="284003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16" name="Line 21"/>
          <p:cNvSpPr>
            <a:spLocks noChangeShapeType="1"/>
          </p:cNvSpPr>
          <p:nvPr/>
        </p:nvSpPr>
        <p:spPr bwMode="auto">
          <a:xfrm>
            <a:off x="7464425" y="2836863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17" name="Line 22"/>
          <p:cNvSpPr>
            <a:spLocks noChangeShapeType="1"/>
          </p:cNvSpPr>
          <p:nvPr/>
        </p:nvSpPr>
        <p:spPr bwMode="auto">
          <a:xfrm>
            <a:off x="7173913" y="2849563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18" name="Line 23"/>
          <p:cNvSpPr>
            <a:spLocks noChangeShapeType="1"/>
          </p:cNvSpPr>
          <p:nvPr/>
        </p:nvSpPr>
        <p:spPr bwMode="auto">
          <a:xfrm>
            <a:off x="8035925" y="284480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19" name="Line 24"/>
          <p:cNvSpPr>
            <a:spLocks noChangeShapeType="1"/>
          </p:cNvSpPr>
          <p:nvPr/>
        </p:nvSpPr>
        <p:spPr bwMode="auto">
          <a:xfrm>
            <a:off x="8659813" y="284003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20" name="Line 25"/>
          <p:cNvSpPr>
            <a:spLocks noChangeShapeType="1"/>
          </p:cNvSpPr>
          <p:nvPr/>
        </p:nvSpPr>
        <p:spPr bwMode="auto">
          <a:xfrm>
            <a:off x="9250363" y="2835275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21" name="Text Box 26"/>
          <p:cNvSpPr txBox="1">
            <a:spLocks noChangeArrowheads="1"/>
          </p:cNvSpPr>
          <p:nvPr/>
        </p:nvSpPr>
        <p:spPr bwMode="auto">
          <a:xfrm>
            <a:off x="7972425" y="3003550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8</a:t>
            </a:r>
          </a:p>
        </p:txBody>
      </p:sp>
      <p:sp>
        <p:nvSpPr>
          <p:cNvPr id="183322" name="Text Box 27"/>
          <p:cNvSpPr txBox="1">
            <a:spLocks noChangeArrowheads="1"/>
          </p:cNvSpPr>
          <p:nvPr/>
        </p:nvSpPr>
        <p:spPr bwMode="auto">
          <a:xfrm>
            <a:off x="8291513" y="2789238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9</a:t>
            </a:r>
          </a:p>
        </p:txBody>
      </p:sp>
      <p:sp>
        <p:nvSpPr>
          <p:cNvPr id="183323" name="Text Box 28"/>
          <p:cNvSpPr txBox="1">
            <a:spLocks noChangeArrowheads="1"/>
          </p:cNvSpPr>
          <p:nvPr/>
        </p:nvSpPr>
        <p:spPr bwMode="auto">
          <a:xfrm>
            <a:off x="9167813" y="3008313"/>
            <a:ext cx="27764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16</a:t>
            </a:r>
          </a:p>
        </p:txBody>
      </p:sp>
      <p:sp>
        <p:nvSpPr>
          <p:cNvPr id="183324" name="Text Box 29"/>
          <p:cNvSpPr txBox="1">
            <a:spLocks noChangeArrowheads="1"/>
          </p:cNvSpPr>
          <p:nvPr/>
        </p:nvSpPr>
        <p:spPr bwMode="auto">
          <a:xfrm>
            <a:off x="8272463" y="3008313"/>
            <a:ext cx="27764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10</a:t>
            </a:r>
          </a:p>
        </p:txBody>
      </p:sp>
      <p:sp>
        <p:nvSpPr>
          <p:cNvPr id="183325" name="Text Box 30"/>
          <p:cNvSpPr txBox="1">
            <a:spLocks noChangeArrowheads="1"/>
          </p:cNvSpPr>
          <p:nvPr/>
        </p:nvSpPr>
        <p:spPr bwMode="auto">
          <a:xfrm>
            <a:off x="7100888" y="3003550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2</a:t>
            </a:r>
          </a:p>
        </p:txBody>
      </p:sp>
      <p:sp>
        <p:nvSpPr>
          <p:cNvPr id="183326" name="Text Box 57"/>
          <p:cNvSpPr txBox="1">
            <a:spLocks noChangeArrowheads="1"/>
          </p:cNvSpPr>
          <p:nvPr/>
        </p:nvSpPr>
        <p:spPr bwMode="auto">
          <a:xfrm>
            <a:off x="7967663" y="2789238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7</a:t>
            </a:r>
          </a:p>
        </p:txBody>
      </p:sp>
      <p:sp>
        <p:nvSpPr>
          <p:cNvPr id="183327" name="Line 61"/>
          <p:cNvSpPr>
            <a:spLocks noChangeShapeType="1"/>
          </p:cNvSpPr>
          <p:nvPr/>
        </p:nvSpPr>
        <p:spPr bwMode="auto">
          <a:xfrm flipH="1">
            <a:off x="6413500" y="3179763"/>
            <a:ext cx="901700" cy="27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28" name="Line 62"/>
          <p:cNvSpPr>
            <a:spLocks noChangeShapeType="1"/>
          </p:cNvSpPr>
          <p:nvPr/>
        </p:nvSpPr>
        <p:spPr bwMode="auto">
          <a:xfrm flipH="1">
            <a:off x="6799263" y="3170238"/>
            <a:ext cx="80645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29" name="Line 63"/>
          <p:cNvSpPr>
            <a:spLocks noChangeShapeType="1"/>
          </p:cNvSpPr>
          <p:nvPr/>
        </p:nvSpPr>
        <p:spPr bwMode="auto">
          <a:xfrm flipH="1">
            <a:off x="7518401" y="3186113"/>
            <a:ext cx="709613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30" name="Text Box 64"/>
          <p:cNvSpPr txBox="1">
            <a:spLocks noChangeArrowheads="1"/>
          </p:cNvSpPr>
          <p:nvPr/>
        </p:nvSpPr>
        <p:spPr bwMode="auto">
          <a:xfrm>
            <a:off x="9239250" y="3548063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800" i="0" dirty="0">
                <a:solidFill>
                  <a:srgbClr val="000000"/>
                </a:solidFill>
                <a:latin typeface="+mn-lt"/>
              </a:rPr>
              <a:t>…</a:t>
            </a:r>
          </a:p>
        </p:txBody>
      </p:sp>
      <p:sp>
        <p:nvSpPr>
          <p:cNvPr id="183331" name="Line 69"/>
          <p:cNvSpPr>
            <a:spLocks noChangeShapeType="1"/>
          </p:cNvSpPr>
          <p:nvPr/>
        </p:nvSpPr>
        <p:spPr bwMode="auto">
          <a:xfrm>
            <a:off x="8526463" y="3173414"/>
            <a:ext cx="101600" cy="377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32" name="Line 70"/>
          <p:cNvSpPr>
            <a:spLocks noChangeShapeType="1"/>
          </p:cNvSpPr>
          <p:nvPr/>
        </p:nvSpPr>
        <p:spPr bwMode="auto">
          <a:xfrm>
            <a:off x="8516939" y="2971800"/>
            <a:ext cx="479425" cy="60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33" name="Line 71"/>
          <p:cNvSpPr>
            <a:spLocks noChangeShapeType="1"/>
          </p:cNvSpPr>
          <p:nvPr/>
        </p:nvSpPr>
        <p:spPr bwMode="auto">
          <a:xfrm>
            <a:off x="9372600" y="2916239"/>
            <a:ext cx="514350" cy="484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3334" name="Text Box 72"/>
          <p:cNvSpPr txBox="1">
            <a:spLocks noChangeArrowheads="1"/>
          </p:cNvSpPr>
          <p:nvPr/>
        </p:nvSpPr>
        <p:spPr bwMode="auto">
          <a:xfrm>
            <a:off x="6527198" y="4090989"/>
            <a:ext cx="14045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Electrical Engineering</a:t>
            </a:r>
          </a:p>
          <a:p>
            <a:pPr algn="ctr"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(VLAN ports 1-8)</a:t>
            </a:r>
          </a:p>
        </p:txBody>
      </p:sp>
      <p:sp>
        <p:nvSpPr>
          <p:cNvPr id="183335" name="Text Box 73"/>
          <p:cNvSpPr txBox="1">
            <a:spLocks noChangeArrowheads="1"/>
          </p:cNvSpPr>
          <p:nvPr/>
        </p:nvSpPr>
        <p:spPr bwMode="auto">
          <a:xfrm>
            <a:off x="8670400" y="4078289"/>
            <a:ext cx="12250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Computer Science</a:t>
            </a:r>
          </a:p>
          <a:p>
            <a:pPr algn="ctr"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(VLAN ports 9-15)</a:t>
            </a:r>
          </a:p>
        </p:txBody>
      </p:sp>
      <p:sp>
        <p:nvSpPr>
          <p:cNvPr id="183336" name="Text Box 74"/>
          <p:cNvSpPr txBox="1">
            <a:spLocks noChangeArrowheads="1"/>
          </p:cNvSpPr>
          <p:nvPr/>
        </p:nvSpPr>
        <p:spPr bwMode="auto">
          <a:xfrm>
            <a:off x="9163050" y="2784475"/>
            <a:ext cx="27764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15</a:t>
            </a:r>
          </a:p>
        </p:txBody>
      </p:sp>
      <p:sp>
        <p:nvSpPr>
          <p:cNvPr id="183337" name="Oval 81"/>
          <p:cNvSpPr>
            <a:spLocks noChangeArrowheads="1"/>
          </p:cNvSpPr>
          <p:nvPr/>
        </p:nvSpPr>
        <p:spPr bwMode="auto">
          <a:xfrm>
            <a:off x="7289801" y="3159126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3338" name="Oval 82"/>
          <p:cNvSpPr>
            <a:spLocks noChangeArrowheads="1"/>
          </p:cNvSpPr>
          <p:nvPr/>
        </p:nvSpPr>
        <p:spPr bwMode="auto">
          <a:xfrm>
            <a:off x="7581901" y="3146426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3339" name="Oval 83"/>
          <p:cNvSpPr>
            <a:spLocks noChangeArrowheads="1"/>
          </p:cNvSpPr>
          <p:nvPr/>
        </p:nvSpPr>
        <p:spPr bwMode="auto">
          <a:xfrm>
            <a:off x="8169276" y="3151189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3340" name="Oval 84"/>
          <p:cNvSpPr>
            <a:spLocks noChangeArrowheads="1"/>
          </p:cNvSpPr>
          <p:nvPr/>
        </p:nvSpPr>
        <p:spPr bwMode="auto">
          <a:xfrm>
            <a:off x="8501063" y="3148014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3341" name="Oval 85"/>
          <p:cNvSpPr>
            <a:spLocks noChangeArrowheads="1"/>
          </p:cNvSpPr>
          <p:nvPr/>
        </p:nvSpPr>
        <p:spPr bwMode="auto">
          <a:xfrm>
            <a:off x="8488363" y="2933701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3342" name="Oval 86"/>
          <p:cNvSpPr>
            <a:spLocks noChangeArrowheads="1"/>
          </p:cNvSpPr>
          <p:nvPr/>
        </p:nvSpPr>
        <p:spPr bwMode="auto">
          <a:xfrm>
            <a:off x="9363076" y="2930526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3343" name="Text Box 45"/>
          <p:cNvSpPr txBox="1">
            <a:spLocks noChangeArrowheads="1"/>
          </p:cNvSpPr>
          <p:nvPr/>
        </p:nvSpPr>
        <p:spPr bwMode="auto">
          <a:xfrm>
            <a:off x="6953250" y="3524250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800" i="0" dirty="0">
                <a:solidFill>
                  <a:srgbClr val="000000"/>
                </a:solidFill>
                <a:latin typeface="+mn-lt"/>
              </a:rPr>
              <a:t>…</a:t>
            </a:r>
          </a:p>
        </p:txBody>
      </p:sp>
      <p:sp>
        <p:nvSpPr>
          <p:cNvPr id="691317" name="Rectangle 117"/>
          <p:cNvSpPr>
            <a:spLocks noChangeArrowheads="1"/>
          </p:cNvSpPr>
          <p:nvPr/>
        </p:nvSpPr>
        <p:spPr bwMode="auto">
          <a:xfrm>
            <a:off x="1613695" y="3290254"/>
            <a:ext cx="4281488" cy="972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dirty="0">
                <a:solidFill>
                  <a:srgbClr val="CC0000"/>
                </a:solidFill>
                <a:latin typeface="+mn-lt"/>
                <a:ea typeface="ＭＳ Ｐゴシック" charset="0"/>
              </a:rPr>
              <a:t>dynamic membership</a:t>
            </a:r>
            <a:r>
              <a:rPr lang="en-US" dirty="0">
                <a:solidFill>
                  <a:srgbClr val="FF0000"/>
                </a:solidFill>
                <a:latin typeface="+mn-lt"/>
                <a:ea typeface="ＭＳ Ｐゴシック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+mn-lt"/>
                <a:ea typeface="ＭＳ Ｐゴシック" charset="0"/>
              </a:rPr>
              <a:t> ports can be dynamically assigned among VLANs</a:t>
            </a:r>
          </a:p>
        </p:txBody>
      </p:sp>
      <p:sp>
        <p:nvSpPr>
          <p:cNvPr id="691342" name="Text Box 142"/>
          <p:cNvSpPr txBox="1">
            <a:spLocks noChangeArrowheads="1"/>
          </p:cNvSpPr>
          <p:nvPr/>
        </p:nvSpPr>
        <p:spPr bwMode="auto">
          <a:xfrm>
            <a:off x="8083541" y="1005655"/>
            <a:ext cx="8451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  <a:cs typeface="Arial" charset="0"/>
              </a:rPr>
              <a:t>router</a:t>
            </a:r>
          </a:p>
        </p:txBody>
      </p:sp>
      <p:sp>
        <p:nvSpPr>
          <p:cNvPr id="74832" name="Rectangle 124"/>
          <p:cNvSpPr>
            <a:spLocks noChangeArrowheads="1"/>
          </p:cNvSpPr>
          <p:nvPr/>
        </p:nvSpPr>
        <p:spPr bwMode="auto">
          <a:xfrm>
            <a:off x="1581771" y="4742225"/>
            <a:ext cx="4218955" cy="161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r>
              <a:rPr lang="en-US" dirty="0">
                <a:solidFill>
                  <a:srgbClr val="CC0000"/>
                </a:solidFill>
                <a:latin typeface="+mn-lt"/>
                <a:ea typeface="ＭＳ Ｐゴシック" charset="0"/>
              </a:rPr>
              <a:t>forwarding between VLANS: </a:t>
            </a:r>
            <a:r>
              <a:rPr lang="en-US" dirty="0">
                <a:solidFill>
                  <a:srgbClr val="000000"/>
                </a:solidFill>
                <a:latin typeface="+mn-lt"/>
                <a:ea typeface="ＭＳ Ｐゴシック" charset="0"/>
              </a:rPr>
              <a:t>done via routing (just as with separate switches)</a:t>
            </a:r>
          </a:p>
          <a:p>
            <a:pPr marL="742950" lvl="1" indent="-28575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charset="0"/>
              <a:buChar char="§"/>
              <a:defRPr/>
            </a:pPr>
            <a:r>
              <a:rPr lang="en-US" sz="2000" dirty="0">
                <a:solidFill>
                  <a:srgbClr val="000000"/>
                </a:solidFill>
                <a:latin typeface="+mn-lt"/>
                <a:ea typeface="ＭＳ Ｐゴシック" charset="0"/>
              </a:rPr>
              <a:t>in practice vendors sell combined switches plus routers</a:t>
            </a:r>
          </a:p>
        </p:txBody>
      </p:sp>
      <p:grpSp>
        <p:nvGrpSpPr>
          <p:cNvPr id="183376" name="Group 149"/>
          <p:cNvGrpSpPr>
            <a:grpSpLocks/>
          </p:cNvGrpSpPr>
          <p:nvPr/>
        </p:nvGrpSpPr>
        <p:grpSpPr bwMode="auto">
          <a:xfrm>
            <a:off x="7777164" y="1531939"/>
            <a:ext cx="1077913" cy="1444625"/>
            <a:chOff x="3939" y="965"/>
            <a:chExt cx="679" cy="910"/>
          </a:xfrm>
        </p:grpSpPr>
        <p:grpSp>
          <p:nvGrpSpPr>
            <p:cNvPr id="183377" name="Group 126"/>
            <p:cNvGrpSpPr>
              <a:grpSpLocks/>
            </p:cNvGrpSpPr>
            <p:nvPr/>
          </p:nvGrpSpPr>
          <p:grpSpPr bwMode="auto">
            <a:xfrm>
              <a:off x="4259" y="965"/>
              <a:ext cx="359" cy="180"/>
              <a:chOff x="533" y="321"/>
              <a:chExt cx="359" cy="180"/>
            </a:xfrm>
          </p:grpSpPr>
          <p:grpSp>
            <p:nvGrpSpPr>
              <p:cNvPr id="183384" name="Group 127"/>
              <p:cNvGrpSpPr>
                <a:grpSpLocks/>
              </p:cNvGrpSpPr>
              <p:nvPr/>
            </p:nvGrpSpPr>
            <p:grpSpPr bwMode="auto">
              <a:xfrm>
                <a:off x="533" y="321"/>
                <a:ext cx="359" cy="180"/>
                <a:chOff x="1009" y="655"/>
                <a:chExt cx="359" cy="180"/>
              </a:xfrm>
            </p:grpSpPr>
            <p:sp>
              <p:nvSpPr>
                <p:cNvPr id="74843" name="Oval 128"/>
                <p:cNvSpPr>
                  <a:spLocks noChangeArrowheads="1"/>
                </p:cNvSpPr>
                <p:nvPr/>
              </p:nvSpPr>
              <p:spPr bwMode="auto">
                <a:xfrm>
                  <a:off x="1012" y="735"/>
                  <a:ext cx="356" cy="100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74844" name="Line 129"/>
                <p:cNvSpPr>
                  <a:spLocks noChangeShapeType="1"/>
                </p:cNvSpPr>
                <p:nvPr/>
              </p:nvSpPr>
              <p:spPr bwMode="auto">
                <a:xfrm>
                  <a:off x="1012" y="727"/>
                  <a:ext cx="0" cy="6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74845" name="Line 130"/>
                <p:cNvSpPr>
                  <a:spLocks noChangeShapeType="1"/>
                </p:cNvSpPr>
                <p:nvPr/>
              </p:nvSpPr>
              <p:spPr bwMode="auto">
                <a:xfrm>
                  <a:off x="1368" y="727"/>
                  <a:ext cx="0" cy="6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74846" name="Rectangle 131"/>
                <p:cNvSpPr>
                  <a:spLocks noChangeArrowheads="1"/>
                </p:cNvSpPr>
                <p:nvPr/>
              </p:nvSpPr>
              <p:spPr bwMode="auto">
                <a:xfrm>
                  <a:off x="1012" y="727"/>
                  <a:ext cx="353" cy="61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rgbClr val="000000"/>
                    </a:solidFill>
                    <a:latin typeface="+mn-lt"/>
                    <a:ea typeface="ＭＳ Ｐゴシック" charset="0"/>
                  </a:endParaRPr>
                </a:p>
              </p:txBody>
            </p:sp>
            <p:sp>
              <p:nvSpPr>
                <p:cNvPr id="74847" name="Oval 132"/>
                <p:cNvSpPr>
                  <a:spLocks noChangeArrowheads="1"/>
                </p:cNvSpPr>
                <p:nvPr/>
              </p:nvSpPr>
              <p:spPr bwMode="auto">
                <a:xfrm>
                  <a:off x="1009" y="655"/>
                  <a:ext cx="356" cy="116"/>
                </a:xfrm>
                <a:prstGeom prst="ellipse">
                  <a:avLst/>
                </a:prstGeom>
                <a:solidFill>
                  <a:schemeClr val="hlink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solidFill>
                      <a:srgbClr val="000000"/>
                    </a:solidFill>
                    <a:latin typeface="+mn-lt"/>
                    <a:ea typeface="ＭＳ Ｐゴシック" charset="0"/>
                  </a:endParaRPr>
                </a:p>
              </p:txBody>
            </p:sp>
            <p:grpSp>
              <p:nvGrpSpPr>
                <p:cNvPr id="183391" name="Group 133"/>
                <p:cNvGrpSpPr>
                  <a:grpSpLocks/>
                </p:cNvGrpSpPr>
                <p:nvPr/>
              </p:nvGrpSpPr>
              <p:grpSpPr bwMode="auto">
                <a:xfrm>
                  <a:off x="1095" y="681"/>
                  <a:ext cx="176" cy="68"/>
                  <a:chOff x="2848" y="848"/>
                  <a:chExt cx="140" cy="98"/>
                </a:xfrm>
              </p:grpSpPr>
              <p:sp>
                <p:nvSpPr>
                  <p:cNvPr id="74853" name="Line 13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1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+mn-lt"/>
                      <a:ea typeface="ＭＳ Ｐゴシック" charset="0"/>
                    </a:endParaRPr>
                  </a:p>
                </p:txBody>
              </p:sp>
              <p:sp>
                <p:nvSpPr>
                  <p:cNvPr id="74854" name="Line 135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+mn-lt"/>
                      <a:ea typeface="ＭＳ Ｐゴシック" charset="0"/>
                    </a:endParaRPr>
                  </a:p>
                </p:txBody>
              </p:sp>
              <p:sp>
                <p:nvSpPr>
                  <p:cNvPr id="74855" name="Line 136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49"/>
                    <a:ext cx="52" cy="97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+mn-lt"/>
                      <a:ea typeface="ＭＳ Ｐゴシック" charset="0"/>
                    </a:endParaRPr>
                  </a:p>
                </p:txBody>
              </p:sp>
            </p:grpSp>
            <p:grpSp>
              <p:nvGrpSpPr>
                <p:cNvPr id="183392" name="Group 137"/>
                <p:cNvGrpSpPr>
                  <a:grpSpLocks/>
                </p:cNvGrpSpPr>
                <p:nvPr/>
              </p:nvGrpSpPr>
              <p:grpSpPr bwMode="auto">
                <a:xfrm flipV="1">
                  <a:off x="1095" y="680"/>
                  <a:ext cx="176" cy="68"/>
                  <a:chOff x="2848" y="848"/>
                  <a:chExt cx="140" cy="98"/>
                </a:xfrm>
              </p:grpSpPr>
              <p:sp>
                <p:nvSpPr>
                  <p:cNvPr id="74850" name="Line 1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48" y="848"/>
                    <a:ext cx="50" cy="1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+mn-lt"/>
                      <a:ea typeface="ＭＳ Ｐゴシック" charset="0"/>
                    </a:endParaRPr>
                  </a:p>
                </p:txBody>
              </p:sp>
              <p:sp>
                <p:nvSpPr>
                  <p:cNvPr id="74851" name="Line 139"/>
                  <p:cNvSpPr>
                    <a:spLocks noChangeShapeType="1"/>
                  </p:cNvSpPr>
                  <p:nvPr/>
                </p:nvSpPr>
                <p:spPr bwMode="auto">
                  <a:xfrm>
                    <a:off x="2944" y="946"/>
                    <a:ext cx="44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+mn-lt"/>
                      <a:ea typeface="ＭＳ Ｐゴシック" charset="0"/>
                    </a:endParaRPr>
                  </a:p>
                </p:txBody>
              </p:sp>
              <p:sp>
                <p:nvSpPr>
                  <p:cNvPr id="74852" name="Line 140"/>
                  <p:cNvSpPr>
                    <a:spLocks noChangeShapeType="1"/>
                  </p:cNvSpPr>
                  <p:nvPr/>
                </p:nvSpPr>
                <p:spPr bwMode="auto">
                  <a:xfrm>
                    <a:off x="2894" y="849"/>
                    <a:ext cx="52" cy="97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latin typeface="+mn-lt"/>
                      <a:ea typeface="ＭＳ Ｐゴシック" charset="0"/>
                    </a:endParaRPr>
                  </a:p>
                </p:txBody>
              </p:sp>
            </p:grpSp>
          </p:grpSp>
          <p:sp>
            <p:nvSpPr>
              <p:cNvPr id="74842" name="Line 141"/>
              <p:cNvSpPr>
                <a:spLocks noChangeShapeType="1"/>
              </p:cNvSpPr>
              <p:nvPr/>
            </p:nvSpPr>
            <p:spPr bwMode="auto">
              <a:xfrm>
                <a:off x="535" y="368"/>
                <a:ext cx="0" cy="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sp>
          <p:nvSpPr>
            <p:cNvPr id="183378" name="Oval 85"/>
            <p:cNvSpPr>
              <a:spLocks noChangeArrowheads="1"/>
            </p:cNvSpPr>
            <p:nvPr/>
          </p:nvSpPr>
          <p:spPr bwMode="auto">
            <a:xfrm>
              <a:off x="4180" y="1845"/>
              <a:ext cx="27" cy="3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 i="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83379" name="Oval 85"/>
            <p:cNvSpPr>
              <a:spLocks noChangeArrowheads="1"/>
            </p:cNvSpPr>
            <p:nvPr/>
          </p:nvSpPr>
          <p:spPr bwMode="auto">
            <a:xfrm>
              <a:off x="4567" y="1845"/>
              <a:ext cx="27" cy="3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 i="0" dirty="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74837" name="Line 145"/>
            <p:cNvSpPr>
              <a:spLocks noChangeShapeType="1"/>
            </p:cNvSpPr>
            <p:nvPr/>
          </p:nvSpPr>
          <p:spPr bwMode="auto">
            <a:xfrm flipV="1">
              <a:off x="4188" y="1143"/>
              <a:ext cx="159" cy="7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74838" name="Line 146"/>
            <p:cNvSpPr>
              <a:spLocks noChangeShapeType="1"/>
            </p:cNvSpPr>
            <p:nvPr/>
          </p:nvSpPr>
          <p:spPr bwMode="auto">
            <a:xfrm flipH="1" flipV="1">
              <a:off x="4469" y="1148"/>
              <a:ext cx="112" cy="7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74839" name="Line 147"/>
            <p:cNvSpPr>
              <a:spLocks noChangeShapeType="1"/>
            </p:cNvSpPr>
            <p:nvPr/>
          </p:nvSpPr>
          <p:spPr bwMode="auto">
            <a:xfrm>
              <a:off x="4101" y="1062"/>
              <a:ext cx="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74840" name="Line 148"/>
            <p:cNvSpPr>
              <a:spLocks noChangeShapeType="1"/>
            </p:cNvSpPr>
            <p:nvPr/>
          </p:nvSpPr>
          <p:spPr bwMode="auto">
            <a:xfrm>
              <a:off x="3939" y="1062"/>
              <a:ext cx="15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</p:grpSp>
      <p:grpSp>
        <p:nvGrpSpPr>
          <p:cNvPr id="183348" name="Group 44"/>
          <p:cNvGrpSpPr>
            <a:grpSpLocks/>
          </p:cNvGrpSpPr>
          <p:nvPr/>
        </p:nvGrpSpPr>
        <p:grpSpPr bwMode="auto">
          <a:xfrm>
            <a:off x="5800726" y="3343275"/>
            <a:ext cx="722313" cy="598488"/>
            <a:chOff x="-44" y="1473"/>
            <a:chExt cx="981" cy="1105"/>
          </a:xfrm>
        </p:grpSpPr>
        <p:pic>
          <p:nvPicPr>
            <p:cNvPr id="18337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337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3349" name="Group 44"/>
          <p:cNvGrpSpPr>
            <a:grpSpLocks/>
          </p:cNvGrpSpPr>
          <p:nvPr/>
        </p:nvGrpSpPr>
        <p:grpSpPr bwMode="auto">
          <a:xfrm>
            <a:off x="6248401" y="3495675"/>
            <a:ext cx="720725" cy="598488"/>
            <a:chOff x="-44" y="1473"/>
            <a:chExt cx="981" cy="1105"/>
          </a:xfrm>
        </p:grpSpPr>
        <p:pic>
          <p:nvPicPr>
            <p:cNvPr id="18337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337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3350" name="Group 44"/>
          <p:cNvGrpSpPr>
            <a:grpSpLocks/>
          </p:cNvGrpSpPr>
          <p:nvPr/>
        </p:nvGrpSpPr>
        <p:grpSpPr bwMode="auto">
          <a:xfrm>
            <a:off x="7010401" y="3454401"/>
            <a:ext cx="720725" cy="600075"/>
            <a:chOff x="-44" y="1473"/>
            <a:chExt cx="981" cy="1105"/>
          </a:xfrm>
        </p:grpSpPr>
        <p:pic>
          <p:nvPicPr>
            <p:cNvPr id="18336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337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3351" name="Group 44"/>
          <p:cNvGrpSpPr>
            <a:grpSpLocks/>
          </p:cNvGrpSpPr>
          <p:nvPr/>
        </p:nvGrpSpPr>
        <p:grpSpPr bwMode="auto">
          <a:xfrm>
            <a:off x="8016876" y="3444875"/>
            <a:ext cx="720725" cy="598488"/>
            <a:chOff x="-44" y="1473"/>
            <a:chExt cx="981" cy="1105"/>
          </a:xfrm>
        </p:grpSpPr>
        <p:pic>
          <p:nvPicPr>
            <p:cNvPr id="18336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336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3352" name="Group 44"/>
          <p:cNvGrpSpPr>
            <a:grpSpLocks/>
          </p:cNvGrpSpPr>
          <p:nvPr/>
        </p:nvGrpSpPr>
        <p:grpSpPr bwMode="auto">
          <a:xfrm>
            <a:off x="8585201" y="3454401"/>
            <a:ext cx="720725" cy="600075"/>
            <a:chOff x="-44" y="1473"/>
            <a:chExt cx="981" cy="1105"/>
          </a:xfrm>
        </p:grpSpPr>
        <p:pic>
          <p:nvPicPr>
            <p:cNvPr id="18336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336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3353" name="Group 44"/>
          <p:cNvGrpSpPr>
            <a:grpSpLocks/>
          </p:cNvGrpSpPr>
          <p:nvPr/>
        </p:nvGrpSpPr>
        <p:grpSpPr bwMode="auto">
          <a:xfrm>
            <a:off x="9439276" y="3302001"/>
            <a:ext cx="720725" cy="600075"/>
            <a:chOff x="-44" y="1473"/>
            <a:chExt cx="981" cy="1105"/>
          </a:xfrm>
        </p:grpSpPr>
        <p:pic>
          <p:nvPicPr>
            <p:cNvPr id="18336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336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pic>
        <p:nvPicPr>
          <p:cNvPr id="72792" name="Picture 8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26" y="1485901"/>
            <a:ext cx="81756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6188075" y="2549526"/>
            <a:ext cx="1550988" cy="600075"/>
            <a:chOff x="4907280" y="294640"/>
            <a:chExt cx="1551062" cy="599440"/>
          </a:xfrm>
        </p:grpSpPr>
        <p:sp>
          <p:nvSpPr>
            <p:cNvPr id="74814" name="Rectangle 118"/>
            <p:cNvSpPr>
              <a:spLocks noChangeArrowheads="1"/>
            </p:cNvSpPr>
            <p:nvPr/>
          </p:nvSpPr>
          <p:spPr bwMode="auto">
            <a:xfrm>
              <a:off x="6178929" y="589603"/>
              <a:ext cx="279413" cy="206157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74815" name="Line 120"/>
            <p:cNvSpPr>
              <a:spLocks noChangeShapeType="1"/>
            </p:cNvSpPr>
            <p:nvPr/>
          </p:nvSpPr>
          <p:spPr bwMode="auto">
            <a:xfrm flipH="1" flipV="1">
              <a:off x="5507384" y="507140"/>
              <a:ext cx="793788" cy="2093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183359" name="Oval 82"/>
            <p:cNvSpPr>
              <a:spLocks noChangeArrowheads="1"/>
            </p:cNvSpPr>
            <p:nvPr/>
          </p:nvSpPr>
          <p:spPr bwMode="auto">
            <a:xfrm>
              <a:off x="6282127" y="684530"/>
              <a:ext cx="42863" cy="476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 i="0" dirty="0">
                <a:solidFill>
                  <a:srgbClr val="000000"/>
                </a:solidFill>
                <a:latin typeface="+mn-lt"/>
              </a:endParaRPr>
            </a:p>
          </p:txBody>
        </p:sp>
        <p:grpSp>
          <p:nvGrpSpPr>
            <p:cNvPr id="183360" name="Group 44"/>
            <p:cNvGrpSpPr>
              <a:grpSpLocks/>
            </p:cNvGrpSpPr>
            <p:nvPr/>
          </p:nvGrpSpPr>
          <p:grpSpPr bwMode="auto">
            <a:xfrm>
              <a:off x="4907280" y="294640"/>
              <a:ext cx="721360" cy="599440"/>
              <a:chOff x="-44" y="1473"/>
              <a:chExt cx="981" cy="1105"/>
            </a:xfrm>
          </p:grpSpPr>
          <p:pic>
            <p:nvPicPr>
              <p:cNvPr id="183361" name="Picture 45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83362" name="Freeform 46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736 w 356"/>
                  <a:gd name="T3" fmla="*/ 95 h 368"/>
                  <a:gd name="T4" fmla="*/ 2059 w 356"/>
                  <a:gd name="T5" fmla="*/ 1990 h 368"/>
                  <a:gd name="T6" fmla="*/ 454 w 356"/>
                  <a:gd name="T7" fmla="*/ 2489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8278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1317" grpId="0"/>
      <p:bldP spid="691342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>
                <a:ea typeface="ＭＳ Ｐゴシック" charset="0"/>
              </a:rPr>
              <a:t>VLANS spanning multiple switches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110</a:t>
            </a:fld>
            <a:endParaRPr lang="en-US" altLang="zh-CN" dirty="0"/>
          </a:p>
        </p:txBody>
      </p:sp>
      <p:sp>
        <p:nvSpPr>
          <p:cNvPr id="6922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778001" y="3985934"/>
            <a:ext cx="8296275" cy="2687637"/>
          </a:xfrm>
        </p:spPr>
        <p:txBody>
          <a:bodyPr/>
          <a:lstStyle/>
          <a:p>
            <a:r>
              <a:rPr lang="en-US" altLang="zh-CN" sz="2400" i="1" dirty="0">
                <a:solidFill>
                  <a:srgbClr val="CC0000"/>
                </a:solidFill>
              </a:rPr>
              <a:t>trunk port:</a:t>
            </a:r>
            <a:r>
              <a:rPr lang="en-US" altLang="zh-CN" sz="2400" dirty="0">
                <a:solidFill>
                  <a:srgbClr val="CC0000"/>
                </a:solidFill>
              </a:rPr>
              <a:t> </a:t>
            </a:r>
            <a:r>
              <a:rPr lang="en-US" altLang="zh-CN" sz="2400" dirty="0"/>
              <a:t>carries frames between VLANS defined over multiple physical switches</a:t>
            </a:r>
          </a:p>
          <a:p>
            <a:pPr lvl="1"/>
            <a:r>
              <a:rPr lang="en-US" altLang="zh-CN" sz="2000" dirty="0"/>
              <a:t>frames forwarded within VLAN between switches can</a:t>
            </a:r>
            <a:r>
              <a:rPr lang="en-US" altLang="ja-JP" sz="2000" dirty="0"/>
              <a:t>not be vanilla </a:t>
            </a:r>
            <a:r>
              <a:rPr lang="en-US" altLang="ja-JP" sz="2000" dirty="0">
                <a:solidFill>
                  <a:schemeClr val="accent5"/>
                </a:solidFill>
              </a:rPr>
              <a:t>802.1 frames </a:t>
            </a:r>
            <a:r>
              <a:rPr lang="en-US" altLang="ja-JP" sz="2000" dirty="0"/>
              <a:t>(must carry VLAN ID info)</a:t>
            </a:r>
          </a:p>
          <a:p>
            <a:pPr lvl="1"/>
            <a:r>
              <a:rPr lang="en-US" altLang="zh-CN" sz="2000" dirty="0"/>
              <a:t>802.1q protocol adds/removed additional header fields for frames forwarded between trunk ports</a:t>
            </a:r>
          </a:p>
        </p:txBody>
      </p:sp>
      <p:sp>
        <p:nvSpPr>
          <p:cNvPr id="75780" name="Rectangle 111"/>
          <p:cNvSpPr>
            <a:spLocks noChangeArrowheads="1"/>
          </p:cNvSpPr>
          <p:nvPr/>
        </p:nvSpPr>
        <p:spPr bwMode="auto">
          <a:xfrm>
            <a:off x="4938713" y="2103438"/>
            <a:ext cx="279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184324" name="Rectangle 77"/>
          <p:cNvSpPr>
            <a:spLocks noChangeArrowheads="1"/>
          </p:cNvSpPr>
          <p:nvPr/>
        </p:nvSpPr>
        <p:spPr bwMode="auto">
          <a:xfrm>
            <a:off x="8115301" y="2108201"/>
            <a:ext cx="276225" cy="2333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25" name="Rectangle 77"/>
          <p:cNvSpPr>
            <a:spLocks noChangeArrowheads="1"/>
          </p:cNvSpPr>
          <p:nvPr/>
        </p:nvSpPr>
        <p:spPr bwMode="auto">
          <a:xfrm>
            <a:off x="8405814" y="2108201"/>
            <a:ext cx="276225" cy="2333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26" name="Rectangle 77"/>
          <p:cNvSpPr>
            <a:spLocks noChangeArrowheads="1"/>
          </p:cNvSpPr>
          <p:nvPr/>
        </p:nvSpPr>
        <p:spPr bwMode="auto">
          <a:xfrm>
            <a:off x="7824789" y="2112963"/>
            <a:ext cx="276225" cy="23336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75784" name="Rectangle 157"/>
          <p:cNvSpPr>
            <a:spLocks noChangeArrowheads="1"/>
          </p:cNvSpPr>
          <p:nvPr/>
        </p:nvSpPr>
        <p:spPr bwMode="auto">
          <a:xfrm>
            <a:off x="7824789" y="1881188"/>
            <a:ext cx="280987" cy="214312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75785" name="Rectangle 156"/>
          <p:cNvSpPr>
            <a:spLocks noChangeArrowheads="1"/>
          </p:cNvSpPr>
          <p:nvPr/>
        </p:nvSpPr>
        <p:spPr bwMode="auto">
          <a:xfrm>
            <a:off x="7496176" y="2105026"/>
            <a:ext cx="309563" cy="233363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75788" name="Rectangle 62"/>
          <p:cNvSpPr>
            <a:spLocks noChangeArrowheads="1"/>
          </p:cNvSpPr>
          <p:nvPr/>
        </p:nvSpPr>
        <p:spPr bwMode="auto">
          <a:xfrm>
            <a:off x="2865438" y="1887538"/>
            <a:ext cx="273050" cy="196850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184332" name="Rectangle 80"/>
          <p:cNvSpPr>
            <a:spLocks noChangeArrowheads="1"/>
          </p:cNvSpPr>
          <p:nvPr/>
        </p:nvSpPr>
        <p:spPr bwMode="auto">
          <a:xfrm>
            <a:off x="2857501" y="2097089"/>
            <a:ext cx="290513" cy="242887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33" name="Rectangle 77"/>
          <p:cNvSpPr>
            <a:spLocks noChangeArrowheads="1"/>
          </p:cNvSpPr>
          <p:nvPr/>
        </p:nvSpPr>
        <p:spPr bwMode="auto">
          <a:xfrm>
            <a:off x="4929188" y="1878013"/>
            <a:ext cx="290512" cy="2095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34" name="Rectangle 76"/>
          <p:cNvSpPr>
            <a:spLocks noChangeArrowheads="1"/>
          </p:cNvSpPr>
          <p:nvPr/>
        </p:nvSpPr>
        <p:spPr bwMode="auto">
          <a:xfrm>
            <a:off x="4038600" y="1882775"/>
            <a:ext cx="890588" cy="4572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35" name="Rectangle 75"/>
          <p:cNvSpPr>
            <a:spLocks noChangeArrowheads="1"/>
          </p:cNvSpPr>
          <p:nvPr/>
        </p:nvSpPr>
        <p:spPr bwMode="auto">
          <a:xfrm>
            <a:off x="3143251" y="1882775"/>
            <a:ext cx="900113" cy="452438"/>
          </a:xfrm>
          <a:prstGeom prst="rect">
            <a:avLst/>
          </a:prstGeom>
          <a:solidFill>
            <a:srgbClr val="00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36" name="Rectangle 2"/>
          <p:cNvSpPr>
            <a:spLocks noChangeArrowheads="1"/>
          </p:cNvSpPr>
          <p:nvPr/>
        </p:nvSpPr>
        <p:spPr bwMode="auto">
          <a:xfrm>
            <a:off x="2857500" y="1874838"/>
            <a:ext cx="2370138" cy="468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37" name="Line 3"/>
          <p:cNvSpPr>
            <a:spLocks noChangeShapeType="1"/>
          </p:cNvSpPr>
          <p:nvPr/>
        </p:nvSpPr>
        <p:spPr bwMode="auto">
          <a:xfrm>
            <a:off x="2859089" y="2090738"/>
            <a:ext cx="2351087" cy="4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38" name="Text Box 6"/>
          <p:cNvSpPr txBox="1">
            <a:spLocks noChangeArrowheads="1"/>
          </p:cNvSpPr>
          <p:nvPr/>
        </p:nvSpPr>
        <p:spPr bwMode="auto">
          <a:xfrm>
            <a:off x="2774950" y="1833563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1</a:t>
            </a:r>
          </a:p>
        </p:txBody>
      </p:sp>
      <p:sp>
        <p:nvSpPr>
          <p:cNvPr id="184339" name="Line 7"/>
          <p:cNvSpPr>
            <a:spLocks noChangeShapeType="1"/>
          </p:cNvSpPr>
          <p:nvPr/>
        </p:nvSpPr>
        <p:spPr bwMode="auto">
          <a:xfrm>
            <a:off x="4038600" y="187960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40" name="AutoShape 8"/>
          <p:cNvSpPr>
            <a:spLocks noChangeArrowheads="1"/>
          </p:cNvSpPr>
          <p:nvPr/>
        </p:nvSpPr>
        <p:spPr bwMode="auto">
          <a:xfrm>
            <a:off x="2828925" y="1616075"/>
            <a:ext cx="3176588" cy="261938"/>
          </a:xfrm>
          <a:prstGeom prst="parallelogram">
            <a:avLst>
              <a:gd name="adj" fmla="val 30318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41" name="Freeform 9"/>
          <p:cNvSpPr>
            <a:spLocks/>
          </p:cNvSpPr>
          <p:nvPr/>
        </p:nvSpPr>
        <p:spPr bwMode="auto">
          <a:xfrm>
            <a:off x="5232400" y="1619251"/>
            <a:ext cx="763588" cy="720725"/>
          </a:xfrm>
          <a:custGeom>
            <a:avLst/>
            <a:gdLst>
              <a:gd name="T0" fmla="*/ 0 w 232"/>
              <a:gd name="T1" fmla="*/ 2147483647 h 454"/>
              <a:gd name="T2" fmla="*/ 2147483647 w 232"/>
              <a:gd name="T3" fmla="*/ 2147483647 h 454"/>
              <a:gd name="T4" fmla="*/ 2147483647 w 232"/>
              <a:gd name="T5" fmla="*/ 0 h 454"/>
              <a:gd name="T6" fmla="*/ 0 60000 65536"/>
              <a:gd name="T7" fmla="*/ 0 60000 65536"/>
              <a:gd name="T8" fmla="*/ 0 60000 65536"/>
              <a:gd name="T9" fmla="*/ 0 w 232"/>
              <a:gd name="T10" fmla="*/ 0 h 454"/>
              <a:gd name="T11" fmla="*/ 232 w 232"/>
              <a:gd name="T12" fmla="*/ 454 h 4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2" h="454">
                <a:moveTo>
                  <a:pt x="0" y="454"/>
                </a:moveTo>
                <a:lnTo>
                  <a:pt x="232" y="274"/>
                </a:lnTo>
                <a:lnTo>
                  <a:pt x="229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42" name="Freeform 10"/>
          <p:cNvSpPr>
            <a:spLocks/>
          </p:cNvSpPr>
          <p:nvPr/>
        </p:nvSpPr>
        <p:spPr bwMode="auto">
          <a:xfrm>
            <a:off x="3230563" y="1663701"/>
            <a:ext cx="2228850" cy="150813"/>
          </a:xfrm>
          <a:custGeom>
            <a:avLst/>
            <a:gdLst>
              <a:gd name="T0" fmla="*/ 0 w 678"/>
              <a:gd name="T1" fmla="*/ 2147483647 h 110"/>
              <a:gd name="T2" fmla="*/ 2147483647 w 678"/>
              <a:gd name="T3" fmla="*/ 2147483647 h 110"/>
              <a:gd name="T4" fmla="*/ 2147483647 w 678"/>
              <a:gd name="T5" fmla="*/ 0 h 110"/>
              <a:gd name="T6" fmla="*/ 2147483647 w 678"/>
              <a:gd name="T7" fmla="*/ 0 h 110"/>
              <a:gd name="T8" fmla="*/ 0 60000 65536"/>
              <a:gd name="T9" fmla="*/ 0 60000 65536"/>
              <a:gd name="T10" fmla="*/ 0 60000 65536"/>
              <a:gd name="T11" fmla="*/ 0 60000 65536"/>
              <a:gd name="T12" fmla="*/ 0 w 678"/>
              <a:gd name="T13" fmla="*/ 0 h 110"/>
              <a:gd name="T14" fmla="*/ 678 w 678"/>
              <a:gd name="T15" fmla="*/ 110 h 1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8" h="110">
                <a:moveTo>
                  <a:pt x="0" y="110"/>
                </a:moveTo>
                <a:lnTo>
                  <a:pt x="148" y="108"/>
                </a:lnTo>
                <a:lnTo>
                  <a:pt x="567" y="0"/>
                </a:lnTo>
                <a:lnTo>
                  <a:pt x="67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43" name="Freeform 11"/>
          <p:cNvSpPr>
            <a:spLocks/>
          </p:cNvSpPr>
          <p:nvPr/>
        </p:nvSpPr>
        <p:spPr bwMode="auto">
          <a:xfrm>
            <a:off x="3703638" y="1663700"/>
            <a:ext cx="1420812" cy="166688"/>
          </a:xfrm>
          <a:custGeom>
            <a:avLst/>
            <a:gdLst>
              <a:gd name="T0" fmla="*/ 0 w 432"/>
              <a:gd name="T1" fmla="*/ 0 h 105"/>
              <a:gd name="T2" fmla="*/ 2147483647 w 432"/>
              <a:gd name="T3" fmla="*/ 0 h 105"/>
              <a:gd name="T4" fmla="*/ 2147483647 w 432"/>
              <a:gd name="T5" fmla="*/ 2147483647 h 105"/>
              <a:gd name="T6" fmla="*/ 2147483647 w 432"/>
              <a:gd name="T7" fmla="*/ 2147483647 h 105"/>
              <a:gd name="T8" fmla="*/ 0 60000 65536"/>
              <a:gd name="T9" fmla="*/ 0 60000 65536"/>
              <a:gd name="T10" fmla="*/ 0 60000 65536"/>
              <a:gd name="T11" fmla="*/ 0 60000 65536"/>
              <a:gd name="T12" fmla="*/ 0 w 432"/>
              <a:gd name="T13" fmla="*/ 0 h 105"/>
              <a:gd name="T14" fmla="*/ 432 w 432"/>
              <a:gd name="T15" fmla="*/ 105 h 10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32" h="105">
                <a:moveTo>
                  <a:pt x="0" y="0"/>
                </a:moveTo>
                <a:lnTo>
                  <a:pt x="85" y="0"/>
                </a:lnTo>
                <a:lnTo>
                  <a:pt x="307" y="105"/>
                </a:lnTo>
                <a:lnTo>
                  <a:pt x="432" y="10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44" name="Line 17"/>
          <p:cNvSpPr>
            <a:spLocks noChangeShapeType="1"/>
          </p:cNvSpPr>
          <p:nvPr/>
        </p:nvSpPr>
        <p:spPr bwMode="auto">
          <a:xfrm>
            <a:off x="4638675" y="1884363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45" name="Line 18"/>
          <p:cNvSpPr>
            <a:spLocks noChangeShapeType="1"/>
          </p:cNvSpPr>
          <p:nvPr/>
        </p:nvSpPr>
        <p:spPr bwMode="auto">
          <a:xfrm>
            <a:off x="3438525" y="187960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46" name="Line 21"/>
          <p:cNvSpPr>
            <a:spLocks noChangeShapeType="1"/>
          </p:cNvSpPr>
          <p:nvPr/>
        </p:nvSpPr>
        <p:spPr bwMode="auto">
          <a:xfrm>
            <a:off x="3148013" y="1876425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47" name="Line 22"/>
          <p:cNvSpPr>
            <a:spLocks noChangeShapeType="1"/>
          </p:cNvSpPr>
          <p:nvPr/>
        </p:nvSpPr>
        <p:spPr bwMode="auto">
          <a:xfrm>
            <a:off x="2857500" y="1889125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48" name="Line 23"/>
          <p:cNvSpPr>
            <a:spLocks noChangeShapeType="1"/>
          </p:cNvSpPr>
          <p:nvPr/>
        </p:nvSpPr>
        <p:spPr bwMode="auto">
          <a:xfrm>
            <a:off x="3719513" y="1884363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49" name="Line 24"/>
          <p:cNvSpPr>
            <a:spLocks noChangeShapeType="1"/>
          </p:cNvSpPr>
          <p:nvPr/>
        </p:nvSpPr>
        <p:spPr bwMode="auto">
          <a:xfrm>
            <a:off x="4343400" y="187960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50" name="Line 25"/>
          <p:cNvSpPr>
            <a:spLocks noChangeShapeType="1"/>
          </p:cNvSpPr>
          <p:nvPr/>
        </p:nvSpPr>
        <p:spPr bwMode="auto">
          <a:xfrm>
            <a:off x="4933950" y="187483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51" name="Text Box 26"/>
          <p:cNvSpPr txBox="1">
            <a:spLocks noChangeArrowheads="1"/>
          </p:cNvSpPr>
          <p:nvPr/>
        </p:nvSpPr>
        <p:spPr bwMode="auto">
          <a:xfrm>
            <a:off x="3656013" y="2043113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8</a:t>
            </a:r>
          </a:p>
        </p:txBody>
      </p:sp>
      <p:sp>
        <p:nvSpPr>
          <p:cNvPr id="184352" name="Text Box 27"/>
          <p:cNvSpPr txBox="1">
            <a:spLocks noChangeArrowheads="1"/>
          </p:cNvSpPr>
          <p:nvPr/>
        </p:nvSpPr>
        <p:spPr bwMode="auto">
          <a:xfrm>
            <a:off x="3975100" y="1828800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9</a:t>
            </a:r>
          </a:p>
        </p:txBody>
      </p:sp>
      <p:sp>
        <p:nvSpPr>
          <p:cNvPr id="184353" name="Text Box 29"/>
          <p:cNvSpPr txBox="1">
            <a:spLocks noChangeArrowheads="1"/>
          </p:cNvSpPr>
          <p:nvPr/>
        </p:nvSpPr>
        <p:spPr bwMode="auto">
          <a:xfrm>
            <a:off x="3956050" y="2047875"/>
            <a:ext cx="27764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10</a:t>
            </a:r>
          </a:p>
        </p:txBody>
      </p:sp>
      <p:sp>
        <p:nvSpPr>
          <p:cNvPr id="184354" name="Text Box 30"/>
          <p:cNvSpPr txBox="1">
            <a:spLocks noChangeArrowheads="1"/>
          </p:cNvSpPr>
          <p:nvPr/>
        </p:nvSpPr>
        <p:spPr bwMode="auto">
          <a:xfrm>
            <a:off x="2784475" y="2033588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2</a:t>
            </a:r>
          </a:p>
        </p:txBody>
      </p:sp>
      <p:sp>
        <p:nvSpPr>
          <p:cNvPr id="184355" name="Text Box 57"/>
          <p:cNvSpPr txBox="1">
            <a:spLocks noChangeArrowheads="1"/>
          </p:cNvSpPr>
          <p:nvPr/>
        </p:nvSpPr>
        <p:spPr bwMode="auto">
          <a:xfrm>
            <a:off x="3651250" y="1828800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7</a:t>
            </a:r>
          </a:p>
        </p:txBody>
      </p:sp>
      <p:sp>
        <p:nvSpPr>
          <p:cNvPr id="184356" name="Line 61"/>
          <p:cNvSpPr>
            <a:spLocks noChangeShapeType="1"/>
          </p:cNvSpPr>
          <p:nvPr/>
        </p:nvSpPr>
        <p:spPr bwMode="auto">
          <a:xfrm flipH="1">
            <a:off x="2097088" y="2209800"/>
            <a:ext cx="901700" cy="27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57" name="Line 62"/>
          <p:cNvSpPr>
            <a:spLocks noChangeShapeType="1"/>
          </p:cNvSpPr>
          <p:nvPr/>
        </p:nvSpPr>
        <p:spPr bwMode="auto">
          <a:xfrm flipH="1">
            <a:off x="2482850" y="2209800"/>
            <a:ext cx="80645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58" name="Line 63"/>
          <p:cNvSpPr>
            <a:spLocks noChangeShapeType="1"/>
          </p:cNvSpPr>
          <p:nvPr/>
        </p:nvSpPr>
        <p:spPr bwMode="auto">
          <a:xfrm flipH="1">
            <a:off x="3201988" y="2225676"/>
            <a:ext cx="709612" cy="360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59" name="Text Box 64"/>
          <p:cNvSpPr txBox="1">
            <a:spLocks noChangeArrowheads="1"/>
          </p:cNvSpPr>
          <p:nvPr/>
        </p:nvSpPr>
        <p:spPr bwMode="auto">
          <a:xfrm>
            <a:off x="4922838" y="2587625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800" i="0" dirty="0">
                <a:solidFill>
                  <a:srgbClr val="000000"/>
                </a:solidFill>
                <a:latin typeface="+mn-lt"/>
              </a:rPr>
              <a:t>…</a:t>
            </a:r>
          </a:p>
        </p:txBody>
      </p:sp>
      <p:sp>
        <p:nvSpPr>
          <p:cNvPr id="184360" name="Line 69"/>
          <p:cNvSpPr>
            <a:spLocks noChangeShapeType="1"/>
          </p:cNvSpPr>
          <p:nvPr/>
        </p:nvSpPr>
        <p:spPr bwMode="auto">
          <a:xfrm>
            <a:off x="4210050" y="2212976"/>
            <a:ext cx="101600" cy="377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61" name="Line 70"/>
          <p:cNvSpPr>
            <a:spLocks noChangeShapeType="1"/>
          </p:cNvSpPr>
          <p:nvPr/>
        </p:nvSpPr>
        <p:spPr bwMode="auto">
          <a:xfrm>
            <a:off x="4200526" y="2011363"/>
            <a:ext cx="479425" cy="60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62" name="Line 71"/>
          <p:cNvSpPr>
            <a:spLocks noChangeShapeType="1"/>
          </p:cNvSpPr>
          <p:nvPr/>
        </p:nvSpPr>
        <p:spPr bwMode="auto">
          <a:xfrm>
            <a:off x="5056188" y="1955800"/>
            <a:ext cx="514350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63" name="Text Box 72"/>
          <p:cNvSpPr txBox="1">
            <a:spLocks noChangeArrowheads="1"/>
          </p:cNvSpPr>
          <p:nvPr/>
        </p:nvSpPr>
        <p:spPr bwMode="auto">
          <a:xfrm>
            <a:off x="2210786" y="3130551"/>
            <a:ext cx="14045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Electrical Engineering</a:t>
            </a:r>
          </a:p>
          <a:p>
            <a:pPr algn="ctr"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(VLAN ports 1-8)</a:t>
            </a:r>
          </a:p>
        </p:txBody>
      </p:sp>
      <p:sp>
        <p:nvSpPr>
          <p:cNvPr id="184364" name="Text Box 73"/>
          <p:cNvSpPr txBox="1">
            <a:spLocks noChangeArrowheads="1"/>
          </p:cNvSpPr>
          <p:nvPr/>
        </p:nvSpPr>
        <p:spPr bwMode="auto">
          <a:xfrm>
            <a:off x="4353987" y="3117851"/>
            <a:ext cx="12250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Computer Science</a:t>
            </a:r>
          </a:p>
          <a:p>
            <a:pPr algn="ctr"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(VLAN ports 9-15)</a:t>
            </a:r>
          </a:p>
        </p:txBody>
      </p:sp>
      <p:sp>
        <p:nvSpPr>
          <p:cNvPr id="184365" name="Text Box 74"/>
          <p:cNvSpPr txBox="1">
            <a:spLocks noChangeArrowheads="1"/>
          </p:cNvSpPr>
          <p:nvPr/>
        </p:nvSpPr>
        <p:spPr bwMode="auto">
          <a:xfrm>
            <a:off x="4846638" y="1824038"/>
            <a:ext cx="27764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15</a:t>
            </a:r>
          </a:p>
        </p:txBody>
      </p:sp>
      <p:sp>
        <p:nvSpPr>
          <p:cNvPr id="184366" name="Oval 81"/>
          <p:cNvSpPr>
            <a:spLocks noChangeArrowheads="1"/>
          </p:cNvSpPr>
          <p:nvPr/>
        </p:nvSpPr>
        <p:spPr bwMode="auto">
          <a:xfrm>
            <a:off x="2973388" y="2189164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67" name="Oval 82"/>
          <p:cNvSpPr>
            <a:spLocks noChangeArrowheads="1"/>
          </p:cNvSpPr>
          <p:nvPr/>
        </p:nvSpPr>
        <p:spPr bwMode="auto">
          <a:xfrm>
            <a:off x="3265488" y="2185989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68" name="Oval 83"/>
          <p:cNvSpPr>
            <a:spLocks noChangeArrowheads="1"/>
          </p:cNvSpPr>
          <p:nvPr/>
        </p:nvSpPr>
        <p:spPr bwMode="auto">
          <a:xfrm>
            <a:off x="3852863" y="2190751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69" name="Oval 84"/>
          <p:cNvSpPr>
            <a:spLocks noChangeArrowheads="1"/>
          </p:cNvSpPr>
          <p:nvPr/>
        </p:nvSpPr>
        <p:spPr bwMode="auto">
          <a:xfrm>
            <a:off x="4184651" y="2187576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70" name="Oval 85"/>
          <p:cNvSpPr>
            <a:spLocks noChangeArrowheads="1"/>
          </p:cNvSpPr>
          <p:nvPr/>
        </p:nvSpPr>
        <p:spPr bwMode="auto">
          <a:xfrm>
            <a:off x="4171951" y="1973264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71" name="Oval 86"/>
          <p:cNvSpPr>
            <a:spLocks noChangeArrowheads="1"/>
          </p:cNvSpPr>
          <p:nvPr/>
        </p:nvSpPr>
        <p:spPr bwMode="auto">
          <a:xfrm>
            <a:off x="5046663" y="1970089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72" name="Text Box 45"/>
          <p:cNvSpPr txBox="1">
            <a:spLocks noChangeArrowheads="1"/>
          </p:cNvSpPr>
          <p:nvPr/>
        </p:nvSpPr>
        <p:spPr bwMode="auto">
          <a:xfrm>
            <a:off x="2636838" y="2554288"/>
            <a:ext cx="3738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800" i="0" dirty="0">
                <a:solidFill>
                  <a:srgbClr val="000000"/>
                </a:solidFill>
                <a:latin typeface="+mn-lt"/>
              </a:rPr>
              <a:t>…</a:t>
            </a:r>
          </a:p>
        </p:txBody>
      </p:sp>
      <p:sp>
        <p:nvSpPr>
          <p:cNvPr id="75830" name="Rectangle 113"/>
          <p:cNvSpPr>
            <a:spLocks noChangeArrowheads="1"/>
          </p:cNvSpPr>
          <p:nvPr/>
        </p:nvSpPr>
        <p:spPr bwMode="auto">
          <a:xfrm>
            <a:off x="8412163" y="2105026"/>
            <a:ext cx="279400" cy="23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184374" name="Rectangle 77"/>
          <p:cNvSpPr>
            <a:spLocks noChangeArrowheads="1"/>
          </p:cNvSpPr>
          <p:nvPr/>
        </p:nvSpPr>
        <p:spPr bwMode="auto">
          <a:xfrm>
            <a:off x="8401051" y="1884363"/>
            <a:ext cx="290513" cy="2095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75" name="Rectangle 76"/>
          <p:cNvSpPr>
            <a:spLocks noChangeArrowheads="1"/>
          </p:cNvSpPr>
          <p:nvPr/>
        </p:nvSpPr>
        <p:spPr bwMode="auto">
          <a:xfrm>
            <a:off x="7510464" y="1889125"/>
            <a:ext cx="8905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76" name="Line 17"/>
          <p:cNvSpPr>
            <a:spLocks noChangeShapeType="1"/>
          </p:cNvSpPr>
          <p:nvPr/>
        </p:nvSpPr>
        <p:spPr bwMode="auto">
          <a:xfrm>
            <a:off x="8110538" y="1890713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77" name="Line 24"/>
          <p:cNvSpPr>
            <a:spLocks noChangeShapeType="1"/>
          </p:cNvSpPr>
          <p:nvPr/>
        </p:nvSpPr>
        <p:spPr bwMode="auto">
          <a:xfrm>
            <a:off x="7815263" y="1885950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78" name="Line 25"/>
          <p:cNvSpPr>
            <a:spLocks noChangeShapeType="1"/>
          </p:cNvSpPr>
          <p:nvPr/>
        </p:nvSpPr>
        <p:spPr bwMode="auto">
          <a:xfrm>
            <a:off x="8405813" y="1881188"/>
            <a:ext cx="0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79" name="Text Box 29"/>
          <p:cNvSpPr txBox="1">
            <a:spLocks noChangeArrowheads="1"/>
          </p:cNvSpPr>
          <p:nvPr/>
        </p:nvSpPr>
        <p:spPr bwMode="auto">
          <a:xfrm>
            <a:off x="7427913" y="2054225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2</a:t>
            </a:r>
          </a:p>
        </p:txBody>
      </p:sp>
      <p:sp>
        <p:nvSpPr>
          <p:cNvPr id="184380" name="Text Box 74"/>
          <p:cNvSpPr txBox="1">
            <a:spLocks noChangeArrowheads="1"/>
          </p:cNvSpPr>
          <p:nvPr/>
        </p:nvSpPr>
        <p:spPr bwMode="auto">
          <a:xfrm>
            <a:off x="8318500" y="1830388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7</a:t>
            </a:r>
          </a:p>
        </p:txBody>
      </p:sp>
      <p:sp>
        <p:nvSpPr>
          <p:cNvPr id="184381" name="Oval 84"/>
          <p:cNvSpPr>
            <a:spLocks noChangeArrowheads="1"/>
          </p:cNvSpPr>
          <p:nvPr/>
        </p:nvSpPr>
        <p:spPr bwMode="auto">
          <a:xfrm>
            <a:off x="7656513" y="2193926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82" name="Oval 86"/>
          <p:cNvSpPr>
            <a:spLocks noChangeArrowheads="1"/>
          </p:cNvSpPr>
          <p:nvPr/>
        </p:nvSpPr>
        <p:spPr bwMode="auto">
          <a:xfrm>
            <a:off x="8518526" y="1976439"/>
            <a:ext cx="42863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83" name="AutoShape 8"/>
          <p:cNvSpPr>
            <a:spLocks noChangeArrowheads="1"/>
          </p:cNvSpPr>
          <p:nvPr/>
        </p:nvSpPr>
        <p:spPr bwMode="auto">
          <a:xfrm>
            <a:off x="7496176" y="1612900"/>
            <a:ext cx="1630363" cy="261938"/>
          </a:xfrm>
          <a:prstGeom prst="parallelogram">
            <a:avLst>
              <a:gd name="adj" fmla="val 155606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84" name="Freeform 10"/>
          <p:cNvSpPr>
            <a:spLocks/>
          </p:cNvSpPr>
          <p:nvPr/>
        </p:nvSpPr>
        <p:spPr bwMode="auto">
          <a:xfrm>
            <a:off x="7678739" y="1657350"/>
            <a:ext cx="1184275" cy="166688"/>
          </a:xfrm>
          <a:custGeom>
            <a:avLst/>
            <a:gdLst>
              <a:gd name="T0" fmla="*/ 0 w 678"/>
              <a:gd name="T1" fmla="*/ 2147483647 h 110"/>
              <a:gd name="T2" fmla="*/ 2147483647 w 678"/>
              <a:gd name="T3" fmla="*/ 2147483647 h 110"/>
              <a:gd name="T4" fmla="*/ 2147483647 w 678"/>
              <a:gd name="T5" fmla="*/ 0 h 110"/>
              <a:gd name="T6" fmla="*/ 2147483647 w 678"/>
              <a:gd name="T7" fmla="*/ 0 h 110"/>
              <a:gd name="T8" fmla="*/ 0 60000 65536"/>
              <a:gd name="T9" fmla="*/ 0 60000 65536"/>
              <a:gd name="T10" fmla="*/ 0 60000 65536"/>
              <a:gd name="T11" fmla="*/ 0 60000 65536"/>
              <a:gd name="T12" fmla="*/ 0 w 678"/>
              <a:gd name="T13" fmla="*/ 0 h 110"/>
              <a:gd name="T14" fmla="*/ 678 w 678"/>
              <a:gd name="T15" fmla="*/ 110 h 1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8" h="110">
                <a:moveTo>
                  <a:pt x="0" y="110"/>
                </a:moveTo>
                <a:lnTo>
                  <a:pt x="148" y="108"/>
                </a:lnTo>
                <a:lnTo>
                  <a:pt x="567" y="0"/>
                </a:lnTo>
                <a:lnTo>
                  <a:pt x="67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85" name="Freeform 10"/>
          <p:cNvSpPr>
            <a:spLocks/>
          </p:cNvSpPr>
          <p:nvPr/>
        </p:nvSpPr>
        <p:spPr bwMode="auto">
          <a:xfrm flipV="1">
            <a:off x="7878764" y="1657350"/>
            <a:ext cx="873125" cy="166688"/>
          </a:xfrm>
          <a:custGeom>
            <a:avLst/>
            <a:gdLst>
              <a:gd name="T0" fmla="*/ 0 w 678"/>
              <a:gd name="T1" fmla="*/ 2147483647 h 110"/>
              <a:gd name="T2" fmla="*/ 2147483647 w 678"/>
              <a:gd name="T3" fmla="*/ 2147483647 h 110"/>
              <a:gd name="T4" fmla="*/ 2147483647 w 678"/>
              <a:gd name="T5" fmla="*/ 0 h 110"/>
              <a:gd name="T6" fmla="*/ 2147483647 w 678"/>
              <a:gd name="T7" fmla="*/ 0 h 110"/>
              <a:gd name="T8" fmla="*/ 0 60000 65536"/>
              <a:gd name="T9" fmla="*/ 0 60000 65536"/>
              <a:gd name="T10" fmla="*/ 0 60000 65536"/>
              <a:gd name="T11" fmla="*/ 0 60000 65536"/>
              <a:gd name="T12" fmla="*/ 0 w 678"/>
              <a:gd name="T13" fmla="*/ 0 h 110"/>
              <a:gd name="T14" fmla="*/ 678 w 678"/>
              <a:gd name="T15" fmla="*/ 110 h 11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78" h="110">
                <a:moveTo>
                  <a:pt x="0" y="110"/>
                </a:moveTo>
                <a:lnTo>
                  <a:pt x="148" y="108"/>
                </a:lnTo>
                <a:lnTo>
                  <a:pt x="567" y="0"/>
                </a:lnTo>
                <a:lnTo>
                  <a:pt x="678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10800000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86" name="Freeform 131"/>
          <p:cNvSpPr>
            <a:spLocks/>
          </p:cNvSpPr>
          <p:nvPr/>
        </p:nvSpPr>
        <p:spPr bwMode="auto">
          <a:xfrm>
            <a:off x="8704263" y="1611313"/>
            <a:ext cx="419100" cy="723900"/>
          </a:xfrm>
          <a:custGeom>
            <a:avLst/>
            <a:gdLst>
              <a:gd name="T0" fmla="*/ 2147483647 w 264"/>
              <a:gd name="T1" fmla="*/ 0 h 456"/>
              <a:gd name="T2" fmla="*/ 2147483647 w 264"/>
              <a:gd name="T3" fmla="*/ 2147483647 h 456"/>
              <a:gd name="T4" fmla="*/ 0 w 264"/>
              <a:gd name="T5" fmla="*/ 2147483647 h 45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4" h="456">
                <a:moveTo>
                  <a:pt x="264" y="0"/>
                </a:moveTo>
                <a:lnTo>
                  <a:pt x="262" y="248"/>
                </a:lnTo>
                <a:lnTo>
                  <a:pt x="0" y="456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87" name="Freeform 132"/>
          <p:cNvSpPr>
            <a:spLocks/>
          </p:cNvSpPr>
          <p:nvPr/>
        </p:nvSpPr>
        <p:spPr bwMode="auto">
          <a:xfrm>
            <a:off x="7493001" y="1868488"/>
            <a:ext cx="1209675" cy="481012"/>
          </a:xfrm>
          <a:custGeom>
            <a:avLst/>
            <a:gdLst>
              <a:gd name="T0" fmla="*/ 0 w 762"/>
              <a:gd name="T1" fmla="*/ 2147483647 h 303"/>
              <a:gd name="T2" fmla="*/ 0 w 762"/>
              <a:gd name="T3" fmla="*/ 2147483647 h 303"/>
              <a:gd name="T4" fmla="*/ 2147483647 w 762"/>
              <a:gd name="T5" fmla="*/ 2147483647 h 303"/>
              <a:gd name="T6" fmla="*/ 2147483647 w 762"/>
              <a:gd name="T7" fmla="*/ 0 h 30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2" h="303">
                <a:moveTo>
                  <a:pt x="0" y="3"/>
                </a:moveTo>
                <a:lnTo>
                  <a:pt x="0" y="303"/>
                </a:lnTo>
                <a:lnTo>
                  <a:pt x="762" y="303"/>
                </a:lnTo>
                <a:lnTo>
                  <a:pt x="762" y="0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75845" name="Line 133"/>
          <p:cNvSpPr>
            <a:spLocks noChangeShapeType="1"/>
          </p:cNvSpPr>
          <p:nvPr/>
        </p:nvSpPr>
        <p:spPr bwMode="auto">
          <a:xfrm flipV="1">
            <a:off x="7493000" y="2092326"/>
            <a:ext cx="1219200" cy="4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184389" name="Line 69"/>
          <p:cNvSpPr>
            <a:spLocks noChangeShapeType="1"/>
          </p:cNvSpPr>
          <p:nvPr/>
        </p:nvSpPr>
        <p:spPr bwMode="auto">
          <a:xfrm flipH="1">
            <a:off x="7507288" y="2216151"/>
            <a:ext cx="165100" cy="301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90" name="Line 70"/>
          <p:cNvSpPr>
            <a:spLocks noChangeShapeType="1"/>
          </p:cNvSpPr>
          <p:nvPr/>
        </p:nvSpPr>
        <p:spPr bwMode="auto">
          <a:xfrm>
            <a:off x="7962900" y="1990726"/>
            <a:ext cx="179388" cy="627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91" name="Line 71"/>
          <p:cNvSpPr>
            <a:spLocks noChangeShapeType="1"/>
          </p:cNvSpPr>
          <p:nvPr/>
        </p:nvSpPr>
        <p:spPr bwMode="auto">
          <a:xfrm>
            <a:off x="8523289" y="1987551"/>
            <a:ext cx="509587" cy="4556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4392" name="Oval 85"/>
          <p:cNvSpPr>
            <a:spLocks noChangeArrowheads="1"/>
          </p:cNvSpPr>
          <p:nvPr/>
        </p:nvSpPr>
        <p:spPr bwMode="auto">
          <a:xfrm>
            <a:off x="7948613" y="1970089"/>
            <a:ext cx="42862" cy="47625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zh-CN" altLang="zh-CN" sz="1800" i="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84393" name="Text Box 27"/>
          <p:cNvSpPr txBox="1">
            <a:spLocks noChangeArrowheads="1"/>
          </p:cNvSpPr>
          <p:nvPr/>
        </p:nvSpPr>
        <p:spPr bwMode="auto">
          <a:xfrm>
            <a:off x="7756525" y="1835150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3</a:t>
            </a:r>
          </a:p>
        </p:txBody>
      </p:sp>
      <p:sp>
        <p:nvSpPr>
          <p:cNvPr id="75851" name="Rectangle 158"/>
          <p:cNvSpPr>
            <a:spLocks noChangeArrowheads="1"/>
          </p:cNvSpPr>
          <p:nvPr/>
        </p:nvSpPr>
        <p:spPr bwMode="auto">
          <a:xfrm>
            <a:off x="8115300" y="1885950"/>
            <a:ext cx="280988" cy="20478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184395" name="Text Box 73"/>
          <p:cNvSpPr txBox="1">
            <a:spLocks noChangeArrowheads="1"/>
          </p:cNvSpPr>
          <p:nvPr/>
        </p:nvSpPr>
        <p:spPr bwMode="auto">
          <a:xfrm>
            <a:off x="7357576" y="3124201"/>
            <a:ext cx="20377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Ports 2,3,5 belong to EE VLAN</a:t>
            </a:r>
          </a:p>
          <a:p>
            <a:pPr algn="ctr"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Ports 4,6,7,8 belong to CS VLAN</a:t>
            </a:r>
          </a:p>
        </p:txBody>
      </p:sp>
      <p:sp>
        <p:nvSpPr>
          <p:cNvPr id="184396" name="Text Box 27"/>
          <p:cNvSpPr txBox="1">
            <a:spLocks noChangeArrowheads="1"/>
          </p:cNvSpPr>
          <p:nvPr/>
        </p:nvSpPr>
        <p:spPr bwMode="auto">
          <a:xfrm>
            <a:off x="8037513" y="1835150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5</a:t>
            </a:r>
          </a:p>
        </p:txBody>
      </p:sp>
      <p:sp>
        <p:nvSpPr>
          <p:cNvPr id="184397" name="Text Box 27"/>
          <p:cNvSpPr txBox="1">
            <a:spLocks noChangeArrowheads="1"/>
          </p:cNvSpPr>
          <p:nvPr/>
        </p:nvSpPr>
        <p:spPr bwMode="auto">
          <a:xfrm>
            <a:off x="7761288" y="2049463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4</a:t>
            </a:r>
          </a:p>
        </p:txBody>
      </p:sp>
      <p:sp>
        <p:nvSpPr>
          <p:cNvPr id="184398" name="Text Box 27"/>
          <p:cNvSpPr txBox="1">
            <a:spLocks noChangeArrowheads="1"/>
          </p:cNvSpPr>
          <p:nvPr/>
        </p:nvSpPr>
        <p:spPr bwMode="auto">
          <a:xfrm>
            <a:off x="8037513" y="2049463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6</a:t>
            </a:r>
          </a:p>
        </p:txBody>
      </p:sp>
      <p:sp>
        <p:nvSpPr>
          <p:cNvPr id="184399" name="Text Box 27"/>
          <p:cNvSpPr txBox="1">
            <a:spLocks noChangeArrowheads="1"/>
          </p:cNvSpPr>
          <p:nvPr/>
        </p:nvSpPr>
        <p:spPr bwMode="auto">
          <a:xfrm>
            <a:off x="8337550" y="2054225"/>
            <a:ext cx="23596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800" i="0" dirty="0">
                <a:solidFill>
                  <a:srgbClr val="000000"/>
                </a:solidFill>
                <a:latin typeface="+mn-lt"/>
              </a:rPr>
              <a:t>8</a:t>
            </a:r>
          </a:p>
        </p:txBody>
      </p:sp>
      <p:grpSp>
        <p:nvGrpSpPr>
          <p:cNvPr id="692394" name="Group 170"/>
          <p:cNvGrpSpPr>
            <a:grpSpLocks/>
          </p:cNvGrpSpPr>
          <p:nvPr/>
        </p:nvGrpSpPr>
        <p:grpSpPr bwMode="auto">
          <a:xfrm>
            <a:off x="4851400" y="1835152"/>
            <a:ext cx="2835275" cy="428626"/>
            <a:chOff x="2096" y="1156"/>
            <a:chExt cx="1786" cy="270"/>
          </a:xfrm>
        </p:grpSpPr>
        <p:sp>
          <p:nvSpPr>
            <p:cNvPr id="184429" name="Oval 85"/>
            <p:cNvSpPr>
              <a:spLocks noChangeArrowheads="1"/>
            </p:cNvSpPr>
            <p:nvPr/>
          </p:nvSpPr>
          <p:spPr bwMode="auto">
            <a:xfrm>
              <a:off x="2215" y="1381"/>
              <a:ext cx="27" cy="3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zh-CN" altLang="zh-CN" sz="1800" i="0" dirty="0">
                <a:solidFill>
                  <a:srgbClr val="000000"/>
                </a:solidFill>
                <a:latin typeface="+mn-lt"/>
              </a:endParaRPr>
            </a:p>
          </p:txBody>
        </p:sp>
        <p:grpSp>
          <p:nvGrpSpPr>
            <p:cNvPr id="184430" name="Group 169"/>
            <p:cNvGrpSpPr>
              <a:grpSpLocks/>
            </p:cNvGrpSpPr>
            <p:nvPr/>
          </p:nvGrpSpPr>
          <p:grpSpPr bwMode="auto">
            <a:xfrm>
              <a:off x="2096" y="1156"/>
              <a:ext cx="1786" cy="270"/>
              <a:chOff x="2096" y="1156"/>
              <a:chExt cx="1786" cy="270"/>
            </a:xfrm>
          </p:grpSpPr>
          <p:sp>
            <p:nvSpPr>
              <p:cNvPr id="184431" name="Text Box 28"/>
              <p:cNvSpPr txBox="1">
                <a:spLocks noChangeArrowheads="1"/>
              </p:cNvSpPr>
              <p:nvPr/>
            </p:nvSpPr>
            <p:spPr bwMode="auto">
              <a:xfrm>
                <a:off x="2096" y="1290"/>
                <a:ext cx="175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zh-CN" sz="800" i="0" dirty="0">
                    <a:solidFill>
                      <a:srgbClr val="FF0000"/>
                    </a:solidFill>
                    <a:latin typeface="+mn-lt"/>
                  </a:rPr>
                  <a:t>16</a:t>
                </a:r>
              </a:p>
            </p:txBody>
          </p:sp>
          <p:sp>
            <p:nvSpPr>
              <p:cNvPr id="184432" name="Text Box 27"/>
              <p:cNvSpPr txBox="1">
                <a:spLocks noChangeArrowheads="1"/>
              </p:cNvSpPr>
              <p:nvPr/>
            </p:nvSpPr>
            <p:spPr bwMode="auto">
              <a:xfrm>
                <a:off x="3731" y="1156"/>
                <a:ext cx="149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zh-CN" sz="800" i="0" dirty="0">
                    <a:solidFill>
                      <a:srgbClr val="FF0000"/>
                    </a:solidFill>
                    <a:latin typeface="+mn-lt"/>
                  </a:rPr>
                  <a:t>1</a:t>
                </a:r>
              </a:p>
            </p:txBody>
          </p:sp>
          <p:sp>
            <p:nvSpPr>
              <p:cNvPr id="184433" name="Oval 85"/>
              <p:cNvSpPr>
                <a:spLocks noChangeArrowheads="1"/>
              </p:cNvSpPr>
              <p:nvPr/>
            </p:nvSpPr>
            <p:spPr bwMode="auto">
              <a:xfrm>
                <a:off x="3855" y="1247"/>
                <a:ext cx="27" cy="3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1pPr>
                <a:lvl2pPr marL="742950" indent="-28575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2pPr>
                <a:lvl3pPr marL="11430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3pPr>
                <a:lvl4pPr marL="16002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4pPr>
                <a:lvl5pPr marL="2057400" indent="-228600"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i="1">
                    <a:solidFill>
                      <a:schemeClr val="tx1"/>
                    </a:solidFill>
                    <a:latin typeface="Comic Sans MS" panose="030F0702030302020204" pitchFamily="66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/>
                <a:endParaRPr lang="zh-CN" altLang="zh-CN" sz="1800" i="0" dirty="0">
                  <a:solidFill>
                    <a:srgbClr val="000000"/>
                  </a:solidFill>
                  <a:latin typeface="+mn-lt"/>
                </a:endParaRPr>
              </a:p>
            </p:txBody>
          </p:sp>
          <p:sp>
            <p:nvSpPr>
              <p:cNvPr id="184434" name="Freeform 168"/>
              <p:cNvSpPr>
                <a:spLocks/>
              </p:cNvSpPr>
              <p:nvPr/>
            </p:nvSpPr>
            <p:spPr bwMode="auto">
              <a:xfrm>
                <a:off x="2226" y="1260"/>
                <a:ext cx="1644" cy="135"/>
              </a:xfrm>
              <a:custGeom>
                <a:avLst/>
                <a:gdLst>
                  <a:gd name="T0" fmla="*/ 0 w 1644"/>
                  <a:gd name="T1" fmla="*/ 135 h 135"/>
                  <a:gd name="T2" fmla="*/ 852 w 1644"/>
                  <a:gd name="T3" fmla="*/ 132 h 135"/>
                  <a:gd name="T4" fmla="*/ 1050 w 1644"/>
                  <a:gd name="T5" fmla="*/ 0 h 135"/>
                  <a:gd name="T6" fmla="*/ 1644 w 1644"/>
                  <a:gd name="T7" fmla="*/ 0 h 135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644" h="135">
                    <a:moveTo>
                      <a:pt x="0" y="135"/>
                    </a:moveTo>
                    <a:lnTo>
                      <a:pt x="852" y="132"/>
                    </a:lnTo>
                    <a:lnTo>
                      <a:pt x="1050" y="0"/>
                    </a:lnTo>
                    <a:lnTo>
                      <a:pt x="1644" y="0"/>
                    </a:ln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zh-CN" altLang="en-US" dirty="0">
                  <a:latin typeface="+mn-lt"/>
                </a:endParaRPr>
              </a:p>
            </p:txBody>
          </p:sp>
        </p:grpSp>
      </p:grpSp>
      <p:grpSp>
        <p:nvGrpSpPr>
          <p:cNvPr id="184401" name="Group 44"/>
          <p:cNvGrpSpPr>
            <a:grpSpLocks/>
          </p:cNvGrpSpPr>
          <p:nvPr/>
        </p:nvGrpSpPr>
        <p:grpSpPr bwMode="auto">
          <a:xfrm>
            <a:off x="1778001" y="2316163"/>
            <a:ext cx="538163" cy="558800"/>
            <a:chOff x="-44" y="1473"/>
            <a:chExt cx="981" cy="1105"/>
          </a:xfrm>
        </p:grpSpPr>
        <p:pic>
          <p:nvPicPr>
            <p:cNvPr id="18442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2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4402" name="Group 44"/>
          <p:cNvGrpSpPr>
            <a:grpSpLocks/>
          </p:cNvGrpSpPr>
          <p:nvPr/>
        </p:nvGrpSpPr>
        <p:grpSpPr bwMode="auto">
          <a:xfrm>
            <a:off x="2143125" y="2519363"/>
            <a:ext cx="539750" cy="558800"/>
            <a:chOff x="-44" y="1473"/>
            <a:chExt cx="981" cy="1105"/>
          </a:xfrm>
        </p:grpSpPr>
        <p:pic>
          <p:nvPicPr>
            <p:cNvPr id="18442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2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4403" name="Group 44"/>
          <p:cNvGrpSpPr>
            <a:grpSpLocks/>
          </p:cNvGrpSpPr>
          <p:nvPr/>
        </p:nvGrpSpPr>
        <p:grpSpPr bwMode="auto">
          <a:xfrm>
            <a:off x="2814638" y="2479675"/>
            <a:ext cx="538162" cy="558800"/>
            <a:chOff x="-44" y="1473"/>
            <a:chExt cx="981" cy="1105"/>
          </a:xfrm>
        </p:grpSpPr>
        <p:pic>
          <p:nvPicPr>
            <p:cNvPr id="18442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2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4404" name="Group 44"/>
          <p:cNvGrpSpPr>
            <a:grpSpLocks/>
          </p:cNvGrpSpPr>
          <p:nvPr/>
        </p:nvGrpSpPr>
        <p:grpSpPr bwMode="auto">
          <a:xfrm>
            <a:off x="3941763" y="2498725"/>
            <a:ext cx="538162" cy="558800"/>
            <a:chOff x="-44" y="1473"/>
            <a:chExt cx="981" cy="1105"/>
          </a:xfrm>
        </p:grpSpPr>
        <p:pic>
          <p:nvPicPr>
            <p:cNvPr id="18442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2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4405" name="Group 44"/>
          <p:cNvGrpSpPr>
            <a:grpSpLocks/>
          </p:cNvGrpSpPr>
          <p:nvPr/>
        </p:nvGrpSpPr>
        <p:grpSpPr bwMode="auto">
          <a:xfrm>
            <a:off x="4378325" y="2479675"/>
            <a:ext cx="539750" cy="558800"/>
            <a:chOff x="-44" y="1473"/>
            <a:chExt cx="981" cy="1105"/>
          </a:xfrm>
        </p:grpSpPr>
        <p:pic>
          <p:nvPicPr>
            <p:cNvPr id="18441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2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4406" name="Group 44"/>
          <p:cNvGrpSpPr>
            <a:grpSpLocks/>
          </p:cNvGrpSpPr>
          <p:nvPr/>
        </p:nvGrpSpPr>
        <p:grpSpPr bwMode="auto">
          <a:xfrm>
            <a:off x="5232401" y="2327275"/>
            <a:ext cx="538163" cy="558800"/>
            <a:chOff x="-44" y="1473"/>
            <a:chExt cx="981" cy="1105"/>
          </a:xfrm>
        </p:grpSpPr>
        <p:pic>
          <p:nvPicPr>
            <p:cNvPr id="184417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18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4407" name="Group 44"/>
          <p:cNvGrpSpPr>
            <a:grpSpLocks/>
          </p:cNvGrpSpPr>
          <p:nvPr/>
        </p:nvGrpSpPr>
        <p:grpSpPr bwMode="auto">
          <a:xfrm>
            <a:off x="7081838" y="2428875"/>
            <a:ext cx="538162" cy="558800"/>
            <a:chOff x="-44" y="1473"/>
            <a:chExt cx="981" cy="1105"/>
          </a:xfrm>
        </p:grpSpPr>
        <p:pic>
          <p:nvPicPr>
            <p:cNvPr id="184415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16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4408" name="Group 44"/>
          <p:cNvGrpSpPr>
            <a:grpSpLocks/>
          </p:cNvGrpSpPr>
          <p:nvPr/>
        </p:nvGrpSpPr>
        <p:grpSpPr bwMode="auto">
          <a:xfrm>
            <a:off x="8707438" y="2357438"/>
            <a:ext cx="538162" cy="558800"/>
            <a:chOff x="-44" y="1473"/>
            <a:chExt cx="981" cy="1105"/>
          </a:xfrm>
        </p:grpSpPr>
        <p:pic>
          <p:nvPicPr>
            <p:cNvPr id="184413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14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  <p:grpSp>
        <p:nvGrpSpPr>
          <p:cNvPr id="184409" name="Group 44"/>
          <p:cNvGrpSpPr>
            <a:grpSpLocks/>
          </p:cNvGrpSpPr>
          <p:nvPr/>
        </p:nvGrpSpPr>
        <p:grpSpPr bwMode="auto">
          <a:xfrm>
            <a:off x="7781925" y="2438400"/>
            <a:ext cx="539750" cy="558800"/>
            <a:chOff x="-44" y="1473"/>
            <a:chExt cx="981" cy="1105"/>
          </a:xfrm>
        </p:grpSpPr>
        <p:pic>
          <p:nvPicPr>
            <p:cNvPr id="184411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412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736 w 356"/>
                <a:gd name="T3" fmla="*/ 95 h 368"/>
                <a:gd name="T4" fmla="*/ 2059 w 356"/>
                <a:gd name="T5" fmla="*/ 1990 h 368"/>
                <a:gd name="T6" fmla="*/ 454 w 356"/>
                <a:gd name="T7" fmla="*/ 2489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zh-CN" altLang="en-US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959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2227" grpId="0" build="p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802.1Q VLAN frame format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111</a:t>
            </a:fld>
            <a:endParaRPr lang="en-US" altLang="zh-CN" dirty="0"/>
          </a:p>
        </p:txBody>
      </p:sp>
      <p:sp>
        <p:nvSpPr>
          <p:cNvPr id="185347" name="Text Box 9"/>
          <p:cNvSpPr txBox="1">
            <a:spLocks noChangeArrowheads="1"/>
          </p:cNvSpPr>
          <p:nvPr/>
        </p:nvSpPr>
        <p:spPr bwMode="auto">
          <a:xfrm>
            <a:off x="4908550" y="1428751"/>
            <a:ext cx="4235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type</a:t>
            </a:r>
          </a:p>
        </p:txBody>
      </p:sp>
      <p:sp>
        <p:nvSpPr>
          <p:cNvPr id="185348" name="Line 10"/>
          <p:cNvSpPr>
            <a:spLocks noChangeShapeType="1"/>
          </p:cNvSpPr>
          <p:nvPr/>
        </p:nvSpPr>
        <p:spPr bwMode="auto">
          <a:xfrm>
            <a:off x="5083175" y="1636713"/>
            <a:ext cx="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5349" name="Line 31"/>
          <p:cNvSpPr>
            <a:spLocks noChangeShapeType="1"/>
          </p:cNvSpPr>
          <p:nvPr/>
        </p:nvSpPr>
        <p:spPr bwMode="auto">
          <a:xfrm>
            <a:off x="2524125" y="2200276"/>
            <a:ext cx="0" cy="771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5350" name="Line 34"/>
          <p:cNvSpPr>
            <a:spLocks noChangeShapeType="1"/>
          </p:cNvSpPr>
          <p:nvPr/>
        </p:nvSpPr>
        <p:spPr bwMode="auto">
          <a:xfrm>
            <a:off x="4948238" y="2171701"/>
            <a:ext cx="0" cy="7715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5351" name="Line 36"/>
          <p:cNvSpPr>
            <a:spLocks noChangeShapeType="1"/>
          </p:cNvSpPr>
          <p:nvPr/>
        </p:nvSpPr>
        <p:spPr bwMode="auto">
          <a:xfrm>
            <a:off x="4981575" y="2176464"/>
            <a:ext cx="742950" cy="80962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5352" name="Line 37"/>
          <p:cNvSpPr>
            <a:spLocks noChangeShapeType="1"/>
          </p:cNvSpPr>
          <p:nvPr/>
        </p:nvSpPr>
        <p:spPr bwMode="auto">
          <a:xfrm>
            <a:off x="7691439" y="2185989"/>
            <a:ext cx="700087" cy="79533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5353" name="Line 40"/>
          <p:cNvSpPr>
            <a:spLocks noChangeShapeType="1"/>
          </p:cNvSpPr>
          <p:nvPr/>
        </p:nvSpPr>
        <p:spPr bwMode="auto">
          <a:xfrm>
            <a:off x="5124450" y="3328988"/>
            <a:ext cx="0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5354" name="Rectangle 41"/>
          <p:cNvSpPr>
            <a:spLocks noChangeArrowheads="1"/>
          </p:cNvSpPr>
          <p:nvPr/>
        </p:nvSpPr>
        <p:spPr bwMode="auto">
          <a:xfrm>
            <a:off x="5000625" y="4054803"/>
            <a:ext cx="21371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ko-KR" sz="1400" i="0" dirty="0">
                <a:solidFill>
                  <a:schemeClr val="accent2"/>
                </a:solidFill>
                <a:latin typeface="+mn-lt"/>
                <a:ea typeface="Gulim" panose="020B0600000101010101" pitchFamily="34" charset="-127"/>
              </a:rPr>
              <a:t>2-byte Tag Protocol Identifier</a:t>
            </a:r>
          </a:p>
          <a:p>
            <a:pPr eaLnBrk="1" hangingPunct="1"/>
            <a:r>
              <a:rPr lang="en-US" altLang="ko-KR" sz="1400" i="0" dirty="0">
                <a:solidFill>
                  <a:schemeClr val="accent2"/>
                </a:solidFill>
                <a:latin typeface="+mn-lt"/>
                <a:ea typeface="Gulim" panose="020B0600000101010101" pitchFamily="34" charset="-127"/>
              </a:rPr>
              <a:t>                        (value: 81-00) </a:t>
            </a:r>
          </a:p>
        </p:txBody>
      </p:sp>
      <p:sp>
        <p:nvSpPr>
          <p:cNvPr id="185355" name="Rectangle 42"/>
          <p:cNvSpPr>
            <a:spLocks noChangeArrowheads="1"/>
          </p:cNvSpPr>
          <p:nvPr/>
        </p:nvSpPr>
        <p:spPr bwMode="auto">
          <a:xfrm>
            <a:off x="5338764" y="5201158"/>
            <a:ext cx="32226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ko-KR" sz="1400" i="0" dirty="0">
                <a:solidFill>
                  <a:schemeClr val="accent2"/>
                </a:solidFill>
                <a:latin typeface="+mn-lt"/>
                <a:ea typeface="Gulim" panose="020B0600000101010101" pitchFamily="34" charset="-127"/>
              </a:rPr>
              <a:t>Tag Control Information (12 bit VLAN ID field, </a:t>
            </a:r>
          </a:p>
          <a:p>
            <a:pPr eaLnBrk="1" hangingPunct="1"/>
            <a:r>
              <a:rPr lang="en-US" altLang="ko-KR" sz="1400" i="0" dirty="0">
                <a:solidFill>
                  <a:schemeClr val="accent2"/>
                </a:solidFill>
                <a:latin typeface="+mn-lt"/>
                <a:ea typeface="Gulim" panose="020B0600000101010101" pitchFamily="34" charset="-127"/>
              </a:rPr>
              <a:t>                          3 bit priority field like IP TOS)</a:t>
            </a:r>
            <a:r>
              <a:rPr lang="en-US" altLang="ko-KR" sz="1800" i="0" dirty="0">
                <a:solidFill>
                  <a:schemeClr val="accent2"/>
                </a:solidFill>
                <a:latin typeface="+mn-lt"/>
                <a:ea typeface="Gulim" panose="020B0600000101010101" pitchFamily="34" charset="-127"/>
              </a:rPr>
              <a:t> </a:t>
            </a:r>
          </a:p>
        </p:txBody>
      </p:sp>
      <p:sp>
        <p:nvSpPr>
          <p:cNvPr id="185356" name="Line 43"/>
          <p:cNvSpPr>
            <a:spLocks noChangeShapeType="1"/>
          </p:cNvSpPr>
          <p:nvPr/>
        </p:nvSpPr>
        <p:spPr bwMode="auto">
          <a:xfrm>
            <a:off x="5487989" y="3419475"/>
            <a:ext cx="9525" cy="1741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5357" name="Line 44"/>
          <p:cNvSpPr>
            <a:spLocks noChangeShapeType="1"/>
          </p:cNvSpPr>
          <p:nvPr/>
        </p:nvSpPr>
        <p:spPr bwMode="auto">
          <a:xfrm>
            <a:off x="8086725" y="3319463"/>
            <a:ext cx="0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5358" name="Line 47"/>
          <p:cNvSpPr>
            <a:spLocks noChangeShapeType="1"/>
          </p:cNvSpPr>
          <p:nvPr/>
        </p:nvSpPr>
        <p:spPr bwMode="auto">
          <a:xfrm flipH="1">
            <a:off x="8291514" y="3076575"/>
            <a:ext cx="14287" cy="52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5359" name="Rectangle 48"/>
          <p:cNvSpPr>
            <a:spLocks noChangeArrowheads="1"/>
          </p:cNvSpPr>
          <p:nvPr/>
        </p:nvSpPr>
        <p:spPr bwMode="auto">
          <a:xfrm>
            <a:off x="7629526" y="4172489"/>
            <a:ext cx="1061509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ko-KR" sz="1400" i="0" dirty="0">
                <a:solidFill>
                  <a:srgbClr val="000000"/>
                </a:solidFill>
                <a:latin typeface="+mn-lt"/>
                <a:ea typeface="Gulim" panose="020B0600000101010101" pitchFamily="34" charset="-127"/>
              </a:rPr>
              <a:t>Recomputed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1400" i="0" dirty="0">
                <a:solidFill>
                  <a:srgbClr val="000000"/>
                </a:solidFill>
                <a:latin typeface="+mn-lt"/>
                <a:ea typeface="Gulim" panose="020B0600000101010101" pitchFamily="34" charset="-127"/>
              </a:rPr>
              <a:t>CRC</a:t>
            </a:r>
            <a:r>
              <a:rPr lang="en-US" altLang="ko-KR" sz="1800" i="0" dirty="0">
                <a:solidFill>
                  <a:srgbClr val="000000"/>
                </a:solidFill>
                <a:latin typeface="+mn-lt"/>
                <a:ea typeface="Gulim" panose="020B0600000101010101" pitchFamily="34" charset="-127"/>
              </a:rPr>
              <a:t> </a:t>
            </a:r>
          </a:p>
        </p:txBody>
      </p:sp>
      <p:sp>
        <p:nvSpPr>
          <p:cNvPr id="76818" name="Text Box 28"/>
          <p:cNvSpPr txBox="1">
            <a:spLocks noChangeArrowheads="1"/>
          </p:cNvSpPr>
          <p:nvPr/>
        </p:nvSpPr>
        <p:spPr bwMode="auto">
          <a:xfrm>
            <a:off x="8624889" y="1801813"/>
            <a:ext cx="130516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+mn-lt"/>
                <a:cs typeface="Arial" charset="0"/>
              </a:rPr>
              <a:t>802.1 frame</a:t>
            </a:r>
          </a:p>
        </p:txBody>
      </p:sp>
      <p:sp>
        <p:nvSpPr>
          <p:cNvPr id="76819" name="Text Box 29"/>
          <p:cNvSpPr txBox="1">
            <a:spLocks noChangeArrowheads="1"/>
          </p:cNvSpPr>
          <p:nvPr/>
        </p:nvSpPr>
        <p:spPr bwMode="auto">
          <a:xfrm>
            <a:off x="8628063" y="2967038"/>
            <a:ext cx="146867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000000"/>
                </a:solidFill>
                <a:latin typeface="+mn-lt"/>
                <a:cs typeface="Arial" charset="0"/>
              </a:rPr>
              <a:t>802.1Q frame</a:t>
            </a:r>
          </a:p>
        </p:txBody>
      </p:sp>
      <p:sp>
        <p:nvSpPr>
          <p:cNvPr id="185364" name="Rectangle 1"/>
          <p:cNvSpPr>
            <a:spLocks noChangeArrowheads="1"/>
          </p:cNvSpPr>
          <p:nvPr/>
        </p:nvSpPr>
        <p:spPr bwMode="auto">
          <a:xfrm>
            <a:off x="2489201" y="1709738"/>
            <a:ext cx="5140325" cy="406400"/>
          </a:xfrm>
          <a:prstGeom prst="rect">
            <a:avLst/>
          </a:prstGeom>
          <a:solidFill>
            <a:srgbClr val="0066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zh-CN" altLang="zh-CN" sz="1800">
              <a:latin typeface="+mn-lt"/>
            </a:endParaRPr>
          </a:p>
        </p:txBody>
      </p:sp>
      <p:cxnSp>
        <p:nvCxnSpPr>
          <p:cNvPr id="76822" name="Straight Connector 3"/>
          <p:cNvCxnSpPr>
            <a:cxnSpLocks noChangeShapeType="1"/>
          </p:cNvCxnSpPr>
          <p:nvPr/>
        </p:nvCxnSpPr>
        <p:spPr bwMode="auto">
          <a:xfrm>
            <a:off x="3482975" y="1700214"/>
            <a:ext cx="0" cy="4286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6823" name="Straight Connector 32"/>
          <p:cNvCxnSpPr>
            <a:cxnSpLocks noChangeShapeType="1"/>
          </p:cNvCxnSpPr>
          <p:nvPr/>
        </p:nvCxnSpPr>
        <p:spPr bwMode="auto">
          <a:xfrm>
            <a:off x="4213225" y="1703389"/>
            <a:ext cx="0" cy="4286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6824" name="Straight Connector 33"/>
          <p:cNvCxnSpPr>
            <a:cxnSpLocks noChangeShapeType="1"/>
          </p:cNvCxnSpPr>
          <p:nvPr/>
        </p:nvCxnSpPr>
        <p:spPr bwMode="auto">
          <a:xfrm>
            <a:off x="4941888" y="1708150"/>
            <a:ext cx="0" cy="42703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6825" name="Straight Connector 34"/>
          <p:cNvCxnSpPr>
            <a:cxnSpLocks noChangeShapeType="1"/>
          </p:cNvCxnSpPr>
          <p:nvPr/>
        </p:nvCxnSpPr>
        <p:spPr bwMode="auto">
          <a:xfrm>
            <a:off x="5195888" y="1703389"/>
            <a:ext cx="0" cy="4286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6826" name="Straight Connector 35"/>
          <p:cNvCxnSpPr>
            <a:cxnSpLocks noChangeShapeType="1"/>
          </p:cNvCxnSpPr>
          <p:nvPr/>
        </p:nvCxnSpPr>
        <p:spPr bwMode="auto">
          <a:xfrm>
            <a:off x="7162800" y="1689101"/>
            <a:ext cx="0" cy="4286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5370" name="TextBox 5"/>
          <p:cNvSpPr txBox="1">
            <a:spLocks noChangeArrowheads="1"/>
          </p:cNvSpPr>
          <p:nvPr/>
        </p:nvSpPr>
        <p:spPr bwMode="auto">
          <a:xfrm>
            <a:off x="3529759" y="1722438"/>
            <a:ext cx="6335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altLang="zh-CN" sz="1200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dest</a:t>
            </a:r>
            <a:r>
              <a:rPr lang="en-US" altLang="zh-CN" sz="12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.</a:t>
            </a:r>
          </a:p>
          <a:p>
            <a:pPr algn="ctr">
              <a:lnSpc>
                <a:spcPts val="12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address</a:t>
            </a:r>
          </a:p>
        </p:txBody>
      </p:sp>
      <p:sp>
        <p:nvSpPr>
          <p:cNvPr id="185371" name="TextBox 37"/>
          <p:cNvSpPr txBox="1">
            <a:spLocks noChangeArrowheads="1"/>
          </p:cNvSpPr>
          <p:nvPr/>
        </p:nvSpPr>
        <p:spPr bwMode="auto">
          <a:xfrm>
            <a:off x="4269534" y="1719263"/>
            <a:ext cx="6335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source</a:t>
            </a:r>
          </a:p>
          <a:p>
            <a:pPr algn="ctr">
              <a:lnSpc>
                <a:spcPts val="12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address</a:t>
            </a:r>
          </a:p>
        </p:txBody>
      </p:sp>
      <p:sp>
        <p:nvSpPr>
          <p:cNvPr id="185372" name="TextBox 38"/>
          <p:cNvSpPr txBox="1">
            <a:spLocks noChangeArrowheads="1"/>
          </p:cNvSpPr>
          <p:nvPr/>
        </p:nvSpPr>
        <p:spPr bwMode="auto">
          <a:xfrm>
            <a:off x="5648769" y="1790701"/>
            <a:ext cx="102463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data (payload)</a:t>
            </a:r>
          </a:p>
        </p:txBody>
      </p:sp>
      <p:sp>
        <p:nvSpPr>
          <p:cNvPr id="185373" name="TextBox 39"/>
          <p:cNvSpPr txBox="1">
            <a:spLocks noChangeArrowheads="1"/>
          </p:cNvSpPr>
          <p:nvPr/>
        </p:nvSpPr>
        <p:spPr bwMode="auto">
          <a:xfrm>
            <a:off x="7164391" y="1809751"/>
            <a:ext cx="4587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CRC</a:t>
            </a:r>
          </a:p>
        </p:txBody>
      </p:sp>
      <p:sp>
        <p:nvSpPr>
          <p:cNvPr id="185374" name="TextBox 40"/>
          <p:cNvSpPr txBox="1">
            <a:spLocks noChangeArrowheads="1"/>
          </p:cNvSpPr>
          <p:nvPr/>
        </p:nvSpPr>
        <p:spPr bwMode="auto">
          <a:xfrm>
            <a:off x="2618806" y="1787526"/>
            <a:ext cx="72821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preamble</a:t>
            </a:r>
          </a:p>
        </p:txBody>
      </p:sp>
      <p:grpSp>
        <p:nvGrpSpPr>
          <p:cNvPr id="173087" name="Group 6"/>
          <p:cNvGrpSpPr>
            <a:grpSpLocks/>
          </p:cNvGrpSpPr>
          <p:nvPr/>
        </p:nvGrpSpPr>
        <p:grpSpPr bwMode="auto">
          <a:xfrm>
            <a:off x="2516827" y="2949576"/>
            <a:ext cx="2448769" cy="436563"/>
            <a:chOff x="340454" y="5667110"/>
            <a:chExt cx="2448560" cy="435435"/>
          </a:xfrm>
          <a:solidFill>
            <a:srgbClr val="006633"/>
          </a:solidFill>
        </p:grpSpPr>
        <p:sp>
          <p:nvSpPr>
            <p:cNvPr id="173097" name="Rectangle 42"/>
            <p:cNvSpPr>
              <a:spLocks noChangeArrowheads="1"/>
            </p:cNvSpPr>
            <p:nvPr/>
          </p:nvSpPr>
          <p:spPr bwMode="auto">
            <a:xfrm>
              <a:off x="340454" y="5676543"/>
              <a:ext cx="2448560" cy="406400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76843" name="Straight Connector 43"/>
            <p:cNvCxnSpPr>
              <a:cxnSpLocks noChangeShapeType="1"/>
            </p:cNvCxnSpPr>
            <p:nvPr/>
          </p:nvCxnSpPr>
          <p:spPr bwMode="auto">
            <a:xfrm>
              <a:off x="1314457" y="5667110"/>
              <a:ext cx="0" cy="427518"/>
            </a:xfrm>
            <a:prstGeom prst="lin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6844" name="Straight Connector 44"/>
            <p:cNvCxnSpPr>
              <a:cxnSpLocks noChangeShapeType="1"/>
            </p:cNvCxnSpPr>
            <p:nvPr/>
          </p:nvCxnSpPr>
          <p:spPr bwMode="auto">
            <a:xfrm>
              <a:off x="2044645" y="5670277"/>
              <a:ext cx="0" cy="429101"/>
            </a:xfrm>
            <a:prstGeom prst="lin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76845" name="Straight Connector 45"/>
            <p:cNvCxnSpPr>
              <a:cxnSpLocks noChangeShapeType="1"/>
            </p:cNvCxnSpPr>
            <p:nvPr/>
          </p:nvCxnSpPr>
          <p:spPr bwMode="auto">
            <a:xfrm>
              <a:off x="2773245" y="5675027"/>
              <a:ext cx="0" cy="427518"/>
            </a:xfrm>
            <a:prstGeom prst="line">
              <a:avLst/>
            </a:prstGeom>
            <a:grp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173101" name="TextBox 48"/>
            <p:cNvSpPr txBox="1">
              <a:spLocks noChangeArrowheads="1"/>
            </p:cNvSpPr>
            <p:nvPr/>
          </p:nvSpPr>
          <p:spPr bwMode="auto">
            <a:xfrm>
              <a:off x="1360971" y="5688880"/>
              <a:ext cx="633454" cy="3990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  <a:defRPr/>
              </a:pPr>
              <a:r>
                <a:rPr lang="en-US" sz="1200" dirty="0" err="1">
                  <a:solidFill>
                    <a:schemeClr val="bg1"/>
                  </a:solidFill>
                  <a:latin typeface="+mn-lt"/>
                  <a:cs typeface="Arial" charset="0"/>
                </a:rPr>
                <a:t>dest</a:t>
              </a:r>
              <a:r>
                <a:rPr lang="en-US" sz="1200" dirty="0">
                  <a:solidFill>
                    <a:schemeClr val="bg1"/>
                  </a:solidFill>
                  <a:latin typeface="+mn-lt"/>
                  <a:cs typeface="Arial" charset="0"/>
                </a:rPr>
                <a:t>.</a:t>
              </a:r>
            </a:p>
            <a:p>
              <a:pPr algn="ctr">
                <a:lnSpc>
                  <a:spcPts val="1200"/>
                </a:lnSpc>
                <a:defRPr/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 charset="0"/>
                </a:rPr>
                <a:t>address</a:t>
              </a:r>
            </a:p>
          </p:txBody>
        </p:sp>
        <p:sp>
          <p:nvSpPr>
            <p:cNvPr id="173102" name="TextBox 49"/>
            <p:cNvSpPr txBox="1">
              <a:spLocks noChangeArrowheads="1"/>
            </p:cNvSpPr>
            <p:nvPr/>
          </p:nvSpPr>
          <p:spPr bwMode="auto">
            <a:xfrm>
              <a:off x="2101200" y="5685251"/>
              <a:ext cx="633454" cy="39907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  <a:defRPr/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 charset="0"/>
                </a:rPr>
                <a:t>source</a:t>
              </a:r>
            </a:p>
            <a:p>
              <a:pPr algn="ctr">
                <a:lnSpc>
                  <a:spcPts val="1200"/>
                </a:lnSpc>
                <a:defRPr/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 charset="0"/>
                </a:rPr>
                <a:t>address</a:t>
              </a:r>
            </a:p>
          </p:txBody>
        </p:sp>
        <p:sp>
          <p:nvSpPr>
            <p:cNvPr id="173103" name="TextBox 52"/>
            <p:cNvSpPr txBox="1">
              <a:spLocks noChangeArrowheads="1"/>
            </p:cNvSpPr>
            <p:nvPr/>
          </p:nvSpPr>
          <p:spPr bwMode="auto">
            <a:xfrm>
              <a:off x="449967" y="5754221"/>
              <a:ext cx="728150" cy="24558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lnSpc>
                  <a:spcPts val="1200"/>
                </a:lnSpc>
                <a:defRPr/>
              </a:pPr>
              <a:r>
                <a:rPr lang="en-US" sz="1200" dirty="0">
                  <a:solidFill>
                    <a:schemeClr val="bg1"/>
                  </a:solidFill>
                  <a:latin typeface="+mn-lt"/>
                  <a:cs typeface="Arial" charset="0"/>
                </a:rPr>
                <a:t>preamble</a:t>
              </a:r>
            </a:p>
          </p:txBody>
        </p:sp>
      </p:grpSp>
      <p:sp>
        <p:nvSpPr>
          <p:cNvPr id="185376" name="Rectangle 56"/>
          <p:cNvSpPr>
            <a:spLocks noChangeArrowheads="1"/>
          </p:cNvSpPr>
          <p:nvPr/>
        </p:nvSpPr>
        <p:spPr bwMode="auto">
          <a:xfrm>
            <a:off x="5711826" y="2959100"/>
            <a:ext cx="2659063" cy="406400"/>
          </a:xfrm>
          <a:prstGeom prst="rect">
            <a:avLst/>
          </a:prstGeom>
          <a:solidFill>
            <a:srgbClr val="0066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zh-CN" altLang="zh-CN" sz="1800">
              <a:latin typeface="+mn-lt"/>
            </a:endParaRPr>
          </a:p>
        </p:txBody>
      </p:sp>
      <p:cxnSp>
        <p:nvCxnSpPr>
          <p:cNvPr id="76834" name="Straight Connector 60"/>
          <p:cNvCxnSpPr>
            <a:cxnSpLocks noChangeShapeType="1"/>
          </p:cNvCxnSpPr>
          <p:nvPr/>
        </p:nvCxnSpPr>
        <p:spPr bwMode="auto">
          <a:xfrm>
            <a:off x="5935663" y="2954339"/>
            <a:ext cx="0" cy="42703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6835" name="Straight Connector 61"/>
          <p:cNvCxnSpPr>
            <a:cxnSpLocks noChangeShapeType="1"/>
          </p:cNvCxnSpPr>
          <p:nvPr/>
        </p:nvCxnSpPr>
        <p:spPr bwMode="auto">
          <a:xfrm>
            <a:off x="7902575" y="2938464"/>
            <a:ext cx="0" cy="42862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85379" name="TextBox 64"/>
          <p:cNvSpPr txBox="1">
            <a:spLocks noChangeArrowheads="1"/>
          </p:cNvSpPr>
          <p:nvPr/>
        </p:nvSpPr>
        <p:spPr bwMode="auto">
          <a:xfrm>
            <a:off x="6389338" y="3040064"/>
            <a:ext cx="102463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data (payload)</a:t>
            </a:r>
          </a:p>
        </p:txBody>
      </p:sp>
      <p:sp>
        <p:nvSpPr>
          <p:cNvPr id="185380" name="TextBox 65"/>
          <p:cNvSpPr txBox="1">
            <a:spLocks noChangeArrowheads="1"/>
          </p:cNvSpPr>
          <p:nvPr/>
        </p:nvSpPr>
        <p:spPr bwMode="auto">
          <a:xfrm>
            <a:off x="7904166" y="3059114"/>
            <a:ext cx="4587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12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CRC</a:t>
            </a:r>
          </a:p>
        </p:txBody>
      </p:sp>
      <p:sp>
        <p:nvSpPr>
          <p:cNvPr id="185381" name="Text Box 9"/>
          <p:cNvSpPr txBox="1">
            <a:spLocks noChangeArrowheads="1"/>
          </p:cNvSpPr>
          <p:nvPr/>
        </p:nvSpPr>
        <p:spPr bwMode="auto">
          <a:xfrm>
            <a:off x="5619750" y="2659064"/>
            <a:ext cx="4235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en-US" altLang="zh-CN" sz="1200" i="0" dirty="0">
                <a:solidFill>
                  <a:srgbClr val="000000"/>
                </a:solidFill>
                <a:latin typeface="+mn-lt"/>
              </a:rPr>
              <a:t>type</a:t>
            </a:r>
          </a:p>
        </p:txBody>
      </p:sp>
      <p:sp>
        <p:nvSpPr>
          <p:cNvPr id="185382" name="Line 10"/>
          <p:cNvSpPr>
            <a:spLocks noChangeShapeType="1"/>
          </p:cNvSpPr>
          <p:nvPr/>
        </p:nvSpPr>
        <p:spPr bwMode="auto">
          <a:xfrm>
            <a:off x="5824538" y="2887663"/>
            <a:ext cx="0" cy="17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85383" name="Rectangle 67"/>
          <p:cNvSpPr>
            <a:spLocks noChangeArrowheads="1"/>
          </p:cNvSpPr>
          <p:nvPr/>
        </p:nvSpPr>
        <p:spPr bwMode="auto">
          <a:xfrm>
            <a:off x="4953001" y="2963863"/>
            <a:ext cx="735013" cy="406400"/>
          </a:xfrm>
          <a:prstGeom prst="rect">
            <a:avLst/>
          </a:prstGeom>
          <a:solidFill>
            <a:srgbClr val="006633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zh-CN" altLang="zh-CN" sz="1800">
              <a:latin typeface="+mn-lt"/>
            </a:endParaRPr>
          </a:p>
        </p:txBody>
      </p:sp>
      <p:cxnSp>
        <p:nvCxnSpPr>
          <p:cNvPr id="76841" name="Straight Connector 68"/>
          <p:cNvCxnSpPr>
            <a:cxnSpLocks noChangeShapeType="1"/>
          </p:cNvCxnSpPr>
          <p:nvPr/>
        </p:nvCxnSpPr>
        <p:spPr bwMode="auto">
          <a:xfrm>
            <a:off x="5321300" y="2962275"/>
            <a:ext cx="0" cy="427038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395971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E13549-63A6-45C3-A556-4209F660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Real Case Study: New North Campus of the University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606A481-A571-45A1-A6B9-35071216E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t>112</a:t>
            </a:fld>
            <a:endParaRPr lang="en-US" altLang="zh-CN" dirty="0"/>
          </a:p>
        </p:txBody>
      </p:sp>
      <p:pic>
        <p:nvPicPr>
          <p:cNvPr id="358402" name="Picture 2" descr="图片">
            <a:extLst>
              <a:ext uri="{FF2B5EF4-FFF2-40B4-BE49-F238E27FC236}">
                <a16:creationId xmlns:a16="http://schemas.microsoft.com/office/drawing/2014/main" id="{1771A37B-7D60-473D-A074-C20AA20D3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913" y="1385885"/>
            <a:ext cx="8208173" cy="547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76766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E13549-63A6-45C3-A556-4209F660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Real Case Study: New North Campus of the University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606A481-A571-45A1-A6B9-35071216E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t>113</a:t>
            </a:fld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9001752-D337-4464-8396-44EB8E661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320" y="1348610"/>
            <a:ext cx="7657359" cy="516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7002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E13549-63A6-45C3-A556-4209F660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Real Case Study: New North Campus of the University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606A481-A571-45A1-A6B9-35071216E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t>114</a:t>
            </a:fld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D4C2912-CF6B-4C44-84EB-DC8719A71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865" y="1692592"/>
            <a:ext cx="7981950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27595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4E13549-63A6-45C3-A556-4209F660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Real Case Study: New North Campus of the University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3606A481-A571-45A1-A6B9-35071216E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t>115</a:t>
            </a:fld>
            <a:endParaRPr lang="en-US" altLang="zh-CN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95FE57C-69C3-4B0B-B0FB-4D1F6DF10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92" y="1605597"/>
            <a:ext cx="3900428" cy="421380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6430972-4B76-4019-9009-08A860CFC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493" y="1609650"/>
            <a:ext cx="6117708" cy="420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1435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730108-59F4-4FFE-85D9-255993C9B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CloudEngine</a:t>
            </a:r>
            <a:r>
              <a:rPr lang="en-US" altLang="zh-CN" dirty="0"/>
              <a:t> S6735-S</a:t>
            </a:r>
            <a:r>
              <a:rPr lang="zh-CN" altLang="en-US" dirty="0"/>
              <a:t>系列交换机</a:t>
            </a: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DA127DB-70B5-4BCD-9E55-0C241855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t>116</a:t>
            </a:fld>
            <a:endParaRPr lang="en-US" altLang="zh-CN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EA803EF-EDF8-4F36-B076-9C648B4AA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" y="1427480"/>
            <a:ext cx="4615880" cy="17362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A12FFFA-236A-4966-B842-E791F06D3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602" y="1427480"/>
            <a:ext cx="6233545" cy="460248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CBBBEE13-61DD-43C9-BFBB-9D4C339F5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00" y="3905686"/>
            <a:ext cx="4323080" cy="962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7632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>
                <a:ea typeface="宋体" charset="-122"/>
              </a:rPr>
              <a:t>Link Layer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6.1 Introduction to the link layer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6.2 Error detection and correction 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6.3 Multiple access links and protocols</a:t>
            </a:r>
          </a:p>
          <a:p>
            <a:pPr marL="715963" indent="-715963">
              <a:buNone/>
            </a:pPr>
            <a:r>
              <a:rPr lang="en-US" altLang="zh-CN" dirty="0"/>
              <a:t>6.4 Switched local area networks</a:t>
            </a:r>
          </a:p>
          <a:p>
            <a:pPr marL="715963" indent="-715963">
              <a:buNone/>
            </a:pPr>
            <a:r>
              <a:rPr lang="en-US" altLang="zh-CN" dirty="0">
                <a:solidFill>
                  <a:schemeClr val="accent2"/>
                </a:solidFill>
                <a:ea typeface="宋体" panose="02010600030101010101" pitchFamily="2" charset="-122"/>
              </a:rPr>
              <a:t>6.5 Link virtualization: A network as a link layer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6.6 Data center networking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117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20025532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 of MPLS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118</a:t>
            </a:fld>
            <a:endParaRPr lang="en-US" altLang="zh-CN" dirty="0"/>
          </a:p>
        </p:txBody>
      </p:sp>
      <p:sp>
        <p:nvSpPr>
          <p:cNvPr id="4" name="矩形 3"/>
          <p:cNvSpPr/>
          <p:nvPr/>
        </p:nvSpPr>
        <p:spPr>
          <a:xfrm>
            <a:off x="2659380" y="1550462"/>
            <a:ext cx="637032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latin typeface="+mj-lt"/>
                <a:ea typeface="ＭＳ Ｐゴシック" charset="0"/>
              </a:rPr>
              <a:t>Multiprotocol label switching (MPLS)</a:t>
            </a:r>
            <a:endParaRPr lang="zh-CN" altLang="en-US" sz="3200" b="1" dirty="0"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22288" y="3192024"/>
            <a:ext cx="6729727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latin typeface="+mn-lt"/>
                <a:ea typeface="+mn-ea"/>
              </a:rPr>
              <a:t>MPLS is </a:t>
            </a:r>
            <a:r>
              <a:rPr lang="en-US" altLang="zh-CN" sz="2000" b="1" dirty="0">
                <a:solidFill>
                  <a:schemeClr val="accent2"/>
                </a:solidFill>
                <a:latin typeface="+mn-lt"/>
                <a:ea typeface="+mn-ea"/>
              </a:rPr>
              <a:t>a packet-switched, virtual-circuit network </a:t>
            </a:r>
            <a:r>
              <a:rPr lang="en-US" altLang="zh-CN" sz="2000" b="1" dirty="0">
                <a:latin typeface="+mn-lt"/>
                <a:ea typeface="+mn-ea"/>
              </a:rPr>
              <a:t>in its own right</a:t>
            </a:r>
            <a:endParaRPr lang="zh-CN" altLang="en-US" sz="2000" b="1" dirty="0"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20487" y="3932752"/>
            <a:ext cx="244810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latin typeface="+mn-lt"/>
                <a:ea typeface="+mn-ea"/>
              </a:rPr>
              <a:t>Pedagogical viewpoint</a:t>
            </a:r>
          </a:p>
          <a:p>
            <a:pPr algn="ctr"/>
            <a:r>
              <a:rPr lang="en-US" altLang="zh-CN" sz="2000" b="1" dirty="0">
                <a:latin typeface="+mn-lt"/>
                <a:ea typeface="+mn-ea"/>
              </a:rPr>
              <a:t>The network layer</a:t>
            </a:r>
          </a:p>
          <a:p>
            <a:pPr algn="ctr"/>
            <a:r>
              <a:rPr lang="en-US" altLang="zh-CN" sz="2000" b="1" dirty="0">
                <a:latin typeface="+mn-lt"/>
                <a:ea typeface="+mn-ea"/>
              </a:rPr>
              <a:t>The link layer</a:t>
            </a:r>
            <a:endParaRPr lang="zh-CN" altLang="en-US" sz="2000" b="1" dirty="0"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64437" y="5289031"/>
            <a:ext cx="5960221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n-lt"/>
                <a:ea typeface="+mn-ea"/>
              </a:rPr>
              <a:t>The Internet viewpoint</a:t>
            </a:r>
          </a:p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n-lt"/>
                <a:ea typeface="+mn-ea"/>
              </a:rPr>
              <a:t>A link-layer technology for interconnecting two IP devices</a:t>
            </a:r>
            <a:endParaRPr lang="zh-CN" altLang="en-US" sz="2000" b="1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8611502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Freeform 81"/>
          <p:cNvSpPr>
            <a:spLocks/>
          </p:cNvSpPr>
          <p:nvPr/>
        </p:nvSpPr>
        <p:spPr bwMode="auto">
          <a:xfrm rot="5400000">
            <a:off x="4490930" y="1761030"/>
            <a:ext cx="3227386" cy="4457180"/>
          </a:xfrm>
          <a:custGeom>
            <a:avLst/>
            <a:gdLst>
              <a:gd name="T0" fmla="*/ 2147483646 w 1292"/>
              <a:gd name="T1" fmla="*/ 2147483646 h 1255"/>
              <a:gd name="T2" fmla="*/ 2147483646 w 1292"/>
              <a:gd name="T3" fmla="*/ 2147483646 h 1255"/>
              <a:gd name="T4" fmla="*/ 2147483646 w 1292"/>
              <a:gd name="T5" fmla="*/ 2147483646 h 1255"/>
              <a:gd name="T6" fmla="*/ 2147483646 w 1292"/>
              <a:gd name="T7" fmla="*/ 2147483646 h 1255"/>
              <a:gd name="T8" fmla="*/ 2147483646 w 1292"/>
              <a:gd name="T9" fmla="*/ 2147483646 h 1255"/>
              <a:gd name="T10" fmla="*/ 2147483646 w 1292"/>
              <a:gd name="T11" fmla="*/ 2147483646 h 1255"/>
              <a:gd name="T12" fmla="*/ 2147483646 w 1292"/>
              <a:gd name="T13" fmla="*/ 2147483646 h 1255"/>
              <a:gd name="T14" fmla="*/ 2147483646 w 1292"/>
              <a:gd name="T15" fmla="*/ 2147483646 h 1255"/>
              <a:gd name="T16" fmla="*/ 2147483646 w 1292"/>
              <a:gd name="T17" fmla="*/ 2147483646 h 1255"/>
              <a:gd name="T18" fmla="*/ 2147483646 w 1292"/>
              <a:gd name="T19" fmla="*/ 2147483646 h 1255"/>
              <a:gd name="T20" fmla="*/ 2147483646 w 1292"/>
              <a:gd name="T21" fmla="*/ 2147483646 h 1255"/>
              <a:gd name="T22" fmla="*/ 2147483646 w 1292"/>
              <a:gd name="T23" fmla="*/ 2147483646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  <a:gd name="connsiteX0" fmla="*/ 1720 w 9727"/>
              <a:gd name="connsiteY0" fmla="*/ 4 h 8945"/>
              <a:gd name="connsiteX1" fmla="*/ 141 w 9727"/>
              <a:gd name="connsiteY1" fmla="*/ 1199 h 8945"/>
              <a:gd name="connsiteX2" fmla="*/ 94 w 9727"/>
              <a:gd name="connsiteY2" fmla="*/ 4115 h 8945"/>
              <a:gd name="connsiteX3" fmla="*/ 280 w 9727"/>
              <a:gd name="connsiteY3" fmla="*/ 6554 h 8945"/>
              <a:gd name="connsiteX4" fmla="*/ 1766 w 9727"/>
              <a:gd name="connsiteY4" fmla="*/ 6888 h 8945"/>
              <a:gd name="connsiteX5" fmla="*/ 4878 w 9727"/>
              <a:gd name="connsiteY5" fmla="*/ 8944 h 8945"/>
              <a:gd name="connsiteX6" fmla="*/ 7505 w 9727"/>
              <a:gd name="connsiteY6" fmla="*/ 6571 h 8945"/>
              <a:gd name="connsiteX7" fmla="*/ 9150 w 9727"/>
              <a:gd name="connsiteY7" fmla="*/ 8083 h 8945"/>
              <a:gd name="connsiteX8" fmla="*/ 9707 w 9727"/>
              <a:gd name="connsiteY8" fmla="*/ 3494 h 8945"/>
              <a:gd name="connsiteX9" fmla="*/ 9197 w 9727"/>
              <a:gd name="connsiteY9" fmla="*/ 1629 h 8945"/>
              <a:gd name="connsiteX10" fmla="*/ 5667 w 9727"/>
              <a:gd name="connsiteY10" fmla="*/ 864 h 8945"/>
              <a:gd name="connsiteX11" fmla="*/ 1720 w 9727"/>
              <a:gd name="connsiteY11" fmla="*/ 4 h 8945"/>
              <a:gd name="connsiteX0" fmla="*/ 1768 w 10000"/>
              <a:gd name="connsiteY0" fmla="*/ 4 h 9132"/>
              <a:gd name="connsiteX1" fmla="*/ 145 w 10000"/>
              <a:gd name="connsiteY1" fmla="*/ 1340 h 9132"/>
              <a:gd name="connsiteX2" fmla="*/ 97 w 10000"/>
              <a:gd name="connsiteY2" fmla="*/ 4600 h 9132"/>
              <a:gd name="connsiteX3" fmla="*/ 288 w 10000"/>
              <a:gd name="connsiteY3" fmla="*/ 7327 h 9132"/>
              <a:gd name="connsiteX4" fmla="*/ 1816 w 10000"/>
              <a:gd name="connsiteY4" fmla="*/ 7700 h 9132"/>
              <a:gd name="connsiteX5" fmla="*/ 4846 w 10000"/>
              <a:gd name="connsiteY5" fmla="*/ 8444 h 9132"/>
              <a:gd name="connsiteX6" fmla="*/ 7716 w 10000"/>
              <a:gd name="connsiteY6" fmla="*/ 7346 h 9132"/>
              <a:gd name="connsiteX7" fmla="*/ 9407 w 10000"/>
              <a:gd name="connsiteY7" fmla="*/ 9036 h 9132"/>
              <a:gd name="connsiteX8" fmla="*/ 9979 w 10000"/>
              <a:gd name="connsiteY8" fmla="*/ 3906 h 9132"/>
              <a:gd name="connsiteX9" fmla="*/ 9455 w 10000"/>
              <a:gd name="connsiteY9" fmla="*/ 1821 h 9132"/>
              <a:gd name="connsiteX10" fmla="*/ 5826 w 10000"/>
              <a:gd name="connsiteY10" fmla="*/ 966 h 9132"/>
              <a:gd name="connsiteX11" fmla="*/ 1768 w 10000"/>
              <a:gd name="connsiteY11" fmla="*/ 4 h 9132"/>
              <a:gd name="connsiteX0" fmla="*/ 1797 w 10029"/>
              <a:gd name="connsiteY0" fmla="*/ 4 h 10000"/>
              <a:gd name="connsiteX1" fmla="*/ 174 w 10029"/>
              <a:gd name="connsiteY1" fmla="*/ 1467 h 10000"/>
              <a:gd name="connsiteX2" fmla="*/ 126 w 10029"/>
              <a:gd name="connsiteY2" fmla="*/ 5037 h 10000"/>
              <a:gd name="connsiteX3" fmla="*/ 892 w 10029"/>
              <a:gd name="connsiteY3" fmla="*/ 5944 h 10000"/>
              <a:gd name="connsiteX4" fmla="*/ 1845 w 10029"/>
              <a:gd name="connsiteY4" fmla="*/ 8432 h 10000"/>
              <a:gd name="connsiteX5" fmla="*/ 4875 w 10029"/>
              <a:gd name="connsiteY5" fmla="*/ 9247 h 10000"/>
              <a:gd name="connsiteX6" fmla="*/ 7745 w 10029"/>
              <a:gd name="connsiteY6" fmla="*/ 8044 h 10000"/>
              <a:gd name="connsiteX7" fmla="*/ 9436 w 10029"/>
              <a:gd name="connsiteY7" fmla="*/ 9895 h 10000"/>
              <a:gd name="connsiteX8" fmla="*/ 10008 w 10029"/>
              <a:gd name="connsiteY8" fmla="*/ 4277 h 10000"/>
              <a:gd name="connsiteX9" fmla="*/ 9484 w 10029"/>
              <a:gd name="connsiteY9" fmla="*/ 1994 h 10000"/>
              <a:gd name="connsiteX10" fmla="*/ 5855 w 10029"/>
              <a:gd name="connsiteY10" fmla="*/ 1058 h 10000"/>
              <a:gd name="connsiteX11" fmla="*/ 1797 w 10029"/>
              <a:gd name="connsiteY11" fmla="*/ 4 h 10000"/>
              <a:gd name="connsiteX0" fmla="*/ 1624 w 9856"/>
              <a:gd name="connsiteY0" fmla="*/ 4 h 10000"/>
              <a:gd name="connsiteX1" fmla="*/ 1 w 9856"/>
              <a:gd name="connsiteY1" fmla="*/ 1467 h 10000"/>
              <a:gd name="connsiteX2" fmla="*/ 1509 w 9856"/>
              <a:gd name="connsiteY2" fmla="*/ 3743 h 10000"/>
              <a:gd name="connsiteX3" fmla="*/ 719 w 9856"/>
              <a:gd name="connsiteY3" fmla="*/ 5944 h 10000"/>
              <a:gd name="connsiteX4" fmla="*/ 1672 w 9856"/>
              <a:gd name="connsiteY4" fmla="*/ 8432 h 10000"/>
              <a:gd name="connsiteX5" fmla="*/ 4702 w 9856"/>
              <a:gd name="connsiteY5" fmla="*/ 9247 h 10000"/>
              <a:gd name="connsiteX6" fmla="*/ 7572 w 9856"/>
              <a:gd name="connsiteY6" fmla="*/ 8044 h 10000"/>
              <a:gd name="connsiteX7" fmla="*/ 9263 w 9856"/>
              <a:gd name="connsiteY7" fmla="*/ 9895 h 10000"/>
              <a:gd name="connsiteX8" fmla="*/ 9835 w 9856"/>
              <a:gd name="connsiteY8" fmla="*/ 4277 h 10000"/>
              <a:gd name="connsiteX9" fmla="*/ 9311 w 9856"/>
              <a:gd name="connsiteY9" fmla="*/ 1994 h 10000"/>
              <a:gd name="connsiteX10" fmla="*/ 5682 w 9856"/>
              <a:gd name="connsiteY10" fmla="*/ 1058 h 10000"/>
              <a:gd name="connsiteX11" fmla="*/ 1624 w 9856"/>
              <a:gd name="connsiteY11" fmla="*/ 4 h 10000"/>
              <a:gd name="connsiteX0" fmla="*/ 920 w 9273"/>
              <a:gd name="connsiteY0" fmla="*/ 134 h 10130"/>
              <a:gd name="connsiteX1" fmla="*/ 2173 w 9273"/>
              <a:gd name="connsiteY1" fmla="*/ 4439 h 10130"/>
              <a:gd name="connsiteX2" fmla="*/ 803 w 9273"/>
              <a:gd name="connsiteY2" fmla="*/ 3873 h 10130"/>
              <a:gd name="connsiteX3" fmla="*/ 2 w 9273"/>
              <a:gd name="connsiteY3" fmla="*/ 6074 h 10130"/>
              <a:gd name="connsiteX4" fmla="*/ 968 w 9273"/>
              <a:gd name="connsiteY4" fmla="*/ 8562 h 10130"/>
              <a:gd name="connsiteX5" fmla="*/ 4043 w 9273"/>
              <a:gd name="connsiteY5" fmla="*/ 9377 h 10130"/>
              <a:gd name="connsiteX6" fmla="*/ 6955 w 9273"/>
              <a:gd name="connsiteY6" fmla="*/ 8174 h 10130"/>
              <a:gd name="connsiteX7" fmla="*/ 8670 w 9273"/>
              <a:gd name="connsiteY7" fmla="*/ 10025 h 10130"/>
              <a:gd name="connsiteX8" fmla="*/ 9251 w 9273"/>
              <a:gd name="connsiteY8" fmla="*/ 4407 h 10130"/>
              <a:gd name="connsiteX9" fmla="*/ 8719 w 9273"/>
              <a:gd name="connsiteY9" fmla="*/ 2124 h 10130"/>
              <a:gd name="connsiteX10" fmla="*/ 5037 w 9273"/>
              <a:gd name="connsiteY10" fmla="*/ 1188 h 10130"/>
              <a:gd name="connsiteX11" fmla="*/ 920 w 9273"/>
              <a:gd name="connsiteY11" fmla="*/ 134 h 10130"/>
              <a:gd name="connsiteX0" fmla="*/ 992 w 10000"/>
              <a:gd name="connsiteY0" fmla="*/ 132 h 10000"/>
              <a:gd name="connsiteX1" fmla="*/ 2343 w 10000"/>
              <a:gd name="connsiteY1" fmla="*/ 4382 h 10000"/>
              <a:gd name="connsiteX2" fmla="*/ 866 w 10000"/>
              <a:gd name="connsiteY2" fmla="*/ 5876 h 10000"/>
              <a:gd name="connsiteX3" fmla="*/ 2 w 10000"/>
              <a:gd name="connsiteY3" fmla="*/ 5996 h 10000"/>
              <a:gd name="connsiteX4" fmla="*/ 1044 w 10000"/>
              <a:gd name="connsiteY4" fmla="*/ 8452 h 10000"/>
              <a:gd name="connsiteX5" fmla="*/ 4360 w 10000"/>
              <a:gd name="connsiteY5" fmla="*/ 9257 h 10000"/>
              <a:gd name="connsiteX6" fmla="*/ 7500 w 10000"/>
              <a:gd name="connsiteY6" fmla="*/ 8069 h 10000"/>
              <a:gd name="connsiteX7" fmla="*/ 9350 w 10000"/>
              <a:gd name="connsiteY7" fmla="*/ 9896 h 10000"/>
              <a:gd name="connsiteX8" fmla="*/ 9976 w 10000"/>
              <a:gd name="connsiteY8" fmla="*/ 4350 h 10000"/>
              <a:gd name="connsiteX9" fmla="*/ 9403 w 10000"/>
              <a:gd name="connsiteY9" fmla="*/ 2097 h 10000"/>
              <a:gd name="connsiteX10" fmla="*/ 5432 w 10000"/>
              <a:gd name="connsiteY10" fmla="*/ 1173 h 10000"/>
              <a:gd name="connsiteX11" fmla="*/ 992 w 10000"/>
              <a:gd name="connsiteY11" fmla="*/ 132 h 10000"/>
              <a:gd name="connsiteX0" fmla="*/ 587 w 9595"/>
              <a:gd name="connsiteY0" fmla="*/ 132 h 10000"/>
              <a:gd name="connsiteX1" fmla="*/ 1938 w 9595"/>
              <a:gd name="connsiteY1" fmla="*/ 4382 h 10000"/>
              <a:gd name="connsiteX2" fmla="*/ 461 w 9595"/>
              <a:gd name="connsiteY2" fmla="*/ 5876 h 10000"/>
              <a:gd name="connsiteX3" fmla="*/ 4 w 9595"/>
              <a:gd name="connsiteY3" fmla="*/ 7000 h 10000"/>
              <a:gd name="connsiteX4" fmla="*/ 639 w 9595"/>
              <a:gd name="connsiteY4" fmla="*/ 8452 h 10000"/>
              <a:gd name="connsiteX5" fmla="*/ 3955 w 9595"/>
              <a:gd name="connsiteY5" fmla="*/ 9257 h 10000"/>
              <a:gd name="connsiteX6" fmla="*/ 7095 w 9595"/>
              <a:gd name="connsiteY6" fmla="*/ 8069 h 10000"/>
              <a:gd name="connsiteX7" fmla="*/ 8945 w 9595"/>
              <a:gd name="connsiteY7" fmla="*/ 9896 h 10000"/>
              <a:gd name="connsiteX8" fmla="*/ 9571 w 9595"/>
              <a:gd name="connsiteY8" fmla="*/ 4350 h 10000"/>
              <a:gd name="connsiteX9" fmla="*/ 8998 w 9595"/>
              <a:gd name="connsiteY9" fmla="*/ 2097 h 10000"/>
              <a:gd name="connsiteX10" fmla="*/ 5027 w 9595"/>
              <a:gd name="connsiteY10" fmla="*/ 1173 h 10000"/>
              <a:gd name="connsiteX11" fmla="*/ 587 w 9595"/>
              <a:gd name="connsiteY11" fmla="*/ 132 h 10000"/>
              <a:gd name="connsiteX0" fmla="*/ 3428 w 10000"/>
              <a:gd name="connsiteY0" fmla="*/ 3204 h 8923"/>
              <a:gd name="connsiteX1" fmla="*/ 2020 w 10000"/>
              <a:gd name="connsiteY1" fmla="*/ 3305 h 8923"/>
              <a:gd name="connsiteX2" fmla="*/ 480 w 10000"/>
              <a:gd name="connsiteY2" fmla="*/ 4799 h 8923"/>
              <a:gd name="connsiteX3" fmla="*/ 4 w 10000"/>
              <a:gd name="connsiteY3" fmla="*/ 5923 h 8923"/>
              <a:gd name="connsiteX4" fmla="*/ 666 w 10000"/>
              <a:gd name="connsiteY4" fmla="*/ 7375 h 8923"/>
              <a:gd name="connsiteX5" fmla="*/ 4122 w 10000"/>
              <a:gd name="connsiteY5" fmla="*/ 8180 h 8923"/>
              <a:gd name="connsiteX6" fmla="*/ 7394 w 10000"/>
              <a:gd name="connsiteY6" fmla="*/ 6992 h 8923"/>
              <a:gd name="connsiteX7" fmla="*/ 9323 w 10000"/>
              <a:gd name="connsiteY7" fmla="*/ 8819 h 8923"/>
              <a:gd name="connsiteX8" fmla="*/ 9975 w 10000"/>
              <a:gd name="connsiteY8" fmla="*/ 3273 h 8923"/>
              <a:gd name="connsiteX9" fmla="*/ 9378 w 10000"/>
              <a:gd name="connsiteY9" fmla="*/ 1020 h 8923"/>
              <a:gd name="connsiteX10" fmla="*/ 5239 w 10000"/>
              <a:gd name="connsiteY10" fmla="*/ 96 h 8923"/>
              <a:gd name="connsiteX11" fmla="*/ 3428 w 10000"/>
              <a:gd name="connsiteY11" fmla="*/ 3204 h 8923"/>
              <a:gd name="connsiteX0" fmla="*/ 3428 w 10000"/>
              <a:gd name="connsiteY0" fmla="*/ 2625 h 9034"/>
              <a:gd name="connsiteX1" fmla="*/ 2020 w 10000"/>
              <a:gd name="connsiteY1" fmla="*/ 2738 h 9034"/>
              <a:gd name="connsiteX2" fmla="*/ 480 w 10000"/>
              <a:gd name="connsiteY2" fmla="*/ 4412 h 9034"/>
              <a:gd name="connsiteX3" fmla="*/ 4 w 10000"/>
              <a:gd name="connsiteY3" fmla="*/ 5672 h 9034"/>
              <a:gd name="connsiteX4" fmla="*/ 666 w 10000"/>
              <a:gd name="connsiteY4" fmla="*/ 7299 h 9034"/>
              <a:gd name="connsiteX5" fmla="*/ 4122 w 10000"/>
              <a:gd name="connsiteY5" fmla="*/ 8201 h 9034"/>
              <a:gd name="connsiteX6" fmla="*/ 7394 w 10000"/>
              <a:gd name="connsiteY6" fmla="*/ 6870 h 9034"/>
              <a:gd name="connsiteX7" fmla="*/ 9323 w 10000"/>
              <a:gd name="connsiteY7" fmla="*/ 8917 h 9034"/>
              <a:gd name="connsiteX8" fmla="*/ 9975 w 10000"/>
              <a:gd name="connsiteY8" fmla="*/ 2702 h 9034"/>
              <a:gd name="connsiteX9" fmla="*/ 9378 w 10000"/>
              <a:gd name="connsiteY9" fmla="*/ 177 h 9034"/>
              <a:gd name="connsiteX10" fmla="*/ 5779 w 10000"/>
              <a:gd name="connsiteY10" fmla="*/ 1051 h 9034"/>
              <a:gd name="connsiteX11" fmla="*/ 3428 w 10000"/>
              <a:gd name="connsiteY11" fmla="*/ 2625 h 9034"/>
              <a:gd name="connsiteX0" fmla="*/ 3428 w 10051"/>
              <a:gd name="connsiteY0" fmla="*/ 1744 h 8837"/>
              <a:gd name="connsiteX1" fmla="*/ 2020 w 10051"/>
              <a:gd name="connsiteY1" fmla="*/ 1869 h 8837"/>
              <a:gd name="connsiteX2" fmla="*/ 480 w 10051"/>
              <a:gd name="connsiteY2" fmla="*/ 3722 h 8837"/>
              <a:gd name="connsiteX3" fmla="*/ 4 w 10051"/>
              <a:gd name="connsiteY3" fmla="*/ 5117 h 8837"/>
              <a:gd name="connsiteX4" fmla="*/ 666 w 10051"/>
              <a:gd name="connsiteY4" fmla="*/ 6917 h 8837"/>
              <a:gd name="connsiteX5" fmla="*/ 4122 w 10051"/>
              <a:gd name="connsiteY5" fmla="*/ 7916 h 8837"/>
              <a:gd name="connsiteX6" fmla="*/ 7394 w 10051"/>
              <a:gd name="connsiteY6" fmla="*/ 6443 h 8837"/>
              <a:gd name="connsiteX7" fmla="*/ 9323 w 10051"/>
              <a:gd name="connsiteY7" fmla="*/ 8708 h 8837"/>
              <a:gd name="connsiteX8" fmla="*/ 9975 w 10051"/>
              <a:gd name="connsiteY8" fmla="*/ 1829 h 8837"/>
              <a:gd name="connsiteX9" fmla="*/ 7720 w 10051"/>
              <a:gd name="connsiteY9" fmla="*/ 1716 h 8837"/>
              <a:gd name="connsiteX10" fmla="*/ 5779 w 10051"/>
              <a:gd name="connsiteY10" fmla="*/ 1 h 8837"/>
              <a:gd name="connsiteX11" fmla="*/ 3428 w 10051"/>
              <a:gd name="connsiteY11" fmla="*/ 1744 h 8837"/>
              <a:gd name="connsiteX0" fmla="*/ 3411 w 9282"/>
              <a:gd name="connsiteY0" fmla="*/ 1974 h 9904"/>
              <a:gd name="connsiteX1" fmla="*/ 2010 w 9282"/>
              <a:gd name="connsiteY1" fmla="*/ 2115 h 9904"/>
              <a:gd name="connsiteX2" fmla="*/ 478 w 9282"/>
              <a:gd name="connsiteY2" fmla="*/ 4212 h 9904"/>
              <a:gd name="connsiteX3" fmla="*/ 4 w 9282"/>
              <a:gd name="connsiteY3" fmla="*/ 5790 h 9904"/>
              <a:gd name="connsiteX4" fmla="*/ 663 w 9282"/>
              <a:gd name="connsiteY4" fmla="*/ 7827 h 9904"/>
              <a:gd name="connsiteX5" fmla="*/ 4101 w 9282"/>
              <a:gd name="connsiteY5" fmla="*/ 8958 h 9904"/>
              <a:gd name="connsiteX6" fmla="*/ 7356 w 9282"/>
              <a:gd name="connsiteY6" fmla="*/ 7291 h 9904"/>
              <a:gd name="connsiteX7" fmla="*/ 9276 w 9282"/>
              <a:gd name="connsiteY7" fmla="*/ 9854 h 9904"/>
              <a:gd name="connsiteX8" fmla="*/ 7967 w 9282"/>
              <a:gd name="connsiteY8" fmla="*/ 4522 h 9904"/>
              <a:gd name="connsiteX9" fmla="*/ 7681 w 9282"/>
              <a:gd name="connsiteY9" fmla="*/ 1942 h 9904"/>
              <a:gd name="connsiteX10" fmla="*/ 5750 w 9282"/>
              <a:gd name="connsiteY10" fmla="*/ 1 h 9904"/>
              <a:gd name="connsiteX11" fmla="*/ 3411 w 9282"/>
              <a:gd name="connsiteY11" fmla="*/ 1974 h 9904"/>
              <a:gd name="connsiteX0" fmla="*/ 3675 w 8755"/>
              <a:gd name="connsiteY0" fmla="*/ 1993 h 9052"/>
              <a:gd name="connsiteX1" fmla="*/ 2165 w 8755"/>
              <a:gd name="connsiteY1" fmla="*/ 2136 h 9052"/>
              <a:gd name="connsiteX2" fmla="*/ 515 w 8755"/>
              <a:gd name="connsiteY2" fmla="*/ 4253 h 9052"/>
              <a:gd name="connsiteX3" fmla="*/ 4 w 8755"/>
              <a:gd name="connsiteY3" fmla="*/ 5846 h 9052"/>
              <a:gd name="connsiteX4" fmla="*/ 714 w 8755"/>
              <a:gd name="connsiteY4" fmla="*/ 7903 h 9052"/>
              <a:gd name="connsiteX5" fmla="*/ 4418 w 8755"/>
              <a:gd name="connsiteY5" fmla="*/ 9045 h 9052"/>
              <a:gd name="connsiteX6" fmla="*/ 7925 w 8755"/>
              <a:gd name="connsiteY6" fmla="*/ 7362 h 9052"/>
              <a:gd name="connsiteX7" fmla="*/ 8196 w 8755"/>
              <a:gd name="connsiteY7" fmla="*/ 5895 h 9052"/>
              <a:gd name="connsiteX8" fmla="*/ 8583 w 8755"/>
              <a:gd name="connsiteY8" fmla="*/ 4566 h 9052"/>
              <a:gd name="connsiteX9" fmla="*/ 8275 w 8755"/>
              <a:gd name="connsiteY9" fmla="*/ 1961 h 9052"/>
              <a:gd name="connsiteX10" fmla="*/ 6195 w 8755"/>
              <a:gd name="connsiteY10" fmla="*/ 1 h 9052"/>
              <a:gd name="connsiteX11" fmla="*/ 3675 w 8755"/>
              <a:gd name="connsiteY11" fmla="*/ 1993 h 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5" h="9052">
                <a:moveTo>
                  <a:pt x="3675" y="1993"/>
                </a:moveTo>
                <a:cubicBezTo>
                  <a:pt x="3004" y="2348"/>
                  <a:pt x="2691" y="1759"/>
                  <a:pt x="2165" y="2136"/>
                </a:cubicBezTo>
                <a:cubicBezTo>
                  <a:pt x="1639" y="2512"/>
                  <a:pt x="875" y="3636"/>
                  <a:pt x="515" y="4253"/>
                </a:cubicBezTo>
                <a:cubicBezTo>
                  <a:pt x="155" y="4871"/>
                  <a:pt x="-29" y="5237"/>
                  <a:pt x="4" y="5846"/>
                </a:cubicBezTo>
                <a:cubicBezTo>
                  <a:pt x="38" y="6454"/>
                  <a:pt x="-22" y="7371"/>
                  <a:pt x="714" y="7903"/>
                </a:cubicBezTo>
                <a:cubicBezTo>
                  <a:pt x="1450" y="8438"/>
                  <a:pt x="3217" y="9135"/>
                  <a:pt x="4418" y="9045"/>
                </a:cubicBezTo>
                <a:cubicBezTo>
                  <a:pt x="5618" y="8952"/>
                  <a:pt x="7295" y="7887"/>
                  <a:pt x="7925" y="7362"/>
                </a:cubicBezTo>
                <a:cubicBezTo>
                  <a:pt x="8555" y="6837"/>
                  <a:pt x="8086" y="6361"/>
                  <a:pt x="8196" y="5895"/>
                </a:cubicBezTo>
                <a:cubicBezTo>
                  <a:pt x="8305" y="5429"/>
                  <a:pt x="8570" y="5222"/>
                  <a:pt x="8583" y="4566"/>
                </a:cubicBezTo>
                <a:cubicBezTo>
                  <a:pt x="8596" y="3910"/>
                  <a:pt x="9121" y="2714"/>
                  <a:pt x="8275" y="1961"/>
                </a:cubicBezTo>
                <a:cubicBezTo>
                  <a:pt x="7427" y="1212"/>
                  <a:pt x="6961" y="-5"/>
                  <a:pt x="6195" y="1"/>
                </a:cubicBezTo>
                <a:cubicBezTo>
                  <a:pt x="5428" y="7"/>
                  <a:pt x="4346" y="1638"/>
                  <a:pt x="3675" y="199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none" anchor="ctr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MPLS Example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119</a:t>
            </a:fld>
            <a:endParaRPr lang="en-US" altLang="zh-CN" dirty="0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107238" y="4246245"/>
            <a:ext cx="766762" cy="433388"/>
            <a:chOff x="3600" y="219"/>
            <a:chExt cx="360" cy="175"/>
          </a:xfrm>
        </p:grpSpPr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3" name="Group 1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8" name="Line 1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19" name="Line 1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20" name="Line 1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4" name="Group 1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5" name="Line 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16" name="Line 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17" name="Line 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5281613" y="4241484"/>
            <a:ext cx="766762" cy="433387"/>
            <a:chOff x="3600" y="219"/>
            <a:chExt cx="360" cy="175"/>
          </a:xfrm>
        </p:grpSpPr>
        <p:sp>
          <p:nvSpPr>
            <p:cNvPr id="22" name="Oval 2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27" name="Group 2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32" name="Line 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33" name="Line 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34" name="Line 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28" name="Group 3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9" name="Line 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30" name="Line 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31" name="Line 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5635626" y="3223895"/>
            <a:ext cx="766763" cy="433388"/>
            <a:chOff x="3600" y="219"/>
            <a:chExt cx="360" cy="175"/>
          </a:xfrm>
        </p:grpSpPr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37" name="Line 3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38" name="Line 3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41" name="Group 4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46" name="Line 4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7" name="Line 4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8" name="Line 4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42" name="Group 4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43" name="Line 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4" name="Line 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45" name="Line 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4208463" y="3219134"/>
            <a:ext cx="766762" cy="433387"/>
            <a:chOff x="3600" y="219"/>
            <a:chExt cx="360" cy="175"/>
          </a:xfrm>
        </p:grpSpPr>
        <p:sp>
          <p:nvSpPr>
            <p:cNvPr id="50" name="Oval 4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52" name="Line 5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55" name="Group 5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60" name="Line 5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61" name="Line 5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62" name="Line 5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56" name="Group 5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57" name="Line 5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58" name="Line 6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59" name="Line 6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63" name="Group 62"/>
          <p:cNvGrpSpPr>
            <a:grpSpLocks/>
          </p:cNvGrpSpPr>
          <p:nvPr/>
        </p:nvGrpSpPr>
        <p:grpSpPr bwMode="auto">
          <a:xfrm>
            <a:off x="2689226" y="2512695"/>
            <a:ext cx="766763" cy="433388"/>
            <a:chOff x="589" y="1281"/>
            <a:chExt cx="483" cy="273"/>
          </a:xfrm>
        </p:grpSpPr>
        <p:sp>
          <p:nvSpPr>
            <p:cNvPr id="64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65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66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69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74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75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76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70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71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72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73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77" name="Line 76"/>
          <p:cNvSpPr>
            <a:spLocks noChangeShapeType="1"/>
          </p:cNvSpPr>
          <p:nvPr/>
        </p:nvSpPr>
        <p:spPr bwMode="auto">
          <a:xfrm>
            <a:off x="3459163" y="2755584"/>
            <a:ext cx="762000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78" name="Line 77"/>
          <p:cNvSpPr>
            <a:spLocks noChangeShapeType="1"/>
          </p:cNvSpPr>
          <p:nvPr/>
        </p:nvSpPr>
        <p:spPr bwMode="auto">
          <a:xfrm flipV="1">
            <a:off x="3506789" y="3460433"/>
            <a:ext cx="733425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79" name="Line 78"/>
          <p:cNvSpPr>
            <a:spLocks noChangeShapeType="1"/>
          </p:cNvSpPr>
          <p:nvPr/>
        </p:nvSpPr>
        <p:spPr bwMode="auto">
          <a:xfrm flipV="1">
            <a:off x="4973638" y="3460433"/>
            <a:ext cx="666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0" name="Line 79"/>
          <p:cNvSpPr>
            <a:spLocks noChangeShapeType="1"/>
          </p:cNvSpPr>
          <p:nvPr/>
        </p:nvSpPr>
        <p:spPr bwMode="auto">
          <a:xfrm>
            <a:off x="4821239" y="3622359"/>
            <a:ext cx="561975" cy="657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1" name="Line 80"/>
          <p:cNvSpPr>
            <a:spLocks noChangeShapeType="1"/>
          </p:cNvSpPr>
          <p:nvPr/>
        </p:nvSpPr>
        <p:spPr bwMode="auto">
          <a:xfrm>
            <a:off x="6078539" y="4498658"/>
            <a:ext cx="1038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2" name="Line 81"/>
          <p:cNvSpPr>
            <a:spLocks noChangeShapeType="1"/>
          </p:cNvSpPr>
          <p:nvPr/>
        </p:nvSpPr>
        <p:spPr bwMode="auto">
          <a:xfrm>
            <a:off x="6364288" y="3574734"/>
            <a:ext cx="838200" cy="714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3" name="Line 82"/>
          <p:cNvSpPr>
            <a:spLocks noChangeShapeType="1"/>
          </p:cNvSpPr>
          <p:nvPr/>
        </p:nvSpPr>
        <p:spPr bwMode="auto">
          <a:xfrm>
            <a:off x="7878764" y="4479608"/>
            <a:ext cx="701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4" name="Text Box 83"/>
          <p:cNvSpPr txBox="1">
            <a:spLocks noChangeArrowheads="1"/>
          </p:cNvSpPr>
          <p:nvPr/>
        </p:nvSpPr>
        <p:spPr bwMode="auto">
          <a:xfrm>
            <a:off x="7327900" y="4679633"/>
            <a:ext cx="439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R1</a:t>
            </a:r>
          </a:p>
        </p:txBody>
      </p:sp>
      <p:sp>
        <p:nvSpPr>
          <p:cNvPr id="85" name="Text Box 84"/>
          <p:cNvSpPr txBox="1">
            <a:spLocks noChangeArrowheads="1"/>
          </p:cNvSpPr>
          <p:nvPr/>
        </p:nvSpPr>
        <p:spPr bwMode="auto">
          <a:xfrm>
            <a:off x="5464175" y="4657408"/>
            <a:ext cx="439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R2</a:t>
            </a:r>
          </a:p>
        </p:txBody>
      </p:sp>
      <p:sp>
        <p:nvSpPr>
          <p:cNvPr id="87" name="Text Box 86"/>
          <p:cNvSpPr txBox="1">
            <a:spLocks noChangeArrowheads="1"/>
          </p:cNvSpPr>
          <p:nvPr/>
        </p:nvSpPr>
        <p:spPr bwMode="auto">
          <a:xfrm>
            <a:off x="5849938" y="3655695"/>
            <a:ext cx="439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R3</a:t>
            </a:r>
          </a:p>
        </p:txBody>
      </p:sp>
      <p:sp>
        <p:nvSpPr>
          <p:cNvPr id="88" name="Text Box 87"/>
          <p:cNvSpPr txBox="1">
            <a:spLocks noChangeArrowheads="1"/>
          </p:cNvSpPr>
          <p:nvPr/>
        </p:nvSpPr>
        <p:spPr bwMode="auto">
          <a:xfrm>
            <a:off x="4375150" y="3673158"/>
            <a:ext cx="439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R4</a:t>
            </a:r>
          </a:p>
        </p:txBody>
      </p:sp>
      <p:grpSp>
        <p:nvGrpSpPr>
          <p:cNvPr id="89" name="Group 88"/>
          <p:cNvGrpSpPr>
            <a:grpSpLocks/>
          </p:cNvGrpSpPr>
          <p:nvPr/>
        </p:nvGrpSpPr>
        <p:grpSpPr bwMode="auto">
          <a:xfrm>
            <a:off x="2735263" y="3458845"/>
            <a:ext cx="766762" cy="433388"/>
            <a:chOff x="589" y="1281"/>
            <a:chExt cx="483" cy="273"/>
          </a:xfrm>
        </p:grpSpPr>
        <p:sp>
          <p:nvSpPr>
            <p:cNvPr id="90" name="Oval 89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91" name="Line 90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92" name="Line 91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94" name="Oval 93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95" name="Group 94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100" name="Line 9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101" name="Line 9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102" name="Line 9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96" name="Group 98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97" name="Line 9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98" name="Line 10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99" name="Line 10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103" name="Text Box 102"/>
          <p:cNvSpPr txBox="1">
            <a:spLocks noChangeArrowheads="1"/>
          </p:cNvSpPr>
          <p:nvPr/>
        </p:nvSpPr>
        <p:spPr bwMode="auto">
          <a:xfrm>
            <a:off x="2927350" y="3892233"/>
            <a:ext cx="439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R5</a:t>
            </a:r>
          </a:p>
        </p:txBody>
      </p:sp>
      <p:sp>
        <p:nvSpPr>
          <p:cNvPr id="104" name="Text Box 103"/>
          <p:cNvSpPr txBox="1">
            <a:spLocks noChangeArrowheads="1"/>
          </p:cNvSpPr>
          <p:nvPr/>
        </p:nvSpPr>
        <p:spPr bwMode="auto">
          <a:xfrm>
            <a:off x="7807325" y="4219258"/>
            <a:ext cx="2551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0" dirty="0">
                <a:solidFill>
                  <a:srgbClr val="000000"/>
                </a:solidFill>
                <a:latin typeface="+mn-lt"/>
              </a:rPr>
              <a:t>0</a:t>
            </a:r>
          </a:p>
        </p:txBody>
      </p:sp>
      <p:sp>
        <p:nvSpPr>
          <p:cNvPr id="105" name="Text Box 104"/>
          <p:cNvSpPr txBox="1">
            <a:spLocks noChangeArrowheads="1"/>
          </p:cNvSpPr>
          <p:nvPr/>
        </p:nvSpPr>
        <p:spPr bwMode="auto">
          <a:xfrm>
            <a:off x="6448425" y="3485833"/>
            <a:ext cx="2551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0" dirty="0">
                <a:solidFill>
                  <a:srgbClr val="000000"/>
                </a:solidFill>
                <a:latin typeface="+mn-lt"/>
              </a:rPr>
              <a:t>1</a:t>
            </a:r>
          </a:p>
        </p:txBody>
      </p:sp>
      <p:sp>
        <p:nvSpPr>
          <p:cNvPr id="106" name="Text Box 105"/>
          <p:cNvSpPr txBox="1">
            <a:spLocks noChangeArrowheads="1"/>
          </p:cNvSpPr>
          <p:nvPr/>
        </p:nvSpPr>
        <p:spPr bwMode="auto">
          <a:xfrm>
            <a:off x="6373813" y="3211195"/>
            <a:ext cx="2551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0" dirty="0">
                <a:solidFill>
                  <a:srgbClr val="000000"/>
                </a:solidFill>
                <a:latin typeface="+mn-lt"/>
              </a:rPr>
              <a:t>0</a:t>
            </a:r>
          </a:p>
        </p:txBody>
      </p:sp>
      <p:sp>
        <p:nvSpPr>
          <p:cNvPr id="107" name="Line 106"/>
          <p:cNvSpPr>
            <a:spLocks noChangeShapeType="1"/>
          </p:cNvSpPr>
          <p:nvPr/>
        </p:nvSpPr>
        <p:spPr bwMode="auto">
          <a:xfrm flipV="1">
            <a:off x="6407150" y="2862714"/>
            <a:ext cx="1810134" cy="5881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108" name="Text Box 107"/>
          <p:cNvSpPr txBox="1">
            <a:spLocks noChangeArrowheads="1"/>
          </p:cNvSpPr>
          <p:nvPr/>
        </p:nvSpPr>
        <p:spPr bwMode="auto">
          <a:xfrm>
            <a:off x="4935538" y="3198495"/>
            <a:ext cx="2551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0" dirty="0">
                <a:solidFill>
                  <a:srgbClr val="000000"/>
                </a:solidFill>
                <a:latin typeface="+mn-lt"/>
              </a:rPr>
              <a:t>0</a:t>
            </a:r>
          </a:p>
        </p:txBody>
      </p:sp>
      <p:sp>
        <p:nvSpPr>
          <p:cNvPr id="109" name="Text Box 108"/>
          <p:cNvSpPr txBox="1">
            <a:spLocks noChangeArrowheads="1"/>
          </p:cNvSpPr>
          <p:nvPr/>
        </p:nvSpPr>
        <p:spPr bwMode="auto">
          <a:xfrm>
            <a:off x="8540750" y="4297045"/>
            <a:ext cx="3113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A</a:t>
            </a:r>
          </a:p>
        </p:txBody>
      </p:sp>
      <p:sp>
        <p:nvSpPr>
          <p:cNvPr id="110" name="Text Box 109"/>
          <p:cNvSpPr txBox="1">
            <a:spLocks noChangeArrowheads="1"/>
          </p:cNvSpPr>
          <p:nvPr/>
        </p:nvSpPr>
        <p:spPr bwMode="auto">
          <a:xfrm>
            <a:off x="2890838" y="2942908"/>
            <a:ext cx="439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R6</a:t>
            </a:r>
          </a:p>
        </p:txBody>
      </p:sp>
      <p:sp>
        <p:nvSpPr>
          <p:cNvPr id="112" name="Text Box 135"/>
          <p:cNvSpPr txBox="1">
            <a:spLocks noChangeArrowheads="1"/>
          </p:cNvSpPr>
          <p:nvPr/>
        </p:nvSpPr>
        <p:spPr bwMode="auto">
          <a:xfrm>
            <a:off x="4859338" y="3520758"/>
            <a:ext cx="2551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0" dirty="0">
                <a:solidFill>
                  <a:srgbClr val="000000"/>
                </a:solidFill>
                <a:latin typeface="+mn-lt"/>
              </a:rPr>
              <a:t>1</a:t>
            </a:r>
          </a:p>
        </p:txBody>
      </p:sp>
      <p:sp>
        <p:nvSpPr>
          <p:cNvPr id="113" name="Text Box 145"/>
          <p:cNvSpPr txBox="1">
            <a:spLocks noChangeArrowheads="1"/>
          </p:cNvSpPr>
          <p:nvPr/>
        </p:nvSpPr>
        <p:spPr bwMode="auto">
          <a:xfrm>
            <a:off x="6011863" y="4236720"/>
            <a:ext cx="2551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0" dirty="0">
                <a:solidFill>
                  <a:srgbClr val="000000"/>
                </a:solidFill>
                <a:latin typeface="+mn-lt"/>
              </a:rPr>
              <a:t>0</a:t>
            </a:r>
          </a:p>
        </p:txBody>
      </p:sp>
      <p:sp>
        <p:nvSpPr>
          <p:cNvPr id="118" name="文本框 117"/>
          <p:cNvSpPr txBox="1"/>
          <p:nvPr/>
        </p:nvSpPr>
        <p:spPr>
          <a:xfrm>
            <a:off x="5104486" y="5836920"/>
            <a:ext cx="1633781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2"/>
                </a:solidFill>
                <a:latin typeface="+mn-lt"/>
                <a:ea typeface="+mn-ea"/>
              </a:rPr>
              <a:t>MPLS network</a:t>
            </a:r>
            <a:endParaRPr lang="zh-CN" altLang="en-US" sz="2000" b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  <p:grpSp>
        <p:nvGrpSpPr>
          <p:cNvPr id="119" name="Group 62"/>
          <p:cNvGrpSpPr>
            <a:grpSpLocks/>
          </p:cNvGrpSpPr>
          <p:nvPr/>
        </p:nvGrpSpPr>
        <p:grpSpPr bwMode="auto">
          <a:xfrm>
            <a:off x="8104069" y="2459252"/>
            <a:ext cx="766763" cy="433388"/>
            <a:chOff x="589" y="1281"/>
            <a:chExt cx="483" cy="273"/>
          </a:xfrm>
        </p:grpSpPr>
        <p:sp>
          <p:nvSpPr>
            <p:cNvPr id="120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121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122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123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124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25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130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131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132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26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127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128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129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33" name="Group 88"/>
          <p:cNvGrpSpPr>
            <a:grpSpLocks/>
          </p:cNvGrpSpPr>
          <p:nvPr/>
        </p:nvGrpSpPr>
        <p:grpSpPr bwMode="auto">
          <a:xfrm>
            <a:off x="8564954" y="4230989"/>
            <a:ext cx="766762" cy="433388"/>
            <a:chOff x="589" y="1281"/>
            <a:chExt cx="483" cy="273"/>
          </a:xfrm>
        </p:grpSpPr>
        <p:sp>
          <p:nvSpPr>
            <p:cNvPr id="134" name="Oval 89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135" name="Line 90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136" name="Line 91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137" name="Rectangle 92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138" name="Oval 93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39" name="Group 94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144" name="Line 9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145" name="Line 9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146" name="Line 9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40" name="Group 98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141" name="Line 9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142" name="Line 10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143" name="Line 10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147" name="Text Box 102"/>
          <p:cNvSpPr txBox="1">
            <a:spLocks noChangeArrowheads="1"/>
          </p:cNvSpPr>
          <p:nvPr/>
        </p:nvSpPr>
        <p:spPr bwMode="auto">
          <a:xfrm>
            <a:off x="8818563" y="4684395"/>
            <a:ext cx="439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R8</a:t>
            </a:r>
          </a:p>
        </p:txBody>
      </p:sp>
      <p:sp>
        <p:nvSpPr>
          <p:cNvPr id="148" name="Text Box 109"/>
          <p:cNvSpPr txBox="1">
            <a:spLocks noChangeArrowheads="1"/>
          </p:cNvSpPr>
          <p:nvPr/>
        </p:nvSpPr>
        <p:spPr bwMode="auto">
          <a:xfrm>
            <a:off x="8290124" y="2927086"/>
            <a:ext cx="439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R7</a:t>
            </a:r>
          </a:p>
        </p:txBody>
      </p:sp>
      <p:sp>
        <p:nvSpPr>
          <p:cNvPr id="149" name="矩形 148"/>
          <p:cNvSpPr/>
          <p:nvPr/>
        </p:nvSpPr>
        <p:spPr>
          <a:xfrm>
            <a:off x="4699382" y="6323036"/>
            <a:ext cx="26392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5"/>
                </a:solidFill>
                <a:latin typeface="+mn-lt"/>
                <a:ea typeface="+mn-ea"/>
              </a:rPr>
              <a:t>A virtual-circuit network </a:t>
            </a:r>
            <a:endParaRPr lang="zh-CN" altLang="en-US" sz="2000" dirty="0">
              <a:solidFill>
                <a:schemeClr val="accent5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667275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Multiprotocol label switching (MPLS)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120</a:t>
            </a:fld>
            <a:endParaRPr lang="en-US" altLang="zh-CN" dirty="0"/>
          </a:p>
        </p:txBody>
      </p:sp>
      <p:sp>
        <p:nvSpPr>
          <p:cNvPr id="7885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0" y="1222376"/>
            <a:ext cx="9143999" cy="233521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400" dirty="0">
                <a:solidFill>
                  <a:schemeClr val="accent2"/>
                </a:solidFill>
                <a:ea typeface="ＭＳ Ｐゴシック" charset="0"/>
              </a:rPr>
              <a:t>initial goal: </a:t>
            </a:r>
            <a:r>
              <a:rPr lang="en-US" sz="2400" dirty="0">
                <a:ea typeface="ＭＳ Ｐゴシック" charset="0"/>
              </a:rPr>
              <a:t>high-speed IP forwarding using fixed length label (instead of IP address) </a:t>
            </a:r>
          </a:p>
          <a:p>
            <a:pPr lvl="1">
              <a:buFont typeface="Wingdings" charset="0"/>
              <a:buChar char="§"/>
              <a:defRPr/>
            </a:pPr>
            <a:r>
              <a:rPr lang="en-US" sz="2000" dirty="0">
                <a:ea typeface="ＭＳ Ｐゴシック" charset="0"/>
              </a:rPr>
              <a:t>fast lookup using fixed length identifier (rather than shortest prefix matching)</a:t>
            </a:r>
          </a:p>
          <a:p>
            <a:pPr lvl="1">
              <a:buFont typeface="Wingdings" charset="0"/>
              <a:buChar char="§"/>
              <a:defRPr/>
            </a:pPr>
            <a:r>
              <a:rPr lang="en-US" sz="2000" dirty="0">
                <a:ea typeface="ＭＳ Ｐゴシック" charset="0"/>
              </a:rPr>
              <a:t>borrowing ideas from </a:t>
            </a:r>
            <a:r>
              <a:rPr lang="en-US" sz="2000" b="1" dirty="0">
                <a:solidFill>
                  <a:schemeClr val="accent2"/>
                </a:solidFill>
                <a:ea typeface="ＭＳ Ｐゴシック" charset="0"/>
              </a:rPr>
              <a:t>Virtual Circuit (VC) approach</a:t>
            </a:r>
          </a:p>
          <a:p>
            <a:pPr lvl="1">
              <a:buFont typeface="Wingdings" charset="0"/>
              <a:buChar char="§"/>
              <a:defRPr/>
            </a:pPr>
            <a:r>
              <a:rPr lang="en-US" sz="2000" dirty="0">
                <a:ea typeface="ＭＳ Ｐゴシック" charset="0"/>
              </a:rPr>
              <a:t>but IP datagram still keeps IP address!</a:t>
            </a:r>
          </a:p>
          <a:p>
            <a:pPr lvl="1">
              <a:buFont typeface="Wingdings" charset="0"/>
              <a:buChar char="§"/>
              <a:defRPr/>
            </a:pPr>
            <a:endParaRPr lang="en-US" sz="2000" dirty="0">
              <a:ea typeface="ＭＳ Ｐゴシック" charset="0"/>
            </a:endParaRPr>
          </a:p>
        </p:txBody>
      </p:sp>
      <p:sp>
        <p:nvSpPr>
          <p:cNvPr id="188421" name="Freeform 4"/>
          <p:cNvSpPr>
            <a:spLocks/>
          </p:cNvSpPr>
          <p:nvPr/>
        </p:nvSpPr>
        <p:spPr bwMode="auto">
          <a:xfrm>
            <a:off x="3576639" y="4695826"/>
            <a:ext cx="3108325" cy="1084263"/>
          </a:xfrm>
          <a:custGeom>
            <a:avLst/>
            <a:gdLst>
              <a:gd name="T0" fmla="*/ 2147483647 w 1958"/>
              <a:gd name="T1" fmla="*/ 0 h 683"/>
              <a:gd name="T2" fmla="*/ 0 w 1958"/>
              <a:gd name="T3" fmla="*/ 2147483647 h 683"/>
              <a:gd name="T4" fmla="*/ 2147483647 w 1958"/>
              <a:gd name="T5" fmla="*/ 2147483647 h 683"/>
              <a:gd name="T6" fmla="*/ 2147483647 w 1958"/>
              <a:gd name="T7" fmla="*/ 0 h 68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58" h="683">
                <a:moveTo>
                  <a:pt x="337" y="0"/>
                </a:moveTo>
                <a:lnTo>
                  <a:pt x="0" y="683"/>
                </a:lnTo>
                <a:lnTo>
                  <a:pt x="1958" y="683"/>
                </a:lnTo>
                <a:lnTo>
                  <a:pt x="1382" y="0"/>
                </a:lnTo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 dirty="0">
              <a:latin typeface="+mn-lt"/>
            </a:endParaRPr>
          </a:p>
        </p:txBody>
      </p:sp>
      <p:sp>
        <p:nvSpPr>
          <p:cNvPr id="78855" name="Rectangle 5"/>
          <p:cNvSpPr>
            <a:spLocks noChangeArrowheads="1"/>
          </p:cNvSpPr>
          <p:nvPr/>
        </p:nvSpPr>
        <p:spPr bwMode="auto">
          <a:xfrm>
            <a:off x="2230439" y="4068763"/>
            <a:ext cx="8047037" cy="6397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78856" name="Text Box 6"/>
          <p:cNvSpPr txBox="1">
            <a:spLocks noChangeArrowheads="1"/>
          </p:cNvSpPr>
          <p:nvPr/>
        </p:nvSpPr>
        <p:spPr bwMode="auto">
          <a:xfrm>
            <a:off x="2389232" y="4073526"/>
            <a:ext cx="160646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PPP or Ethernet </a:t>
            </a:r>
          </a:p>
          <a:p>
            <a:pPr algn="ctr"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header</a:t>
            </a:r>
          </a:p>
        </p:txBody>
      </p:sp>
      <p:sp>
        <p:nvSpPr>
          <p:cNvPr id="78857" name="Text Box 8"/>
          <p:cNvSpPr txBox="1">
            <a:spLocks noChangeArrowheads="1"/>
          </p:cNvSpPr>
          <p:nvPr/>
        </p:nvSpPr>
        <p:spPr bwMode="auto">
          <a:xfrm>
            <a:off x="5985444" y="4195763"/>
            <a:ext cx="100534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IP header</a:t>
            </a:r>
          </a:p>
        </p:txBody>
      </p:sp>
      <p:sp>
        <p:nvSpPr>
          <p:cNvPr id="78858" name="Line 9"/>
          <p:cNvSpPr>
            <a:spLocks noChangeShapeType="1"/>
          </p:cNvSpPr>
          <p:nvPr/>
        </p:nvSpPr>
        <p:spPr bwMode="auto">
          <a:xfrm>
            <a:off x="4111625" y="4056063"/>
            <a:ext cx="0" cy="652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78859" name="Line 10"/>
          <p:cNvSpPr>
            <a:spLocks noChangeShapeType="1"/>
          </p:cNvSpPr>
          <p:nvPr/>
        </p:nvSpPr>
        <p:spPr bwMode="auto">
          <a:xfrm>
            <a:off x="5765800" y="4051301"/>
            <a:ext cx="0" cy="652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78860" name="Line 11"/>
          <p:cNvSpPr>
            <a:spLocks noChangeShapeType="1"/>
          </p:cNvSpPr>
          <p:nvPr/>
        </p:nvSpPr>
        <p:spPr bwMode="auto">
          <a:xfrm>
            <a:off x="7112000" y="4052888"/>
            <a:ext cx="0" cy="652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78861" name="Text Box 12"/>
          <p:cNvSpPr txBox="1">
            <a:spLocks noChangeArrowheads="1"/>
          </p:cNvSpPr>
          <p:nvPr/>
        </p:nvSpPr>
        <p:spPr bwMode="auto">
          <a:xfrm>
            <a:off x="7298245" y="4189691"/>
            <a:ext cx="163333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Transport header</a:t>
            </a:r>
          </a:p>
        </p:txBody>
      </p:sp>
      <p:sp>
        <p:nvSpPr>
          <p:cNvPr id="78862" name="Rectangle 25"/>
          <p:cNvSpPr>
            <a:spLocks noChangeArrowheads="1"/>
          </p:cNvSpPr>
          <p:nvPr/>
        </p:nvSpPr>
        <p:spPr bwMode="auto">
          <a:xfrm>
            <a:off x="4100514" y="4054476"/>
            <a:ext cx="1660525" cy="639763"/>
          </a:xfrm>
          <a:prstGeom prst="rect">
            <a:avLst/>
          </a:prstGeom>
          <a:solidFill>
            <a:srgbClr val="C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78863" name="Text Box 7"/>
          <p:cNvSpPr txBox="1">
            <a:spLocks noChangeArrowheads="1"/>
          </p:cNvSpPr>
          <p:nvPr/>
        </p:nvSpPr>
        <p:spPr bwMode="auto">
          <a:xfrm>
            <a:off x="4258755" y="4213225"/>
            <a:ext cx="13853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1800" b="1" i="0" dirty="0">
                <a:solidFill>
                  <a:srgbClr val="FFFFFF"/>
                </a:solidFill>
                <a:latin typeface="+mn-lt"/>
              </a:rPr>
              <a:t>MPLS header</a:t>
            </a:r>
          </a:p>
        </p:txBody>
      </p:sp>
      <p:sp>
        <p:nvSpPr>
          <p:cNvPr id="78864" name="Rectangle 27"/>
          <p:cNvSpPr>
            <a:spLocks noChangeArrowheads="1"/>
          </p:cNvSpPr>
          <p:nvPr/>
        </p:nvSpPr>
        <p:spPr bwMode="auto">
          <a:xfrm>
            <a:off x="3679826" y="5440363"/>
            <a:ext cx="3122613" cy="67945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1800" dirty="0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78865" name="Text Box 28"/>
          <p:cNvSpPr txBox="1">
            <a:spLocks noChangeArrowheads="1"/>
          </p:cNvSpPr>
          <p:nvPr/>
        </p:nvSpPr>
        <p:spPr bwMode="auto">
          <a:xfrm>
            <a:off x="4192589" y="5608638"/>
            <a:ext cx="585417" cy="3693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FFFFFF"/>
                </a:solidFill>
                <a:latin typeface="+mn-lt"/>
              </a:rPr>
              <a:t>label</a:t>
            </a:r>
          </a:p>
        </p:txBody>
      </p:sp>
      <p:sp>
        <p:nvSpPr>
          <p:cNvPr id="78866" name="Text Box 29"/>
          <p:cNvSpPr txBox="1">
            <a:spLocks noChangeArrowheads="1"/>
          </p:cNvSpPr>
          <p:nvPr/>
        </p:nvSpPr>
        <p:spPr bwMode="auto">
          <a:xfrm>
            <a:off x="5375276" y="5616575"/>
            <a:ext cx="530915" cy="3693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 err="1">
                <a:solidFill>
                  <a:srgbClr val="FFFFFF"/>
                </a:solidFill>
                <a:latin typeface="+mn-lt"/>
              </a:rPr>
              <a:t>Exp</a:t>
            </a:r>
            <a:endParaRPr lang="en-US" sz="1800" i="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8867" name="Text Box 30"/>
          <p:cNvSpPr txBox="1">
            <a:spLocks noChangeArrowheads="1"/>
          </p:cNvSpPr>
          <p:nvPr/>
        </p:nvSpPr>
        <p:spPr bwMode="auto">
          <a:xfrm>
            <a:off x="5932488" y="5624513"/>
            <a:ext cx="311304" cy="3693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FFFFFF"/>
                </a:solidFill>
                <a:latin typeface="+mn-lt"/>
              </a:rPr>
              <a:t>S</a:t>
            </a:r>
          </a:p>
        </p:txBody>
      </p:sp>
      <p:sp>
        <p:nvSpPr>
          <p:cNvPr id="78868" name="Text Box 31"/>
          <p:cNvSpPr txBox="1">
            <a:spLocks noChangeArrowheads="1"/>
          </p:cNvSpPr>
          <p:nvPr/>
        </p:nvSpPr>
        <p:spPr bwMode="auto">
          <a:xfrm>
            <a:off x="6202364" y="5621338"/>
            <a:ext cx="521297" cy="369332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FFFFFF"/>
                </a:solidFill>
                <a:latin typeface="+mn-lt"/>
              </a:rPr>
              <a:t>TTL</a:t>
            </a:r>
          </a:p>
        </p:txBody>
      </p:sp>
      <p:sp>
        <p:nvSpPr>
          <p:cNvPr id="78869" name="Line 32"/>
          <p:cNvSpPr>
            <a:spLocks noChangeShapeType="1"/>
          </p:cNvSpPr>
          <p:nvPr/>
        </p:nvSpPr>
        <p:spPr bwMode="auto">
          <a:xfrm>
            <a:off x="5411788" y="5449888"/>
            <a:ext cx="0" cy="652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78870" name="Line 33"/>
          <p:cNvSpPr>
            <a:spLocks noChangeShapeType="1"/>
          </p:cNvSpPr>
          <p:nvPr/>
        </p:nvSpPr>
        <p:spPr bwMode="auto">
          <a:xfrm>
            <a:off x="5981700" y="5470526"/>
            <a:ext cx="0" cy="652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78871" name="Line 34"/>
          <p:cNvSpPr>
            <a:spLocks noChangeShapeType="1"/>
          </p:cNvSpPr>
          <p:nvPr/>
        </p:nvSpPr>
        <p:spPr bwMode="auto">
          <a:xfrm>
            <a:off x="6251575" y="5465763"/>
            <a:ext cx="0" cy="652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78872" name="Text Box 35"/>
          <p:cNvSpPr txBox="1">
            <a:spLocks noChangeArrowheads="1"/>
          </p:cNvSpPr>
          <p:nvPr/>
        </p:nvSpPr>
        <p:spPr bwMode="auto">
          <a:xfrm>
            <a:off x="4351338" y="6116639"/>
            <a:ext cx="33855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i="0" dirty="0">
                <a:solidFill>
                  <a:srgbClr val="000000"/>
                </a:solidFill>
                <a:latin typeface="+mn-lt"/>
              </a:rPr>
              <a:t>20</a:t>
            </a:r>
          </a:p>
        </p:txBody>
      </p:sp>
      <p:sp>
        <p:nvSpPr>
          <p:cNvPr id="78873" name="Text Box 36"/>
          <p:cNvSpPr txBox="1">
            <a:spLocks noChangeArrowheads="1"/>
          </p:cNvSpPr>
          <p:nvPr/>
        </p:nvSpPr>
        <p:spPr bwMode="auto">
          <a:xfrm>
            <a:off x="5522913" y="6111876"/>
            <a:ext cx="26161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i="0" dirty="0">
                <a:solidFill>
                  <a:srgbClr val="000000"/>
                </a:solidFill>
                <a:latin typeface="+mn-lt"/>
              </a:rPr>
              <a:t>3</a:t>
            </a:r>
          </a:p>
        </p:txBody>
      </p:sp>
      <p:sp>
        <p:nvSpPr>
          <p:cNvPr id="78874" name="Text Box 37"/>
          <p:cNvSpPr txBox="1">
            <a:spLocks noChangeArrowheads="1"/>
          </p:cNvSpPr>
          <p:nvPr/>
        </p:nvSpPr>
        <p:spPr bwMode="auto">
          <a:xfrm>
            <a:off x="5949950" y="6108701"/>
            <a:ext cx="26161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i="0" dirty="0">
                <a:solidFill>
                  <a:srgbClr val="000000"/>
                </a:solidFill>
                <a:latin typeface="+mn-lt"/>
              </a:rPr>
              <a:t>1</a:t>
            </a:r>
          </a:p>
        </p:txBody>
      </p:sp>
      <p:sp>
        <p:nvSpPr>
          <p:cNvPr id="78875" name="Text Box 38"/>
          <p:cNvSpPr txBox="1">
            <a:spLocks noChangeArrowheads="1"/>
          </p:cNvSpPr>
          <p:nvPr/>
        </p:nvSpPr>
        <p:spPr bwMode="auto">
          <a:xfrm>
            <a:off x="6389688" y="6103939"/>
            <a:ext cx="26161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i="0" dirty="0">
                <a:solidFill>
                  <a:srgbClr val="000000"/>
                </a:solidFill>
                <a:latin typeface="+mn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75994256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16" name="Rectangle 14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MPLS forwarding tables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121</a:t>
            </a:fld>
            <a:endParaRPr lang="en-US" altLang="zh-CN" dirty="0"/>
          </a:p>
        </p:txBody>
      </p:sp>
      <p:sp>
        <p:nvSpPr>
          <p:cNvPr id="198659" name="Freeform 2"/>
          <p:cNvSpPr>
            <a:spLocks/>
          </p:cNvSpPr>
          <p:nvPr/>
        </p:nvSpPr>
        <p:spPr bwMode="auto">
          <a:xfrm>
            <a:off x="3278188" y="5278438"/>
            <a:ext cx="2462212" cy="419100"/>
          </a:xfrm>
          <a:custGeom>
            <a:avLst/>
            <a:gdLst>
              <a:gd name="T0" fmla="*/ 2147483647 w 1551"/>
              <a:gd name="T1" fmla="*/ 2147483647 h 264"/>
              <a:gd name="T2" fmla="*/ 0 w 1551"/>
              <a:gd name="T3" fmla="*/ 2147483647 h 264"/>
              <a:gd name="T4" fmla="*/ 2147483647 w 1551"/>
              <a:gd name="T5" fmla="*/ 2147483647 h 264"/>
              <a:gd name="T6" fmla="*/ 2147483647 w 1551"/>
              <a:gd name="T7" fmla="*/ 0 h 264"/>
              <a:gd name="T8" fmla="*/ 2147483647 w 1551"/>
              <a:gd name="T9" fmla="*/ 2147483647 h 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51" h="264">
                <a:moveTo>
                  <a:pt x="1263" y="8"/>
                </a:moveTo>
                <a:lnTo>
                  <a:pt x="0" y="264"/>
                </a:lnTo>
                <a:lnTo>
                  <a:pt x="1536" y="264"/>
                </a:lnTo>
                <a:lnTo>
                  <a:pt x="1551" y="0"/>
                </a:lnTo>
                <a:lnTo>
                  <a:pt x="1263" y="8"/>
                </a:lnTo>
                <a:close/>
              </a:path>
            </a:pathLst>
          </a:custGeom>
          <a:gradFill rotWithShape="1">
            <a:gsLst>
              <a:gs pos="0">
                <a:srgbClr val="969696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 dirty="0">
              <a:latin typeface="+mn-lt"/>
            </a:endParaRPr>
          </a:p>
        </p:txBody>
      </p:sp>
      <p:sp>
        <p:nvSpPr>
          <p:cNvPr id="198660" name="Freeform 3"/>
          <p:cNvSpPr>
            <a:spLocks/>
          </p:cNvSpPr>
          <p:nvPr/>
        </p:nvSpPr>
        <p:spPr bwMode="auto">
          <a:xfrm>
            <a:off x="6016626" y="5326063"/>
            <a:ext cx="2447925" cy="577850"/>
          </a:xfrm>
          <a:custGeom>
            <a:avLst/>
            <a:gdLst>
              <a:gd name="T0" fmla="*/ 2147483647 w 1542"/>
              <a:gd name="T1" fmla="*/ 2147483647 h 364"/>
              <a:gd name="T2" fmla="*/ 0 w 1542"/>
              <a:gd name="T3" fmla="*/ 2147483647 h 364"/>
              <a:gd name="T4" fmla="*/ 2147483647 w 1542"/>
              <a:gd name="T5" fmla="*/ 2147483647 h 364"/>
              <a:gd name="T6" fmla="*/ 2147483647 w 1542"/>
              <a:gd name="T7" fmla="*/ 0 h 364"/>
              <a:gd name="T8" fmla="*/ 2147483647 w 1542"/>
              <a:gd name="T9" fmla="*/ 2147483647 h 3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42" h="364">
                <a:moveTo>
                  <a:pt x="839" y="8"/>
                </a:moveTo>
                <a:lnTo>
                  <a:pt x="0" y="364"/>
                </a:lnTo>
                <a:lnTo>
                  <a:pt x="1542" y="364"/>
                </a:lnTo>
                <a:lnTo>
                  <a:pt x="1127" y="0"/>
                </a:lnTo>
                <a:lnTo>
                  <a:pt x="839" y="8"/>
                </a:lnTo>
                <a:close/>
              </a:path>
            </a:pathLst>
          </a:custGeom>
          <a:gradFill rotWithShape="1">
            <a:gsLst>
              <a:gs pos="0">
                <a:srgbClr val="969696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 dirty="0">
              <a:latin typeface="+mn-lt"/>
            </a:endParaRPr>
          </a:p>
        </p:txBody>
      </p:sp>
      <p:sp>
        <p:nvSpPr>
          <p:cNvPr id="198661" name="Freeform 4"/>
          <p:cNvSpPr>
            <a:spLocks/>
          </p:cNvSpPr>
          <p:nvPr/>
        </p:nvSpPr>
        <p:spPr bwMode="auto">
          <a:xfrm>
            <a:off x="3408364" y="3106738"/>
            <a:ext cx="2433637" cy="798512"/>
          </a:xfrm>
          <a:custGeom>
            <a:avLst/>
            <a:gdLst>
              <a:gd name="T0" fmla="*/ 2147483647 w 1533"/>
              <a:gd name="T1" fmla="*/ 2147483647 h 503"/>
              <a:gd name="T2" fmla="*/ 2147483647 w 1533"/>
              <a:gd name="T3" fmla="*/ 0 h 503"/>
              <a:gd name="T4" fmla="*/ 0 w 1533"/>
              <a:gd name="T5" fmla="*/ 0 h 503"/>
              <a:gd name="T6" fmla="*/ 2147483647 w 1533"/>
              <a:gd name="T7" fmla="*/ 2147483647 h 503"/>
              <a:gd name="T8" fmla="*/ 2147483647 w 1533"/>
              <a:gd name="T9" fmla="*/ 2147483647 h 50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33" h="503">
                <a:moveTo>
                  <a:pt x="808" y="503"/>
                </a:moveTo>
                <a:lnTo>
                  <a:pt x="1533" y="0"/>
                </a:lnTo>
                <a:lnTo>
                  <a:pt x="0" y="0"/>
                </a:lnTo>
                <a:lnTo>
                  <a:pt x="685" y="481"/>
                </a:lnTo>
                <a:lnTo>
                  <a:pt x="808" y="503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96969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 dirty="0">
              <a:latin typeface="+mn-lt"/>
            </a:endParaRPr>
          </a:p>
        </p:txBody>
      </p:sp>
      <p:sp>
        <p:nvSpPr>
          <p:cNvPr id="198662" name="Freeform 5"/>
          <p:cNvSpPr>
            <a:spLocks/>
          </p:cNvSpPr>
          <p:nvPr/>
        </p:nvSpPr>
        <p:spPr bwMode="auto">
          <a:xfrm>
            <a:off x="6076951" y="3416301"/>
            <a:ext cx="2589213" cy="511175"/>
          </a:xfrm>
          <a:custGeom>
            <a:avLst/>
            <a:gdLst>
              <a:gd name="T0" fmla="*/ 2147483647 w 1631"/>
              <a:gd name="T1" fmla="*/ 2147483647 h 322"/>
              <a:gd name="T2" fmla="*/ 2147483647 w 1631"/>
              <a:gd name="T3" fmla="*/ 0 h 322"/>
              <a:gd name="T4" fmla="*/ 2147483647 w 1631"/>
              <a:gd name="T5" fmla="*/ 0 h 322"/>
              <a:gd name="T6" fmla="*/ 0 w 1631"/>
              <a:gd name="T7" fmla="*/ 2147483647 h 322"/>
              <a:gd name="T8" fmla="*/ 2147483647 w 1631"/>
              <a:gd name="T9" fmla="*/ 2147483647 h 3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31" h="322">
                <a:moveTo>
                  <a:pt x="123" y="322"/>
                </a:moveTo>
                <a:lnTo>
                  <a:pt x="1631" y="0"/>
                </a:lnTo>
                <a:lnTo>
                  <a:pt x="89" y="0"/>
                </a:lnTo>
                <a:lnTo>
                  <a:pt x="0" y="300"/>
                </a:lnTo>
                <a:lnTo>
                  <a:pt x="123" y="322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969696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1800" dirty="0">
              <a:latin typeface="+mn-lt"/>
            </a:endParaRPr>
          </a:p>
        </p:txBody>
      </p:sp>
      <p:grpSp>
        <p:nvGrpSpPr>
          <p:cNvPr id="198663" name="Group 6"/>
          <p:cNvGrpSpPr>
            <a:grpSpLocks/>
          </p:cNvGrpSpPr>
          <p:nvPr/>
        </p:nvGrpSpPr>
        <p:grpSpPr bwMode="auto">
          <a:xfrm>
            <a:off x="7107238" y="4924425"/>
            <a:ext cx="766762" cy="433388"/>
            <a:chOff x="3600" y="219"/>
            <a:chExt cx="360" cy="175"/>
          </a:xfrm>
        </p:grpSpPr>
        <p:sp>
          <p:nvSpPr>
            <p:cNvPr id="84105" name="Oval 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106" name="Line 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107" name="Line 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108" name="Rectangle 1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109" name="Oval 1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8797" name="Group 1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115" name="Line 1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116" name="Line 1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117" name="Line 1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8798" name="Group 1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112" name="Line 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113" name="Line 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114" name="Line 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8664" name="Group 20"/>
          <p:cNvGrpSpPr>
            <a:grpSpLocks/>
          </p:cNvGrpSpPr>
          <p:nvPr/>
        </p:nvGrpSpPr>
        <p:grpSpPr bwMode="auto">
          <a:xfrm>
            <a:off x="5281613" y="4919664"/>
            <a:ext cx="766762" cy="433387"/>
            <a:chOff x="3600" y="219"/>
            <a:chExt cx="360" cy="175"/>
          </a:xfrm>
        </p:grpSpPr>
        <p:sp>
          <p:nvSpPr>
            <p:cNvPr id="84092" name="Oval 2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093" name="Line 2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94" name="Line 2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95" name="Rectangle 2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096" name="Oval 2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8784" name="Group 2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102" name="Line 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103" name="Line 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104" name="Line 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8785" name="Group 3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099" name="Line 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100" name="Line 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101" name="Line 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8665" name="Group 34"/>
          <p:cNvGrpSpPr>
            <a:grpSpLocks/>
          </p:cNvGrpSpPr>
          <p:nvPr/>
        </p:nvGrpSpPr>
        <p:grpSpPr bwMode="auto">
          <a:xfrm>
            <a:off x="5635626" y="3902075"/>
            <a:ext cx="766763" cy="433388"/>
            <a:chOff x="3600" y="219"/>
            <a:chExt cx="360" cy="175"/>
          </a:xfrm>
        </p:grpSpPr>
        <p:sp>
          <p:nvSpPr>
            <p:cNvPr id="84079" name="Oval 3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080" name="Line 3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81" name="Line 3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82" name="Rectangle 3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083" name="Oval 3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8771" name="Group 4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089" name="Line 4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90" name="Line 4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91" name="Line 4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8772" name="Group 4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086" name="Line 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87" name="Line 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88" name="Line 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8666" name="Group 48"/>
          <p:cNvGrpSpPr>
            <a:grpSpLocks/>
          </p:cNvGrpSpPr>
          <p:nvPr/>
        </p:nvGrpSpPr>
        <p:grpSpPr bwMode="auto">
          <a:xfrm>
            <a:off x="4208463" y="3897314"/>
            <a:ext cx="766762" cy="433387"/>
            <a:chOff x="3600" y="219"/>
            <a:chExt cx="360" cy="175"/>
          </a:xfrm>
        </p:grpSpPr>
        <p:sp>
          <p:nvSpPr>
            <p:cNvPr id="84066" name="Oval 4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067" name="Line 5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68" name="Line 5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69" name="Rectangle 5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070" name="Oval 5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8758" name="Group 5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4076" name="Line 5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77" name="Line 5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78" name="Line 5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8759" name="Group 5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4073" name="Line 5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74" name="Line 6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75" name="Line 6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8667" name="Group 62"/>
          <p:cNvGrpSpPr>
            <a:grpSpLocks/>
          </p:cNvGrpSpPr>
          <p:nvPr/>
        </p:nvGrpSpPr>
        <p:grpSpPr bwMode="auto">
          <a:xfrm>
            <a:off x="2689226" y="3190875"/>
            <a:ext cx="766763" cy="433388"/>
            <a:chOff x="589" y="1281"/>
            <a:chExt cx="483" cy="273"/>
          </a:xfrm>
        </p:grpSpPr>
        <p:sp>
          <p:nvSpPr>
            <p:cNvPr id="84053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054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55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56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057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8745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4063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64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65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8746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4060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61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62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83981" name="Line 76"/>
          <p:cNvSpPr>
            <a:spLocks noChangeShapeType="1"/>
          </p:cNvSpPr>
          <p:nvPr/>
        </p:nvSpPr>
        <p:spPr bwMode="auto">
          <a:xfrm>
            <a:off x="3459163" y="3433764"/>
            <a:ext cx="762000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3982" name="Line 77"/>
          <p:cNvSpPr>
            <a:spLocks noChangeShapeType="1"/>
          </p:cNvSpPr>
          <p:nvPr/>
        </p:nvSpPr>
        <p:spPr bwMode="auto">
          <a:xfrm flipV="1">
            <a:off x="3506789" y="4138613"/>
            <a:ext cx="733425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3983" name="Line 78"/>
          <p:cNvSpPr>
            <a:spLocks noChangeShapeType="1"/>
          </p:cNvSpPr>
          <p:nvPr/>
        </p:nvSpPr>
        <p:spPr bwMode="auto">
          <a:xfrm flipV="1">
            <a:off x="4973638" y="4138613"/>
            <a:ext cx="666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3984" name="Line 79"/>
          <p:cNvSpPr>
            <a:spLocks noChangeShapeType="1"/>
          </p:cNvSpPr>
          <p:nvPr/>
        </p:nvSpPr>
        <p:spPr bwMode="auto">
          <a:xfrm>
            <a:off x="4821239" y="4300539"/>
            <a:ext cx="561975" cy="657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3985" name="Line 80"/>
          <p:cNvSpPr>
            <a:spLocks noChangeShapeType="1"/>
          </p:cNvSpPr>
          <p:nvPr/>
        </p:nvSpPr>
        <p:spPr bwMode="auto">
          <a:xfrm>
            <a:off x="6078539" y="5176838"/>
            <a:ext cx="1038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3986" name="Line 81"/>
          <p:cNvSpPr>
            <a:spLocks noChangeShapeType="1"/>
          </p:cNvSpPr>
          <p:nvPr/>
        </p:nvSpPr>
        <p:spPr bwMode="auto">
          <a:xfrm>
            <a:off x="6364288" y="4252914"/>
            <a:ext cx="838200" cy="714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3987" name="Line 82"/>
          <p:cNvSpPr>
            <a:spLocks noChangeShapeType="1"/>
          </p:cNvSpPr>
          <p:nvPr/>
        </p:nvSpPr>
        <p:spPr bwMode="auto">
          <a:xfrm>
            <a:off x="7878764" y="5157788"/>
            <a:ext cx="701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3988" name="Text Box 83"/>
          <p:cNvSpPr txBox="1">
            <a:spLocks noChangeArrowheads="1"/>
          </p:cNvSpPr>
          <p:nvPr/>
        </p:nvSpPr>
        <p:spPr bwMode="auto">
          <a:xfrm>
            <a:off x="7327900" y="5357813"/>
            <a:ext cx="439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R1</a:t>
            </a:r>
          </a:p>
        </p:txBody>
      </p:sp>
      <p:sp>
        <p:nvSpPr>
          <p:cNvPr id="83989" name="Text Box 84"/>
          <p:cNvSpPr txBox="1">
            <a:spLocks noChangeArrowheads="1"/>
          </p:cNvSpPr>
          <p:nvPr/>
        </p:nvSpPr>
        <p:spPr bwMode="auto">
          <a:xfrm>
            <a:off x="5440048" y="5424488"/>
            <a:ext cx="439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R2</a:t>
            </a:r>
          </a:p>
        </p:txBody>
      </p:sp>
      <p:sp>
        <p:nvSpPr>
          <p:cNvPr id="83990" name="Text Box 85"/>
          <p:cNvSpPr txBox="1">
            <a:spLocks noChangeArrowheads="1"/>
          </p:cNvSpPr>
          <p:nvPr/>
        </p:nvSpPr>
        <p:spPr bwMode="auto">
          <a:xfrm>
            <a:off x="7386638" y="3956050"/>
            <a:ext cx="32092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D</a:t>
            </a:r>
          </a:p>
        </p:txBody>
      </p:sp>
      <p:sp>
        <p:nvSpPr>
          <p:cNvPr id="83991" name="Text Box 86"/>
          <p:cNvSpPr txBox="1">
            <a:spLocks noChangeArrowheads="1"/>
          </p:cNvSpPr>
          <p:nvPr/>
        </p:nvSpPr>
        <p:spPr bwMode="auto">
          <a:xfrm>
            <a:off x="5849938" y="4333875"/>
            <a:ext cx="439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R3</a:t>
            </a:r>
          </a:p>
        </p:txBody>
      </p:sp>
      <p:sp>
        <p:nvSpPr>
          <p:cNvPr id="83992" name="Text Box 87"/>
          <p:cNvSpPr txBox="1">
            <a:spLocks noChangeArrowheads="1"/>
          </p:cNvSpPr>
          <p:nvPr/>
        </p:nvSpPr>
        <p:spPr bwMode="auto">
          <a:xfrm>
            <a:off x="4557988" y="4404486"/>
            <a:ext cx="439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R4</a:t>
            </a:r>
          </a:p>
        </p:txBody>
      </p:sp>
      <p:grpSp>
        <p:nvGrpSpPr>
          <p:cNvPr id="198680" name="Group 88"/>
          <p:cNvGrpSpPr>
            <a:grpSpLocks/>
          </p:cNvGrpSpPr>
          <p:nvPr/>
        </p:nvGrpSpPr>
        <p:grpSpPr bwMode="auto">
          <a:xfrm>
            <a:off x="2735263" y="4137025"/>
            <a:ext cx="766762" cy="433388"/>
            <a:chOff x="589" y="1281"/>
            <a:chExt cx="483" cy="273"/>
          </a:xfrm>
        </p:grpSpPr>
        <p:sp>
          <p:nvSpPr>
            <p:cNvPr id="84040" name="Oval 89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041" name="Line 90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42" name="Line 91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43" name="Rectangle 92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1800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044" name="Oval 93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8732" name="Group 94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4050" name="Line 9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51" name="Line 9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52" name="Line 9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8733" name="Group 98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4047" name="Line 9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48" name="Line 10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4049" name="Line 10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1800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83994" name="Text Box 102"/>
          <p:cNvSpPr txBox="1">
            <a:spLocks noChangeArrowheads="1"/>
          </p:cNvSpPr>
          <p:nvPr/>
        </p:nvSpPr>
        <p:spPr bwMode="auto">
          <a:xfrm>
            <a:off x="2927350" y="4570413"/>
            <a:ext cx="439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R5</a:t>
            </a:r>
          </a:p>
        </p:txBody>
      </p:sp>
      <p:sp>
        <p:nvSpPr>
          <p:cNvPr id="83995" name="Text Box 103"/>
          <p:cNvSpPr txBox="1">
            <a:spLocks noChangeArrowheads="1"/>
          </p:cNvSpPr>
          <p:nvPr/>
        </p:nvSpPr>
        <p:spPr bwMode="auto">
          <a:xfrm>
            <a:off x="7807325" y="4897438"/>
            <a:ext cx="2551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0" dirty="0">
                <a:solidFill>
                  <a:srgbClr val="000000"/>
                </a:solidFill>
                <a:latin typeface="+mn-lt"/>
              </a:rPr>
              <a:t>0</a:t>
            </a:r>
          </a:p>
        </p:txBody>
      </p:sp>
      <p:sp>
        <p:nvSpPr>
          <p:cNvPr id="83996" name="Text Box 104"/>
          <p:cNvSpPr txBox="1">
            <a:spLocks noChangeArrowheads="1"/>
          </p:cNvSpPr>
          <p:nvPr/>
        </p:nvSpPr>
        <p:spPr bwMode="auto">
          <a:xfrm>
            <a:off x="6448425" y="4164013"/>
            <a:ext cx="2551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0" dirty="0">
                <a:solidFill>
                  <a:srgbClr val="000000"/>
                </a:solidFill>
                <a:latin typeface="+mn-lt"/>
              </a:rPr>
              <a:t>1</a:t>
            </a:r>
          </a:p>
        </p:txBody>
      </p:sp>
      <p:sp>
        <p:nvSpPr>
          <p:cNvPr id="83997" name="Text Box 105"/>
          <p:cNvSpPr txBox="1">
            <a:spLocks noChangeArrowheads="1"/>
          </p:cNvSpPr>
          <p:nvPr/>
        </p:nvSpPr>
        <p:spPr bwMode="auto">
          <a:xfrm>
            <a:off x="6373813" y="3889375"/>
            <a:ext cx="2551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0" dirty="0">
                <a:solidFill>
                  <a:srgbClr val="000000"/>
                </a:solidFill>
                <a:latin typeface="+mn-lt"/>
              </a:rPr>
              <a:t>0</a:t>
            </a:r>
          </a:p>
        </p:txBody>
      </p:sp>
      <p:sp>
        <p:nvSpPr>
          <p:cNvPr id="83998" name="Line 106"/>
          <p:cNvSpPr>
            <a:spLocks noChangeShapeType="1"/>
          </p:cNvSpPr>
          <p:nvPr/>
        </p:nvSpPr>
        <p:spPr bwMode="auto">
          <a:xfrm>
            <a:off x="6407151" y="4129088"/>
            <a:ext cx="968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3999" name="Text Box 107"/>
          <p:cNvSpPr txBox="1">
            <a:spLocks noChangeArrowheads="1"/>
          </p:cNvSpPr>
          <p:nvPr/>
        </p:nvSpPr>
        <p:spPr bwMode="auto">
          <a:xfrm>
            <a:off x="4935538" y="3876675"/>
            <a:ext cx="2551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0" dirty="0">
                <a:solidFill>
                  <a:srgbClr val="000000"/>
                </a:solidFill>
                <a:latin typeface="+mn-lt"/>
              </a:rPr>
              <a:t>0</a:t>
            </a:r>
          </a:p>
        </p:txBody>
      </p:sp>
      <p:sp>
        <p:nvSpPr>
          <p:cNvPr id="84000" name="Text Box 108"/>
          <p:cNvSpPr txBox="1">
            <a:spLocks noChangeArrowheads="1"/>
          </p:cNvSpPr>
          <p:nvPr/>
        </p:nvSpPr>
        <p:spPr bwMode="auto">
          <a:xfrm>
            <a:off x="8540750" y="4975225"/>
            <a:ext cx="3113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A</a:t>
            </a:r>
          </a:p>
        </p:txBody>
      </p:sp>
      <p:sp>
        <p:nvSpPr>
          <p:cNvPr id="84001" name="Text Box 109"/>
          <p:cNvSpPr txBox="1">
            <a:spLocks noChangeArrowheads="1"/>
          </p:cNvSpPr>
          <p:nvPr/>
        </p:nvSpPr>
        <p:spPr bwMode="auto">
          <a:xfrm>
            <a:off x="2890838" y="3621088"/>
            <a:ext cx="439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R6</a:t>
            </a:r>
          </a:p>
        </p:txBody>
      </p:sp>
      <p:grpSp>
        <p:nvGrpSpPr>
          <p:cNvPr id="198689" name="Group 110"/>
          <p:cNvGrpSpPr>
            <a:grpSpLocks/>
          </p:cNvGrpSpPr>
          <p:nvPr/>
        </p:nvGrpSpPr>
        <p:grpSpPr bwMode="auto">
          <a:xfrm>
            <a:off x="6469064" y="5353051"/>
            <a:ext cx="2627313" cy="912813"/>
            <a:chOff x="710" y="3276"/>
            <a:chExt cx="1655" cy="575"/>
          </a:xfrm>
        </p:grpSpPr>
        <p:sp>
          <p:nvSpPr>
            <p:cNvPr id="84033" name="Rectangle 111"/>
            <p:cNvSpPr>
              <a:spLocks noChangeArrowheads="1"/>
            </p:cNvSpPr>
            <p:nvPr/>
          </p:nvSpPr>
          <p:spPr bwMode="auto">
            <a:xfrm>
              <a:off x="710" y="3296"/>
              <a:ext cx="1533" cy="5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034" name="Text Box 112"/>
            <p:cNvSpPr txBox="1">
              <a:spLocks noChangeArrowheads="1"/>
            </p:cNvSpPr>
            <p:nvPr/>
          </p:nvSpPr>
          <p:spPr bwMode="auto">
            <a:xfrm>
              <a:off x="761" y="3276"/>
              <a:ext cx="160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200" i="0" dirty="0">
                  <a:solidFill>
                    <a:srgbClr val="000000"/>
                  </a:solidFill>
                  <a:latin typeface="+mn-lt"/>
                </a:rPr>
                <a:t>  in           out                        </a:t>
              </a:r>
              <a:r>
                <a:rPr lang="en-US" sz="1200" i="0" dirty="0" err="1">
                  <a:solidFill>
                    <a:srgbClr val="000000"/>
                  </a:solidFill>
                  <a:latin typeface="+mn-lt"/>
                </a:rPr>
                <a:t>out</a:t>
              </a:r>
              <a:endParaRPr lang="en-US" sz="1200" i="0" dirty="0">
                <a:solidFill>
                  <a:srgbClr val="000000"/>
                </a:solidFill>
                <a:latin typeface="+mn-lt"/>
              </a:endParaRPr>
            </a:p>
            <a:p>
              <a:pPr eaLnBrk="1" hangingPunct="1">
                <a:defRPr/>
              </a:pPr>
              <a:r>
                <a:rPr lang="en-US" sz="1200" i="0" dirty="0">
                  <a:solidFill>
                    <a:srgbClr val="000000"/>
                  </a:solidFill>
                  <a:latin typeface="+mn-lt"/>
                </a:rPr>
                <a:t>label        </a:t>
              </a:r>
              <a:r>
                <a:rPr lang="en-US" sz="1200" i="0" dirty="0" err="1">
                  <a:solidFill>
                    <a:srgbClr val="000000"/>
                  </a:solidFill>
                  <a:latin typeface="+mn-lt"/>
                </a:rPr>
                <a:t>label</a:t>
              </a:r>
              <a:r>
                <a:rPr lang="en-US" sz="1200" i="0" dirty="0">
                  <a:solidFill>
                    <a:srgbClr val="000000"/>
                  </a:solidFill>
                  <a:latin typeface="+mn-lt"/>
                </a:rPr>
                <a:t>        </a:t>
              </a:r>
              <a:r>
                <a:rPr lang="en-US" sz="1200" i="0" dirty="0" err="1">
                  <a:solidFill>
                    <a:srgbClr val="000000"/>
                  </a:solidFill>
                  <a:latin typeface="+mn-lt"/>
                </a:rPr>
                <a:t>dest</a:t>
              </a:r>
              <a:r>
                <a:rPr lang="en-US" sz="1200" i="0" dirty="0">
                  <a:solidFill>
                    <a:srgbClr val="000000"/>
                  </a:solidFill>
                  <a:latin typeface="+mn-lt"/>
                </a:rPr>
                <a:t>      interface</a:t>
              </a:r>
            </a:p>
          </p:txBody>
        </p:sp>
        <p:sp>
          <p:nvSpPr>
            <p:cNvPr id="84035" name="Line 113"/>
            <p:cNvSpPr>
              <a:spLocks noChangeShapeType="1"/>
            </p:cNvSpPr>
            <p:nvPr/>
          </p:nvSpPr>
          <p:spPr bwMode="auto">
            <a:xfrm>
              <a:off x="719" y="3584"/>
              <a:ext cx="150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36" name="Text Box 114"/>
            <p:cNvSpPr txBox="1">
              <a:spLocks noChangeArrowheads="1"/>
            </p:cNvSpPr>
            <p:nvPr/>
          </p:nvSpPr>
          <p:spPr bwMode="auto">
            <a:xfrm>
              <a:off x="730" y="3588"/>
              <a:ext cx="150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800" i="0" dirty="0">
                  <a:solidFill>
                    <a:srgbClr val="000000"/>
                  </a:solidFill>
                  <a:latin typeface="+mn-lt"/>
                </a:rPr>
                <a:t> 6         -        A       0</a:t>
              </a:r>
            </a:p>
          </p:txBody>
        </p:sp>
        <p:sp>
          <p:nvSpPr>
            <p:cNvPr id="84037" name="Line 115"/>
            <p:cNvSpPr>
              <a:spLocks noChangeShapeType="1"/>
            </p:cNvSpPr>
            <p:nvPr/>
          </p:nvSpPr>
          <p:spPr bwMode="auto">
            <a:xfrm>
              <a:off x="1042" y="3303"/>
              <a:ext cx="1" cy="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38" name="Line 116"/>
            <p:cNvSpPr>
              <a:spLocks noChangeShapeType="1"/>
            </p:cNvSpPr>
            <p:nvPr/>
          </p:nvSpPr>
          <p:spPr bwMode="auto">
            <a:xfrm>
              <a:off x="1426" y="3306"/>
              <a:ext cx="1" cy="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39" name="Line 117"/>
            <p:cNvSpPr>
              <a:spLocks noChangeShapeType="1"/>
            </p:cNvSpPr>
            <p:nvPr/>
          </p:nvSpPr>
          <p:spPr bwMode="auto">
            <a:xfrm>
              <a:off x="1750" y="3309"/>
              <a:ext cx="1" cy="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</p:grpSp>
      <p:grpSp>
        <p:nvGrpSpPr>
          <p:cNvPr id="198690" name="Group 118"/>
          <p:cNvGrpSpPr>
            <a:grpSpLocks/>
          </p:cNvGrpSpPr>
          <p:nvPr/>
        </p:nvGrpSpPr>
        <p:grpSpPr bwMode="auto">
          <a:xfrm>
            <a:off x="6202364" y="2236788"/>
            <a:ext cx="2573338" cy="1216025"/>
            <a:chOff x="3525" y="306"/>
            <a:chExt cx="1621" cy="766"/>
          </a:xfrm>
        </p:grpSpPr>
        <p:sp>
          <p:nvSpPr>
            <p:cNvPr id="84025" name="Rectangle 119"/>
            <p:cNvSpPr>
              <a:spLocks noChangeArrowheads="1"/>
            </p:cNvSpPr>
            <p:nvPr/>
          </p:nvSpPr>
          <p:spPr bwMode="auto">
            <a:xfrm>
              <a:off x="3525" y="317"/>
              <a:ext cx="1533" cy="74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026" name="Text Box 120"/>
            <p:cNvSpPr txBox="1">
              <a:spLocks noChangeArrowheads="1"/>
            </p:cNvSpPr>
            <p:nvPr/>
          </p:nvSpPr>
          <p:spPr bwMode="auto">
            <a:xfrm>
              <a:off x="3542" y="306"/>
              <a:ext cx="160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200" i="0" dirty="0">
                  <a:solidFill>
                    <a:srgbClr val="000000"/>
                  </a:solidFill>
                  <a:latin typeface="+mn-lt"/>
                </a:rPr>
                <a:t>  in         out                            </a:t>
              </a:r>
              <a:r>
                <a:rPr lang="en-US" sz="1200" i="0" dirty="0" err="1">
                  <a:solidFill>
                    <a:srgbClr val="000000"/>
                  </a:solidFill>
                  <a:latin typeface="+mn-lt"/>
                </a:rPr>
                <a:t>out</a:t>
              </a:r>
              <a:endParaRPr lang="en-US" sz="1200" i="0" dirty="0">
                <a:solidFill>
                  <a:srgbClr val="000000"/>
                </a:solidFill>
                <a:latin typeface="+mn-lt"/>
              </a:endParaRPr>
            </a:p>
            <a:p>
              <a:pPr eaLnBrk="1" hangingPunct="1">
                <a:defRPr/>
              </a:pPr>
              <a:r>
                <a:rPr lang="en-US" sz="1200" i="0" dirty="0">
                  <a:solidFill>
                    <a:srgbClr val="000000"/>
                  </a:solidFill>
                  <a:latin typeface="+mn-lt"/>
                </a:rPr>
                <a:t>label      </a:t>
              </a:r>
              <a:r>
                <a:rPr lang="en-US" sz="1200" i="0" dirty="0" err="1">
                  <a:solidFill>
                    <a:srgbClr val="000000"/>
                  </a:solidFill>
                  <a:latin typeface="+mn-lt"/>
                </a:rPr>
                <a:t>label</a:t>
              </a:r>
              <a:r>
                <a:rPr lang="en-US" sz="1200" i="0" dirty="0">
                  <a:solidFill>
                    <a:srgbClr val="000000"/>
                  </a:solidFill>
                  <a:latin typeface="+mn-lt"/>
                </a:rPr>
                <a:t>         </a:t>
              </a:r>
              <a:r>
                <a:rPr lang="en-US" sz="1200" i="0" dirty="0" err="1">
                  <a:solidFill>
                    <a:srgbClr val="000000"/>
                  </a:solidFill>
                  <a:latin typeface="+mn-lt"/>
                </a:rPr>
                <a:t>dest</a:t>
              </a:r>
              <a:r>
                <a:rPr lang="en-US" sz="1200" i="0" dirty="0">
                  <a:solidFill>
                    <a:srgbClr val="000000"/>
                  </a:solidFill>
                  <a:latin typeface="+mn-lt"/>
                </a:rPr>
                <a:t>          interface</a:t>
              </a:r>
            </a:p>
          </p:txBody>
        </p:sp>
        <p:sp>
          <p:nvSpPr>
            <p:cNvPr id="84027" name="Line 121"/>
            <p:cNvSpPr>
              <a:spLocks noChangeShapeType="1"/>
            </p:cNvSpPr>
            <p:nvPr/>
          </p:nvSpPr>
          <p:spPr bwMode="auto">
            <a:xfrm>
              <a:off x="3534" y="605"/>
              <a:ext cx="150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28" name="Text Box 122"/>
            <p:cNvSpPr txBox="1">
              <a:spLocks noChangeArrowheads="1"/>
            </p:cNvSpPr>
            <p:nvPr/>
          </p:nvSpPr>
          <p:spPr bwMode="auto">
            <a:xfrm>
              <a:off x="3545" y="609"/>
              <a:ext cx="150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800" i="0" dirty="0">
                  <a:solidFill>
                    <a:srgbClr val="000000"/>
                  </a:solidFill>
                  <a:latin typeface="+mn-lt"/>
                </a:rPr>
                <a:t>10        6      A         1</a:t>
              </a:r>
            </a:p>
          </p:txBody>
        </p:sp>
        <p:sp>
          <p:nvSpPr>
            <p:cNvPr id="84029" name="Line 123"/>
            <p:cNvSpPr>
              <a:spLocks noChangeShapeType="1"/>
            </p:cNvSpPr>
            <p:nvPr/>
          </p:nvSpPr>
          <p:spPr bwMode="auto">
            <a:xfrm>
              <a:off x="3857" y="324"/>
              <a:ext cx="1" cy="7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30" name="Text Box 124"/>
            <p:cNvSpPr txBox="1">
              <a:spLocks noChangeArrowheads="1"/>
            </p:cNvSpPr>
            <p:nvPr/>
          </p:nvSpPr>
          <p:spPr bwMode="auto">
            <a:xfrm>
              <a:off x="3540" y="830"/>
              <a:ext cx="150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800" i="0" dirty="0">
                  <a:solidFill>
                    <a:srgbClr val="000000"/>
                  </a:solidFill>
                  <a:latin typeface="+mn-lt"/>
                </a:rPr>
                <a:t>12        9      D         0</a:t>
              </a:r>
            </a:p>
          </p:txBody>
        </p:sp>
        <p:sp>
          <p:nvSpPr>
            <p:cNvPr id="84031" name="Line 125"/>
            <p:cNvSpPr>
              <a:spLocks noChangeShapeType="1"/>
            </p:cNvSpPr>
            <p:nvPr/>
          </p:nvSpPr>
          <p:spPr bwMode="auto">
            <a:xfrm>
              <a:off x="4215" y="335"/>
              <a:ext cx="1" cy="7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32" name="Line 126"/>
            <p:cNvSpPr>
              <a:spLocks noChangeShapeType="1"/>
            </p:cNvSpPr>
            <p:nvPr/>
          </p:nvSpPr>
          <p:spPr bwMode="auto">
            <a:xfrm>
              <a:off x="4573" y="329"/>
              <a:ext cx="1" cy="7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</p:grpSp>
      <p:sp>
        <p:nvSpPr>
          <p:cNvPr id="84004" name="Rectangle 127"/>
          <p:cNvSpPr>
            <a:spLocks noChangeArrowheads="1"/>
          </p:cNvSpPr>
          <p:nvPr/>
        </p:nvSpPr>
        <p:spPr bwMode="auto">
          <a:xfrm>
            <a:off x="3367089" y="1651000"/>
            <a:ext cx="2433637" cy="14351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>
              <a:solidFill>
                <a:srgbClr val="000000"/>
              </a:solidFill>
              <a:latin typeface="+mn-lt"/>
              <a:ea typeface="ＭＳ Ｐゴシック" charset="0"/>
            </a:endParaRPr>
          </a:p>
        </p:txBody>
      </p:sp>
      <p:sp>
        <p:nvSpPr>
          <p:cNvPr id="84005" name="Text Box 128"/>
          <p:cNvSpPr txBox="1">
            <a:spLocks noChangeArrowheads="1"/>
          </p:cNvSpPr>
          <p:nvPr/>
        </p:nvSpPr>
        <p:spPr bwMode="auto">
          <a:xfrm>
            <a:off x="3366894" y="1622209"/>
            <a:ext cx="26244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i="0" dirty="0">
                <a:solidFill>
                  <a:srgbClr val="000000"/>
                </a:solidFill>
                <a:latin typeface="+mn-lt"/>
              </a:rPr>
              <a:t>  in         out                             </a:t>
            </a:r>
            <a:r>
              <a:rPr lang="en-US" sz="1200" i="0" dirty="0" err="1">
                <a:solidFill>
                  <a:srgbClr val="000000"/>
                </a:solidFill>
                <a:latin typeface="+mn-lt"/>
              </a:rPr>
              <a:t>out</a:t>
            </a:r>
            <a:endParaRPr lang="en-US" sz="1200" i="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defRPr/>
            </a:pPr>
            <a:r>
              <a:rPr lang="en-US" sz="1200" i="0" dirty="0">
                <a:solidFill>
                  <a:srgbClr val="000000"/>
                </a:solidFill>
                <a:latin typeface="+mn-lt"/>
              </a:rPr>
              <a:t>label       </a:t>
            </a:r>
            <a:r>
              <a:rPr lang="en-US" sz="1200" i="0" dirty="0" err="1">
                <a:solidFill>
                  <a:srgbClr val="000000"/>
                </a:solidFill>
                <a:latin typeface="+mn-lt"/>
              </a:rPr>
              <a:t>label</a:t>
            </a:r>
            <a:r>
              <a:rPr lang="en-US" sz="1200" i="0" dirty="0">
                <a:solidFill>
                  <a:srgbClr val="000000"/>
                </a:solidFill>
                <a:latin typeface="+mn-lt"/>
              </a:rPr>
              <a:t>         </a:t>
            </a:r>
            <a:r>
              <a:rPr lang="en-US" sz="1200" i="0" dirty="0" err="1">
                <a:solidFill>
                  <a:srgbClr val="000000"/>
                </a:solidFill>
                <a:latin typeface="+mn-lt"/>
              </a:rPr>
              <a:t>dest</a:t>
            </a:r>
            <a:r>
              <a:rPr lang="en-US" sz="1200" i="0" dirty="0">
                <a:solidFill>
                  <a:srgbClr val="000000"/>
                </a:solidFill>
                <a:latin typeface="+mn-lt"/>
              </a:rPr>
              <a:t>          interface</a:t>
            </a:r>
          </a:p>
        </p:txBody>
      </p:sp>
      <p:sp>
        <p:nvSpPr>
          <p:cNvPr id="84006" name="Line 129"/>
          <p:cNvSpPr>
            <a:spLocks noChangeShapeType="1"/>
          </p:cNvSpPr>
          <p:nvPr/>
        </p:nvSpPr>
        <p:spPr bwMode="auto">
          <a:xfrm>
            <a:off x="3381376" y="2108200"/>
            <a:ext cx="2392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4007" name="Text Box 130"/>
          <p:cNvSpPr txBox="1">
            <a:spLocks noChangeArrowheads="1"/>
          </p:cNvSpPr>
          <p:nvPr/>
        </p:nvSpPr>
        <p:spPr bwMode="auto">
          <a:xfrm>
            <a:off x="3398838" y="2114550"/>
            <a:ext cx="23812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        10        A         0</a:t>
            </a:r>
          </a:p>
        </p:txBody>
      </p:sp>
      <p:sp>
        <p:nvSpPr>
          <p:cNvPr id="84008" name="Line 131"/>
          <p:cNvSpPr>
            <a:spLocks noChangeShapeType="1"/>
          </p:cNvSpPr>
          <p:nvPr/>
        </p:nvSpPr>
        <p:spPr bwMode="auto">
          <a:xfrm>
            <a:off x="3894139" y="1662114"/>
            <a:ext cx="1587" cy="141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4009" name="Text Box 132"/>
          <p:cNvSpPr txBox="1">
            <a:spLocks noChangeArrowheads="1"/>
          </p:cNvSpPr>
          <p:nvPr/>
        </p:nvSpPr>
        <p:spPr bwMode="auto">
          <a:xfrm>
            <a:off x="3389313" y="2455863"/>
            <a:ext cx="23812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        12        D         0</a:t>
            </a:r>
          </a:p>
        </p:txBody>
      </p:sp>
      <p:sp>
        <p:nvSpPr>
          <p:cNvPr id="84010" name="Line 133"/>
          <p:cNvSpPr>
            <a:spLocks noChangeShapeType="1"/>
          </p:cNvSpPr>
          <p:nvPr/>
        </p:nvSpPr>
        <p:spPr bwMode="auto">
          <a:xfrm>
            <a:off x="4462464" y="1658938"/>
            <a:ext cx="1587" cy="142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4011" name="Line 134"/>
          <p:cNvSpPr>
            <a:spLocks noChangeShapeType="1"/>
          </p:cNvSpPr>
          <p:nvPr/>
        </p:nvSpPr>
        <p:spPr bwMode="auto">
          <a:xfrm>
            <a:off x="5030789" y="1670051"/>
            <a:ext cx="1587" cy="1401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1800">
              <a:latin typeface="+mn-lt"/>
              <a:ea typeface="ＭＳ Ｐゴシック" charset="0"/>
            </a:endParaRPr>
          </a:p>
        </p:txBody>
      </p:sp>
      <p:sp>
        <p:nvSpPr>
          <p:cNvPr id="84012" name="Text Box 135"/>
          <p:cNvSpPr txBox="1">
            <a:spLocks noChangeArrowheads="1"/>
          </p:cNvSpPr>
          <p:nvPr/>
        </p:nvSpPr>
        <p:spPr bwMode="auto">
          <a:xfrm>
            <a:off x="4859338" y="4198938"/>
            <a:ext cx="2551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0" dirty="0">
                <a:solidFill>
                  <a:srgbClr val="000000"/>
                </a:solidFill>
                <a:latin typeface="+mn-lt"/>
              </a:rPr>
              <a:t>1</a:t>
            </a:r>
          </a:p>
        </p:txBody>
      </p:sp>
      <p:grpSp>
        <p:nvGrpSpPr>
          <p:cNvPr id="198700" name="Group 137"/>
          <p:cNvGrpSpPr>
            <a:grpSpLocks/>
          </p:cNvGrpSpPr>
          <p:nvPr/>
        </p:nvGrpSpPr>
        <p:grpSpPr bwMode="auto">
          <a:xfrm>
            <a:off x="3289302" y="5665786"/>
            <a:ext cx="2638425" cy="917575"/>
            <a:chOff x="710" y="3273"/>
            <a:chExt cx="1662" cy="578"/>
          </a:xfrm>
        </p:grpSpPr>
        <p:sp>
          <p:nvSpPr>
            <p:cNvPr id="84018" name="Rectangle 138"/>
            <p:cNvSpPr>
              <a:spLocks noChangeArrowheads="1"/>
            </p:cNvSpPr>
            <p:nvPr/>
          </p:nvSpPr>
          <p:spPr bwMode="auto">
            <a:xfrm>
              <a:off x="710" y="3296"/>
              <a:ext cx="1533" cy="5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4019" name="Text Box 139"/>
            <p:cNvSpPr txBox="1">
              <a:spLocks noChangeArrowheads="1"/>
            </p:cNvSpPr>
            <p:nvPr/>
          </p:nvSpPr>
          <p:spPr bwMode="auto">
            <a:xfrm>
              <a:off x="768" y="3273"/>
              <a:ext cx="1604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200" i="0" dirty="0">
                  <a:solidFill>
                    <a:srgbClr val="000000"/>
                  </a:solidFill>
                  <a:latin typeface="+mn-lt"/>
                </a:rPr>
                <a:t>  in         out                         </a:t>
              </a:r>
              <a:r>
                <a:rPr lang="en-US" sz="1200" i="0" dirty="0" err="1">
                  <a:solidFill>
                    <a:srgbClr val="000000"/>
                  </a:solidFill>
                  <a:latin typeface="+mn-lt"/>
                </a:rPr>
                <a:t>out</a:t>
              </a:r>
              <a:endParaRPr lang="en-US" sz="1200" i="0" dirty="0">
                <a:solidFill>
                  <a:srgbClr val="000000"/>
                </a:solidFill>
                <a:latin typeface="+mn-lt"/>
              </a:endParaRPr>
            </a:p>
            <a:p>
              <a:pPr eaLnBrk="1" hangingPunct="1">
                <a:defRPr/>
              </a:pPr>
              <a:r>
                <a:rPr lang="en-US" sz="1200" i="0" dirty="0">
                  <a:solidFill>
                    <a:srgbClr val="000000"/>
                  </a:solidFill>
                  <a:latin typeface="+mn-lt"/>
                </a:rPr>
                <a:t>label     </a:t>
              </a:r>
              <a:r>
                <a:rPr lang="en-US" sz="1200" i="0" dirty="0" err="1">
                  <a:solidFill>
                    <a:srgbClr val="000000"/>
                  </a:solidFill>
                  <a:latin typeface="+mn-lt"/>
                </a:rPr>
                <a:t>label</a:t>
              </a:r>
              <a:r>
                <a:rPr lang="en-US" sz="1200" i="0" dirty="0">
                  <a:solidFill>
                    <a:srgbClr val="000000"/>
                  </a:solidFill>
                  <a:latin typeface="+mn-lt"/>
                </a:rPr>
                <a:t>         </a:t>
              </a:r>
              <a:r>
                <a:rPr lang="en-US" sz="1200" i="0" dirty="0" err="1">
                  <a:solidFill>
                    <a:srgbClr val="000000"/>
                  </a:solidFill>
                  <a:latin typeface="+mn-lt"/>
                </a:rPr>
                <a:t>dest</a:t>
              </a:r>
              <a:r>
                <a:rPr lang="en-US" sz="1200" i="0" dirty="0">
                  <a:solidFill>
                    <a:srgbClr val="000000"/>
                  </a:solidFill>
                  <a:latin typeface="+mn-lt"/>
                </a:rPr>
                <a:t>        interface</a:t>
              </a:r>
            </a:p>
          </p:txBody>
        </p:sp>
        <p:sp>
          <p:nvSpPr>
            <p:cNvPr id="84020" name="Line 140"/>
            <p:cNvSpPr>
              <a:spLocks noChangeShapeType="1"/>
            </p:cNvSpPr>
            <p:nvPr/>
          </p:nvSpPr>
          <p:spPr bwMode="auto">
            <a:xfrm>
              <a:off x="719" y="3584"/>
              <a:ext cx="150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21" name="Text Box 141"/>
            <p:cNvSpPr txBox="1">
              <a:spLocks noChangeArrowheads="1"/>
            </p:cNvSpPr>
            <p:nvPr/>
          </p:nvSpPr>
          <p:spPr bwMode="auto">
            <a:xfrm>
              <a:off x="730" y="3588"/>
              <a:ext cx="150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i="1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800" i="0" dirty="0">
                  <a:solidFill>
                    <a:srgbClr val="000000"/>
                  </a:solidFill>
                  <a:latin typeface="+mn-lt"/>
                </a:rPr>
                <a:t> 8        6        A       0</a:t>
              </a:r>
            </a:p>
          </p:txBody>
        </p:sp>
        <p:sp>
          <p:nvSpPr>
            <p:cNvPr id="84022" name="Line 142"/>
            <p:cNvSpPr>
              <a:spLocks noChangeShapeType="1"/>
            </p:cNvSpPr>
            <p:nvPr/>
          </p:nvSpPr>
          <p:spPr bwMode="auto">
            <a:xfrm>
              <a:off x="1042" y="3303"/>
              <a:ext cx="1" cy="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23" name="Line 143"/>
            <p:cNvSpPr>
              <a:spLocks noChangeShapeType="1"/>
            </p:cNvSpPr>
            <p:nvPr/>
          </p:nvSpPr>
          <p:spPr bwMode="auto">
            <a:xfrm>
              <a:off x="1426" y="3306"/>
              <a:ext cx="1" cy="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  <p:sp>
          <p:nvSpPr>
            <p:cNvPr id="84024" name="Line 144"/>
            <p:cNvSpPr>
              <a:spLocks noChangeShapeType="1"/>
            </p:cNvSpPr>
            <p:nvPr/>
          </p:nvSpPr>
          <p:spPr bwMode="auto">
            <a:xfrm>
              <a:off x="1750" y="3309"/>
              <a:ext cx="1" cy="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latin typeface="+mn-lt"/>
                <a:ea typeface="ＭＳ Ｐゴシック" charset="0"/>
              </a:endParaRPr>
            </a:p>
          </p:txBody>
        </p:sp>
      </p:grpSp>
      <p:sp>
        <p:nvSpPr>
          <p:cNvPr id="84014" name="Text Box 145"/>
          <p:cNvSpPr txBox="1">
            <a:spLocks noChangeArrowheads="1"/>
          </p:cNvSpPr>
          <p:nvPr/>
        </p:nvSpPr>
        <p:spPr bwMode="auto">
          <a:xfrm>
            <a:off x="6011863" y="4914900"/>
            <a:ext cx="25519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100" i="0" dirty="0">
                <a:solidFill>
                  <a:srgbClr val="000000"/>
                </a:solidFill>
                <a:latin typeface="+mn-lt"/>
              </a:rPr>
              <a:t>0</a:t>
            </a:r>
          </a:p>
        </p:txBody>
      </p:sp>
      <p:sp>
        <p:nvSpPr>
          <p:cNvPr id="84015" name="Text Box 146"/>
          <p:cNvSpPr txBox="1">
            <a:spLocks noChangeArrowheads="1"/>
          </p:cNvSpPr>
          <p:nvPr/>
        </p:nvSpPr>
        <p:spPr bwMode="auto">
          <a:xfrm>
            <a:off x="3371850" y="2757488"/>
            <a:ext cx="23812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i="0" dirty="0">
                <a:solidFill>
                  <a:srgbClr val="000000"/>
                </a:solidFill>
                <a:latin typeface="+mn-lt"/>
              </a:rPr>
              <a:t>          8        A         1</a:t>
            </a:r>
          </a:p>
        </p:txBody>
      </p:sp>
      <p:graphicFrame>
        <p:nvGraphicFramePr>
          <p:cNvPr id="150" name="表格 149"/>
          <p:cNvGraphicFramePr>
            <a:graphicFrameLocks noGrp="1"/>
          </p:cNvGraphicFramePr>
          <p:nvPr/>
        </p:nvGraphicFramePr>
        <p:xfrm>
          <a:off x="8099810" y="3707766"/>
          <a:ext cx="663804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804">
                  <a:extLst>
                    <a:ext uri="{9D8B030D-6E8A-4147-A177-3AD203B41FA5}">
                      <a16:colId xmlns:a16="http://schemas.microsoft.com/office/drawing/2014/main" val="176982933"/>
                    </a:ext>
                  </a:extLst>
                </a:gridCol>
              </a:tblGrid>
              <a:tr h="2031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>
                          <a:solidFill>
                            <a:schemeClr val="tx1"/>
                          </a:solidFill>
                        </a:rPr>
                        <a:t>App</a:t>
                      </a:r>
                      <a:endParaRPr lang="zh-CN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350935"/>
                  </a:ext>
                </a:extLst>
              </a:tr>
              <a:tr h="2031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/>
                        <a:t>Transport</a:t>
                      </a:r>
                      <a:endParaRPr lang="zh-CN" alt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275784"/>
                  </a:ext>
                </a:extLst>
              </a:tr>
              <a:tr h="2031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accent2"/>
                          </a:solidFill>
                        </a:rPr>
                        <a:t>Network</a:t>
                      </a:r>
                      <a:endParaRPr lang="zh-CN" altLang="en-US" sz="8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622525"/>
                  </a:ext>
                </a:extLst>
              </a:tr>
              <a:tr h="2031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/>
                        <a:t>MPLS</a:t>
                      </a:r>
                      <a:endParaRPr lang="zh-CN" alt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289220"/>
                  </a:ext>
                </a:extLst>
              </a:tr>
              <a:tr h="2031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/>
                        <a:t>Link</a:t>
                      </a:r>
                      <a:endParaRPr lang="zh-CN" alt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4991"/>
                  </a:ext>
                </a:extLst>
              </a:tr>
              <a:tr h="2031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/>
                        <a:t>Physical</a:t>
                      </a:r>
                      <a:endParaRPr lang="zh-CN" alt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144762"/>
                  </a:ext>
                </a:extLst>
              </a:tr>
            </a:tbl>
          </a:graphicData>
        </a:graphic>
      </p:graphicFrame>
      <p:graphicFrame>
        <p:nvGraphicFramePr>
          <p:cNvPr id="151" name="表格 150"/>
          <p:cNvGraphicFramePr>
            <a:graphicFrameLocks noGrp="1"/>
          </p:cNvGraphicFramePr>
          <p:nvPr/>
        </p:nvGraphicFramePr>
        <p:xfrm>
          <a:off x="3649028" y="4303871"/>
          <a:ext cx="663804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804">
                  <a:extLst>
                    <a:ext uri="{9D8B030D-6E8A-4147-A177-3AD203B41FA5}">
                      <a16:colId xmlns:a16="http://schemas.microsoft.com/office/drawing/2014/main" val="176982933"/>
                    </a:ext>
                  </a:extLst>
                </a:gridCol>
              </a:tblGrid>
              <a:tr h="2031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b="0" dirty="0">
                          <a:solidFill>
                            <a:schemeClr val="tx1"/>
                          </a:solidFill>
                        </a:rPr>
                        <a:t>App</a:t>
                      </a:r>
                      <a:endParaRPr lang="zh-CN" alt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4350935"/>
                  </a:ext>
                </a:extLst>
              </a:tr>
              <a:tr h="2031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/>
                        <a:t>Transport</a:t>
                      </a:r>
                      <a:endParaRPr lang="zh-CN" alt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275784"/>
                  </a:ext>
                </a:extLst>
              </a:tr>
              <a:tr h="2031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dirty="0">
                          <a:solidFill>
                            <a:schemeClr val="accent2"/>
                          </a:solidFill>
                        </a:rPr>
                        <a:t>Network</a:t>
                      </a:r>
                      <a:endParaRPr lang="zh-CN" altLang="en-US" sz="800" dirty="0">
                        <a:solidFill>
                          <a:schemeClr val="accent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622525"/>
                  </a:ext>
                </a:extLst>
              </a:tr>
              <a:tr h="2031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/>
                        <a:t>MPLS</a:t>
                      </a:r>
                      <a:endParaRPr lang="zh-CN" alt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289220"/>
                  </a:ext>
                </a:extLst>
              </a:tr>
              <a:tr h="2031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/>
                        <a:t>Link</a:t>
                      </a:r>
                      <a:endParaRPr lang="zh-CN" alt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54991"/>
                  </a:ext>
                </a:extLst>
              </a:tr>
              <a:tr h="20319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800" dirty="0"/>
                        <a:t>Physical</a:t>
                      </a:r>
                      <a:endParaRPr lang="zh-CN" alt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144762"/>
                  </a:ext>
                </a:extLst>
              </a:tr>
            </a:tbl>
          </a:graphicData>
        </a:graphic>
      </p:graphicFrame>
      <p:sp>
        <p:nvSpPr>
          <p:cNvPr id="152" name="任意多边形 151"/>
          <p:cNvSpPr/>
          <p:nvPr/>
        </p:nvSpPr>
        <p:spPr>
          <a:xfrm>
            <a:off x="4481194" y="4381518"/>
            <a:ext cx="2887980" cy="1042971"/>
          </a:xfrm>
          <a:custGeom>
            <a:avLst/>
            <a:gdLst>
              <a:gd name="connsiteX0" fmla="*/ 0 w 2887980"/>
              <a:gd name="connsiteY0" fmla="*/ 0 h 1042971"/>
              <a:gd name="connsiteX1" fmla="*/ 769620 w 2887980"/>
              <a:gd name="connsiteY1" fmla="*/ 967740 h 1042971"/>
              <a:gd name="connsiteX2" fmla="*/ 2887980 w 2887980"/>
              <a:gd name="connsiteY2" fmla="*/ 906780 h 1042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7980" h="1042971">
                <a:moveTo>
                  <a:pt x="0" y="0"/>
                </a:moveTo>
                <a:cubicBezTo>
                  <a:pt x="144145" y="408305"/>
                  <a:pt x="288290" y="816610"/>
                  <a:pt x="769620" y="967740"/>
                </a:cubicBezTo>
                <a:cubicBezTo>
                  <a:pt x="1250950" y="1118870"/>
                  <a:pt x="2069465" y="1012825"/>
                  <a:pt x="2887980" y="906780"/>
                </a:cubicBezTo>
              </a:path>
            </a:pathLst>
          </a:custGeom>
          <a:noFill/>
          <a:ln w="57150">
            <a:solidFill>
              <a:srgbClr val="0000FF"/>
            </a:solidFill>
            <a:prstDash val="sysDot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</a:endParaRPr>
          </a:p>
        </p:txBody>
      </p:sp>
      <p:sp>
        <p:nvSpPr>
          <p:cNvPr id="153" name="矩形 152"/>
          <p:cNvSpPr/>
          <p:nvPr/>
        </p:nvSpPr>
        <p:spPr>
          <a:xfrm>
            <a:off x="8689977" y="2146836"/>
            <a:ext cx="36513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accent2"/>
                </a:solidFill>
                <a:latin typeface="+mn-lt"/>
              </a:rPr>
              <a:t>label-switched router</a:t>
            </a:r>
          </a:p>
          <a:p>
            <a:r>
              <a:rPr lang="en-US" altLang="zh-CN" sz="1600" dirty="0">
                <a:latin typeface="+mn-lt"/>
              </a:rPr>
              <a:t>forward packets to outgoing interface based only on </a:t>
            </a:r>
            <a:r>
              <a:rPr lang="en-US" altLang="zh-CN" sz="1600" dirty="0">
                <a:solidFill>
                  <a:schemeClr val="accent2"/>
                </a:solidFill>
                <a:latin typeface="+mn-lt"/>
              </a:rPr>
              <a:t>label value </a:t>
            </a:r>
            <a:r>
              <a:rPr lang="en-US" altLang="zh-CN" sz="1600" dirty="0">
                <a:latin typeface="+mn-lt"/>
              </a:rPr>
              <a:t>(</a:t>
            </a:r>
            <a:r>
              <a:rPr lang="en-US" altLang="zh-CN" sz="1600" i="1" dirty="0">
                <a:latin typeface="+mn-lt"/>
              </a:rPr>
              <a:t>don</a:t>
            </a:r>
            <a:r>
              <a:rPr lang="en-US" altLang="ja-JP" sz="1600" i="1" dirty="0">
                <a:latin typeface="+mn-lt"/>
              </a:rPr>
              <a:t>’t inspect IP address</a:t>
            </a:r>
            <a:r>
              <a:rPr lang="en-US" altLang="ja-JP" sz="1600" dirty="0">
                <a:latin typeface="+mn-lt"/>
              </a:rPr>
              <a:t>)</a:t>
            </a:r>
          </a:p>
          <a:p>
            <a:r>
              <a:rPr lang="en-US" altLang="zh-CN" sz="1600" dirty="0">
                <a:latin typeface="+mn-lt"/>
              </a:rPr>
              <a:t>MPLS forwarding table distinct from IP forwarding tables</a:t>
            </a:r>
          </a:p>
        </p:txBody>
      </p:sp>
    </p:spTree>
    <p:extLst>
      <p:ext uri="{BB962C8B-B14F-4D97-AF65-F5344CB8AC3E}">
        <p14:creationId xmlns:p14="http://schemas.microsoft.com/office/powerpoint/2010/main" val="168731759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MPLS signaling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122</a:t>
            </a:fld>
            <a:endParaRPr lang="en-US" altLang="zh-CN" dirty="0"/>
          </a:p>
        </p:txBody>
      </p:sp>
      <p:sp>
        <p:nvSpPr>
          <p:cNvPr id="8294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81053" y="1253371"/>
            <a:ext cx="8335963" cy="1350962"/>
          </a:xfrm>
        </p:spPr>
        <p:txBody>
          <a:bodyPr/>
          <a:lstStyle/>
          <a:p>
            <a:r>
              <a:rPr lang="en-US" altLang="zh-CN" sz="2400" dirty="0"/>
              <a:t>modify OSPF, IS-IS link-state flooding protocols to carry info used by MPLS routing, </a:t>
            </a:r>
          </a:p>
          <a:p>
            <a:pPr lvl="1"/>
            <a:r>
              <a:rPr lang="en-US" altLang="zh-CN" sz="2000" dirty="0"/>
              <a:t>e.g., link bandwidth, amount of </a:t>
            </a:r>
            <a:r>
              <a:rPr lang="en-US" altLang="ja-JP" sz="2000" dirty="0"/>
              <a:t>“reserved” link bandwidth</a:t>
            </a:r>
            <a:endParaRPr lang="en-US" altLang="zh-CN" sz="2000" dirty="0"/>
          </a:p>
        </p:txBody>
      </p:sp>
      <p:grpSp>
        <p:nvGrpSpPr>
          <p:cNvPr id="196613" name="Group 6"/>
          <p:cNvGrpSpPr>
            <a:grpSpLocks/>
          </p:cNvGrpSpPr>
          <p:nvPr/>
        </p:nvGrpSpPr>
        <p:grpSpPr bwMode="auto">
          <a:xfrm>
            <a:off x="7539038" y="5581650"/>
            <a:ext cx="766762" cy="433388"/>
            <a:chOff x="3600" y="219"/>
            <a:chExt cx="360" cy="175"/>
          </a:xfrm>
        </p:grpSpPr>
        <p:sp>
          <p:nvSpPr>
            <p:cNvPr id="83046" name="Oval 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3047" name="Line 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3048" name="Line 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3049" name="Rectangle 1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3050" name="Oval 1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6714" name="Group 1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3056" name="Line 1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57" name="Line 1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58" name="Line 1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6715" name="Group 1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3053" name="Line 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54" name="Line 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55" name="Line 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6614" name="Group 20"/>
          <p:cNvGrpSpPr>
            <a:grpSpLocks/>
          </p:cNvGrpSpPr>
          <p:nvPr/>
        </p:nvGrpSpPr>
        <p:grpSpPr bwMode="auto">
          <a:xfrm>
            <a:off x="5713413" y="5576889"/>
            <a:ext cx="766762" cy="433387"/>
            <a:chOff x="3600" y="219"/>
            <a:chExt cx="360" cy="175"/>
          </a:xfrm>
        </p:grpSpPr>
        <p:sp>
          <p:nvSpPr>
            <p:cNvPr id="83033" name="Oval 2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3034" name="Line 2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3035" name="Line 2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3036" name="Rectangle 2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3037" name="Oval 2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6701" name="Group 2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3043" name="Line 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44" name="Line 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45" name="Line 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6702" name="Group 3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3040" name="Line 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41" name="Line 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42" name="Line 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6615" name="Group 34"/>
          <p:cNvGrpSpPr>
            <a:grpSpLocks/>
          </p:cNvGrpSpPr>
          <p:nvPr/>
        </p:nvGrpSpPr>
        <p:grpSpPr bwMode="auto">
          <a:xfrm>
            <a:off x="6067426" y="4559300"/>
            <a:ext cx="766763" cy="433388"/>
            <a:chOff x="3600" y="219"/>
            <a:chExt cx="360" cy="175"/>
          </a:xfrm>
        </p:grpSpPr>
        <p:sp>
          <p:nvSpPr>
            <p:cNvPr id="83020" name="Oval 3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3021" name="Line 3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3022" name="Line 3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3023" name="Rectangle 3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3024" name="Oval 3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6688" name="Group 4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3030" name="Line 4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31" name="Line 4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32" name="Line 4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6689" name="Group 4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3027" name="Line 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28" name="Line 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29" name="Line 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6616" name="Group 48"/>
          <p:cNvGrpSpPr>
            <a:grpSpLocks/>
          </p:cNvGrpSpPr>
          <p:nvPr/>
        </p:nvGrpSpPr>
        <p:grpSpPr bwMode="auto">
          <a:xfrm>
            <a:off x="4640263" y="4554539"/>
            <a:ext cx="766762" cy="433387"/>
            <a:chOff x="3600" y="219"/>
            <a:chExt cx="360" cy="175"/>
          </a:xfrm>
        </p:grpSpPr>
        <p:sp>
          <p:nvSpPr>
            <p:cNvPr id="83007" name="Oval 4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3008" name="Line 5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3009" name="Line 5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3010" name="Rectangle 5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3011" name="Oval 5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6675" name="Group 5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3017" name="Line 5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18" name="Line 5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19" name="Line 5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6676" name="Group 5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3014" name="Line 5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15" name="Line 6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16" name="Line 6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6617" name="Group 62"/>
          <p:cNvGrpSpPr>
            <a:grpSpLocks/>
          </p:cNvGrpSpPr>
          <p:nvPr/>
        </p:nvGrpSpPr>
        <p:grpSpPr bwMode="auto">
          <a:xfrm>
            <a:off x="3121026" y="3848100"/>
            <a:ext cx="766763" cy="433388"/>
            <a:chOff x="589" y="1281"/>
            <a:chExt cx="483" cy="273"/>
          </a:xfrm>
        </p:grpSpPr>
        <p:sp>
          <p:nvSpPr>
            <p:cNvPr id="82994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2995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2996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2997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2998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6662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3004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05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06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6663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3001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02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3003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82955" name="Line 76"/>
          <p:cNvSpPr>
            <a:spLocks noChangeShapeType="1"/>
          </p:cNvSpPr>
          <p:nvPr/>
        </p:nvSpPr>
        <p:spPr bwMode="auto">
          <a:xfrm>
            <a:off x="3890963" y="4090989"/>
            <a:ext cx="762000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2956" name="Line 77"/>
          <p:cNvSpPr>
            <a:spLocks noChangeShapeType="1"/>
          </p:cNvSpPr>
          <p:nvPr/>
        </p:nvSpPr>
        <p:spPr bwMode="auto">
          <a:xfrm flipV="1">
            <a:off x="3938589" y="4795838"/>
            <a:ext cx="733425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2957" name="Line 78"/>
          <p:cNvSpPr>
            <a:spLocks noChangeShapeType="1"/>
          </p:cNvSpPr>
          <p:nvPr/>
        </p:nvSpPr>
        <p:spPr bwMode="auto">
          <a:xfrm flipV="1">
            <a:off x="5405438" y="4795838"/>
            <a:ext cx="666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2958" name="Line 79"/>
          <p:cNvSpPr>
            <a:spLocks noChangeShapeType="1"/>
          </p:cNvSpPr>
          <p:nvPr/>
        </p:nvSpPr>
        <p:spPr bwMode="auto">
          <a:xfrm>
            <a:off x="5253039" y="4957764"/>
            <a:ext cx="561975" cy="657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2959" name="Line 80"/>
          <p:cNvSpPr>
            <a:spLocks noChangeShapeType="1"/>
          </p:cNvSpPr>
          <p:nvPr/>
        </p:nvSpPr>
        <p:spPr bwMode="auto">
          <a:xfrm>
            <a:off x="6510339" y="5834063"/>
            <a:ext cx="1038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2960" name="Line 81"/>
          <p:cNvSpPr>
            <a:spLocks noChangeShapeType="1"/>
          </p:cNvSpPr>
          <p:nvPr/>
        </p:nvSpPr>
        <p:spPr bwMode="auto">
          <a:xfrm>
            <a:off x="6796088" y="4910139"/>
            <a:ext cx="838200" cy="714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2961" name="Line 82"/>
          <p:cNvSpPr>
            <a:spLocks noChangeShapeType="1"/>
          </p:cNvSpPr>
          <p:nvPr/>
        </p:nvSpPr>
        <p:spPr bwMode="auto">
          <a:xfrm>
            <a:off x="8310564" y="5815013"/>
            <a:ext cx="701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2962" name="Text Box 85"/>
          <p:cNvSpPr txBox="1">
            <a:spLocks noChangeArrowheads="1"/>
          </p:cNvSpPr>
          <p:nvPr/>
        </p:nvSpPr>
        <p:spPr bwMode="auto">
          <a:xfrm>
            <a:off x="7818438" y="4613276"/>
            <a:ext cx="3674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D</a:t>
            </a:r>
          </a:p>
        </p:txBody>
      </p:sp>
      <p:sp>
        <p:nvSpPr>
          <p:cNvPr id="82963" name="Text Box 87"/>
          <p:cNvSpPr txBox="1">
            <a:spLocks noChangeArrowheads="1"/>
          </p:cNvSpPr>
          <p:nvPr/>
        </p:nvSpPr>
        <p:spPr bwMode="auto">
          <a:xfrm>
            <a:off x="4618039" y="4929189"/>
            <a:ext cx="52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R4</a:t>
            </a:r>
          </a:p>
        </p:txBody>
      </p:sp>
      <p:grpSp>
        <p:nvGrpSpPr>
          <p:cNvPr id="196627" name="Group 88"/>
          <p:cNvGrpSpPr>
            <a:grpSpLocks/>
          </p:cNvGrpSpPr>
          <p:nvPr/>
        </p:nvGrpSpPr>
        <p:grpSpPr bwMode="auto">
          <a:xfrm>
            <a:off x="3167063" y="4794250"/>
            <a:ext cx="766762" cy="433388"/>
            <a:chOff x="589" y="1281"/>
            <a:chExt cx="483" cy="273"/>
          </a:xfrm>
        </p:grpSpPr>
        <p:sp>
          <p:nvSpPr>
            <p:cNvPr id="82981" name="Oval 89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2982" name="Line 90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2983" name="Line 91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2984" name="Rectangle 92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2985" name="Oval 93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6649" name="Group 94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2991" name="Line 9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992" name="Line 9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993" name="Line 9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6650" name="Group 98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2988" name="Line 9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989" name="Line 10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990" name="Line 10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82965" name="Text Box 102"/>
          <p:cNvSpPr txBox="1">
            <a:spLocks noChangeArrowheads="1"/>
          </p:cNvSpPr>
          <p:nvPr/>
        </p:nvSpPr>
        <p:spPr bwMode="auto">
          <a:xfrm>
            <a:off x="3359151" y="5227639"/>
            <a:ext cx="52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R5</a:t>
            </a:r>
          </a:p>
        </p:txBody>
      </p:sp>
      <p:sp>
        <p:nvSpPr>
          <p:cNvPr id="82966" name="Line 106"/>
          <p:cNvSpPr>
            <a:spLocks noChangeShapeType="1"/>
          </p:cNvSpPr>
          <p:nvPr/>
        </p:nvSpPr>
        <p:spPr bwMode="auto">
          <a:xfrm>
            <a:off x="6838951" y="4786313"/>
            <a:ext cx="968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2967" name="Text Box 108"/>
          <p:cNvSpPr txBox="1">
            <a:spLocks noChangeArrowheads="1"/>
          </p:cNvSpPr>
          <p:nvPr/>
        </p:nvSpPr>
        <p:spPr bwMode="auto">
          <a:xfrm>
            <a:off x="8972550" y="5632451"/>
            <a:ext cx="3529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A</a:t>
            </a:r>
          </a:p>
        </p:txBody>
      </p:sp>
      <p:sp>
        <p:nvSpPr>
          <p:cNvPr id="82968" name="Text Box 109"/>
          <p:cNvSpPr txBox="1">
            <a:spLocks noChangeArrowheads="1"/>
          </p:cNvSpPr>
          <p:nvPr/>
        </p:nvSpPr>
        <p:spPr bwMode="auto">
          <a:xfrm>
            <a:off x="3322639" y="4278314"/>
            <a:ext cx="52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R6</a:t>
            </a:r>
          </a:p>
        </p:txBody>
      </p:sp>
      <p:sp>
        <p:nvSpPr>
          <p:cNvPr id="115" name="Rectangle 3"/>
          <p:cNvSpPr txBox="1">
            <a:spLocks noChangeArrowheads="1"/>
          </p:cNvSpPr>
          <p:nvPr/>
        </p:nvSpPr>
        <p:spPr bwMode="auto">
          <a:xfrm>
            <a:off x="1992496" y="2666246"/>
            <a:ext cx="8335963" cy="105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p"/>
              <a:defRPr/>
            </a:pPr>
            <a:r>
              <a:rPr lang="en-US" dirty="0">
                <a:solidFill>
                  <a:srgbClr val="000000"/>
                </a:solidFill>
                <a:latin typeface="+mn-lt"/>
              </a:rPr>
              <a:t>entry MPLS router uses RSVP-TE signaling protocol to set up MPLS forwarding at downstream routers</a:t>
            </a:r>
          </a:p>
        </p:txBody>
      </p:sp>
      <p:grpSp>
        <p:nvGrpSpPr>
          <p:cNvPr id="93191" name="Group 93190"/>
          <p:cNvGrpSpPr>
            <a:grpSpLocks/>
          </p:cNvGrpSpPr>
          <p:nvPr/>
        </p:nvGrpSpPr>
        <p:grpSpPr bwMode="auto">
          <a:xfrm>
            <a:off x="3980006" y="4541840"/>
            <a:ext cx="3536808" cy="1755155"/>
            <a:chOff x="2455466" y="4542181"/>
            <a:chExt cx="3536703" cy="1754429"/>
          </a:xfrm>
        </p:grpSpPr>
        <p:sp>
          <p:nvSpPr>
            <p:cNvPr id="196640" name="Right Arrow 93183"/>
            <p:cNvSpPr>
              <a:spLocks noChangeArrowheads="1"/>
            </p:cNvSpPr>
            <p:nvPr/>
          </p:nvSpPr>
          <p:spPr bwMode="auto">
            <a:xfrm rot="10800000">
              <a:off x="3876263" y="4542181"/>
              <a:ext cx="606286" cy="159027"/>
            </a:xfrm>
            <a:prstGeom prst="rightArrow">
              <a:avLst>
                <a:gd name="adj1" fmla="val 50000"/>
                <a:gd name="adj2" fmla="val 50003"/>
              </a:avLst>
            </a:prstGeom>
            <a:gradFill rotWithShape="1">
              <a:gsLst>
                <a:gs pos="0">
                  <a:srgbClr val="8CADEA"/>
                </a:gs>
                <a:gs pos="50000">
                  <a:srgbClr val="BACCF0"/>
                </a:gs>
                <a:gs pos="100000">
                  <a:srgbClr val="DEE6F7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sz="180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96641" name="Right Arrow 112"/>
            <p:cNvSpPr>
              <a:spLocks noChangeArrowheads="1"/>
            </p:cNvSpPr>
            <p:nvPr/>
          </p:nvSpPr>
          <p:spPr bwMode="auto">
            <a:xfrm rot="13936672" flipV="1">
              <a:off x="3501914" y="5294505"/>
              <a:ext cx="790370" cy="144998"/>
            </a:xfrm>
            <a:prstGeom prst="rightArrow">
              <a:avLst>
                <a:gd name="adj1" fmla="val 50000"/>
                <a:gd name="adj2" fmla="val 49992"/>
              </a:avLst>
            </a:prstGeom>
            <a:gradFill rotWithShape="1">
              <a:gsLst>
                <a:gs pos="0">
                  <a:srgbClr val="8CADEA"/>
                </a:gs>
                <a:gs pos="50000">
                  <a:srgbClr val="BACCF0"/>
                </a:gs>
                <a:gs pos="100000">
                  <a:srgbClr val="DEE6F7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sz="180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96642" name="Right Arrow 113"/>
            <p:cNvSpPr>
              <a:spLocks noChangeArrowheads="1"/>
            </p:cNvSpPr>
            <p:nvPr/>
          </p:nvSpPr>
          <p:spPr bwMode="auto">
            <a:xfrm rot="11901416" flipV="1">
              <a:off x="3896874" y="5246831"/>
              <a:ext cx="2095295" cy="178650"/>
            </a:xfrm>
            <a:prstGeom prst="rightArrow">
              <a:avLst>
                <a:gd name="adj1" fmla="val 50000"/>
                <a:gd name="adj2" fmla="val 50009"/>
              </a:avLst>
            </a:prstGeom>
            <a:gradFill rotWithShape="1">
              <a:gsLst>
                <a:gs pos="0">
                  <a:srgbClr val="8CADEA"/>
                </a:gs>
                <a:gs pos="50000">
                  <a:srgbClr val="BACCF0"/>
                </a:gs>
                <a:gs pos="100000">
                  <a:srgbClr val="DEE6F7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sz="180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96643" name="TextBox 93184"/>
            <p:cNvSpPr txBox="1">
              <a:spLocks noChangeArrowheads="1"/>
            </p:cNvSpPr>
            <p:nvPr/>
          </p:nvSpPr>
          <p:spPr bwMode="auto">
            <a:xfrm>
              <a:off x="2455466" y="5550561"/>
              <a:ext cx="986138" cy="746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ts val="1700"/>
                </a:lnSpc>
              </a:pPr>
              <a:r>
                <a:rPr lang="en-US" altLang="zh-CN" sz="1800" dirty="0">
                  <a:solidFill>
                    <a:srgbClr val="0070C0"/>
                  </a:solidFill>
                  <a:latin typeface="+mn-lt"/>
                  <a:cs typeface="Arial" panose="020B0604020202020204" pitchFamily="34" charset="0"/>
                </a:rPr>
                <a:t>modified </a:t>
              </a:r>
            </a:p>
            <a:p>
              <a:pPr>
                <a:lnSpc>
                  <a:spcPts val="1700"/>
                </a:lnSpc>
              </a:pPr>
              <a:r>
                <a:rPr lang="en-US" altLang="zh-CN" sz="1800" dirty="0">
                  <a:solidFill>
                    <a:srgbClr val="0070C0"/>
                  </a:solidFill>
                  <a:latin typeface="+mn-lt"/>
                  <a:cs typeface="Arial" panose="020B0604020202020204" pitchFamily="34" charset="0"/>
                </a:rPr>
                <a:t>link state </a:t>
              </a:r>
            </a:p>
            <a:p>
              <a:pPr>
                <a:lnSpc>
                  <a:spcPts val="1700"/>
                </a:lnSpc>
              </a:pPr>
              <a:r>
                <a:rPr lang="en-US" altLang="zh-CN" sz="1800" dirty="0">
                  <a:solidFill>
                    <a:srgbClr val="0070C0"/>
                  </a:solidFill>
                  <a:latin typeface="+mn-lt"/>
                  <a:cs typeface="Arial" panose="020B0604020202020204" pitchFamily="34" charset="0"/>
                </a:rPr>
                <a:t>flooding</a:t>
              </a:r>
            </a:p>
          </p:txBody>
        </p:sp>
      </p:grpSp>
      <p:grpSp>
        <p:nvGrpSpPr>
          <p:cNvPr id="93192" name="Group 93191"/>
          <p:cNvGrpSpPr>
            <a:grpSpLocks/>
          </p:cNvGrpSpPr>
          <p:nvPr/>
        </p:nvGrpSpPr>
        <p:grpSpPr bwMode="auto">
          <a:xfrm>
            <a:off x="5411789" y="4187826"/>
            <a:ext cx="2166937" cy="1597025"/>
            <a:chOff x="6879226" y="3054627"/>
            <a:chExt cx="2167569" cy="1597693"/>
          </a:xfrm>
        </p:grpSpPr>
        <p:sp>
          <p:nvSpPr>
            <p:cNvPr id="196636" name="Right Arrow 119"/>
            <p:cNvSpPr>
              <a:spLocks noChangeArrowheads="1"/>
            </p:cNvSpPr>
            <p:nvPr/>
          </p:nvSpPr>
          <p:spPr bwMode="auto">
            <a:xfrm>
              <a:off x="6930889" y="3432312"/>
              <a:ext cx="606286" cy="159027"/>
            </a:xfrm>
            <a:prstGeom prst="rightArrow">
              <a:avLst>
                <a:gd name="adj1" fmla="val 50000"/>
                <a:gd name="adj2" fmla="val 50003"/>
              </a:avLst>
            </a:prstGeom>
            <a:gradFill rotWithShape="1">
              <a:gsLst>
                <a:gs pos="0">
                  <a:srgbClr val="EA8C8C"/>
                </a:gs>
                <a:gs pos="50000">
                  <a:srgbClr val="F0BABA"/>
                </a:gs>
                <a:gs pos="100000">
                  <a:srgbClr val="F7DEDE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sz="180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96637" name="Right Arrow 120"/>
            <p:cNvSpPr>
              <a:spLocks noChangeArrowheads="1"/>
            </p:cNvSpPr>
            <p:nvPr/>
          </p:nvSpPr>
          <p:spPr bwMode="auto">
            <a:xfrm rot="3111092" flipV="1">
              <a:off x="6556540" y="4184636"/>
              <a:ext cx="790370" cy="144998"/>
            </a:xfrm>
            <a:prstGeom prst="rightArrow">
              <a:avLst>
                <a:gd name="adj1" fmla="val 50000"/>
                <a:gd name="adj2" fmla="val 49992"/>
              </a:avLst>
            </a:prstGeom>
            <a:gradFill rotWithShape="1">
              <a:gsLst>
                <a:gs pos="0">
                  <a:srgbClr val="EA8C8C"/>
                </a:gs>
                <a:gs pos="50000">
                  <a:srgbClr val="F0BABA"/>
                </a:gs>
                <a:gs pos="100000">
                  <a:srgbClr val="F7DEDE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sz="180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96638" name="Right Arrow 121"/>
            <p:cNvSpPr>
              <a:spLocks noChangeArrowheads="1"/>
            </p:cNvSpPr>
            <p:nvPr/>
          </p:nvSpPr>
          <p:spPr bwMode="auto">
            <a:xfrm rot="1136798" flipV="1">
              <a:off x="6951500" y="4136962"/>
              <a:ext cx="2095295" cy="178650"/>
            </a:xfrm>
            <a:prstGeom prst="rightArrow">
              <a:avLst>
                <a:gd name="adj1" fmla="val 50000"/>
                <a:gd name="adj2" fmla="val 50009"/>
              </a:avLst>
            </a:prstGeom>
            <a:gradFill rotWithShape="1">
              <a:gsLst>
                <a:gs pos="0">
                  <a:srgbClr val="EA8C8C"/>
                </a:gs>
                <a:gs pos="50000">
                  <a:srgbClr val="F0BABA"/>
                </a:gs>
                <a:gs pos="100000">
                  <a:srgbClr val="F7DEDE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endParaRPr lang="zh-CN" altLang="zh-CN" sz="1800">
                <a:solidFill>
                  <a:srgbClr val="000000"/>
                </a:solidFill>
                <a:latin typeface="+mn-lt"/>
              </a:endParaRPr>
            </a:p>
          </p:txBody>
        </p:sp>
        <p:sp>
          <p:nvSpPr>
            <p:cNvPr id="196639" name="TextBox 122"/>
            <p:cNvSpPr txBox="1">
              <a:spLocks noChangeArrowheads="1"/>
            </p:cNvSpPr>
            <p:nvPr/>
          </p:nvSpPr>
          <p:spPr bwMode="auto">
            <a:xfrm>
              <a:off x="7616687" y="3054627"/>
              <a:ext cx="1005696" cy="310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1pPr>
              <a:lvl2pPr marL="742950" indent="-28575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2pPr>
              <a:lvl3pPr marL="11430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3pPr>
              <a:lvl4pPr marL="16002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4pPr>
              <a:lvl5pPr marL="2057400" indent="-228600"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i="1">
                  <a:solidFill>
                    <a:schemeClr val="tx1"/>
                  </a:solidFill>
                  <a:latin typeface="Comic Sans MS" panose="030F0702030302020204" pitchFamily="66" charset="0"/>
                  <a:ea typeface="MS PGothic" panose="020B0600070205080204" pitchFamily="34" charset="-128"/>
                </a:defRPr>
              </a:lvl9pPr>
            </a:lstStyle>
            <a:p>
              <a:pPr>
                <a:lnSpc>
                  <a:spcPts val="1700"/>
                </a:lnSpc>
              </a:pPr>
              <a:r>
                <a:rPr lang="en-US" altLang="zh-CN" sz="1800" dirty="0">
                  <a:solidFill>
                    <a:srgbClr val="C00000"/>
                  </a:solidFill>
                  <a:latin typeface="+mn-lt"/>
                  <a:cs typeface="Arial" panose="020B0604020202020204" pitchFamily="34" charset="0"/>
                </a:rPr>
                <a:t>RSVP-TE</a:t>
              </a:r>
            </a:p>
          </p:txBody>
        </p:sp>
      </p:grpSp>
      <p:sp>
        <p:nvSpPr>
          <p:cNvPr id="5" name="任意多边形 4"/>
          <p:cNvSpPr/>
          <p:nvPr/>
        </p:nvSpPr>
        <p:spPr>
          <a:xfrm>
            <a:off x="5113020" y="5189221"/>
            <a:ext cx="2887980" cy="1042971"/>
          </a:xfrm>
          <a:custGeom>
            <a:avLst/>
            <a:gdLst>
              <a:gd name="connsiteX0" fmla="*/ 0 w 2887980"/>
              <a:gd name="connsiteY0" fmla="*/ 0 h 1042971"/>
              <a:gd name="connsiteX1" fmla="*/ 769620 w 2887980"/>
              <a:gd name="connsiteY1" fmla="*/ 967740 h 1042971"/>
              <a:gd name="connsiteX2" fmla="*/ 2887980 w 2887980"/>
              <a:gd name="connsiteY2" fmla="*/ 906780 h 1042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7980" h="1042971">
                <a:moveTo>
                  <a:pt x="0" y="0"/>
                </a:moveTo>
                <a:cubicBezTo>
                  <a:pt x="144145" y="408305"/>
                  <a:pt x="288290" y="816610"/>
                  <a:pt x="769620" y="967740"/>
                </a:cubicBezTo>
                <a:cubicBezTo>
                  <a:pt x="1250950" y="1118870"/>
                  <a:pt x="2069465" y="1012825"/>
                  <a:pt x="2887980" y="906780"/>
                </a:cubicBezTo>
              </a:path>
            </a:pathLst>
          </a:custGeom>
          <a:noFill/>
          <a:ln w="57150">
            <a:solidFill>
              <a:srgbClr val="0000FF"/>
            </a:solidFill>
            <a:prstDash val="sysDot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9573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20" name="Rectangle 14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MPLS versus IP paths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123</a:t>
            </a:fld>
            <a:endParaRPr lang="en-US" altLang="zh-CN" dirty="0"/>
          </a:p>
        </p:txBody>
      </p:sp>
      <p:grpSp>
        <p:nvGrpSpPr>
          <p:cNvPr id="192515" name="Group 6"/>
          <p:cNvGrpSpPr>
            <a:grpSpLocks/>
          </p:cNvGrpSpPr>
          <p:nvPr/>
        </p:nvGrpSpPr>
        <p:grpSpPr bwMode="auto">
          <a:xfrm>
            <a:off x="7319963" y="3452814"/>
            <a:ext cx="766762" cy="433387"/>
            <a:chOff x="3600" y="219"/>
            <a:chExt cx="360" cy="175"/>
          </a:xfrm>
        </p:grpSpPr>
        <p:sp>
          <p:nvSpPr>
            <p:cNvPr id="81062" name="Oval 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063" name="Line 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064" name="Line 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065" name="Rectangle 1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066" name="Oval 1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2682" name="Group 1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1072" name="Line 1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73" name="Line 1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74" name="Line 1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2683" name="Group 1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1069" name="Line 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70" name="Line 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71" name="Line 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2516" name="Group 20"/>
          <p:cNvGrpSpPr>
            <a:grpSpLocks/>
          </p:cNvGrpSpPr>
          <p:nvPr/>
        </p:nvGrpSpPr>
        <p:grpSpPr bwMode="auto">
          <a:xfrm>
            <a:off x="5494338" y="3448050"/>
            <a:ext cx="766762" cy="433388"/>
            <a:chOff x="3600" y="219"/>
            <a:chExt cx="360" cy="175"/>
          </a:xfrm>
        </p:grpSpPr>
        <p:sp>
          <p:nvSpPr>
            <p:cNvPr id="81049" name="Oval 2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050" name="Line 2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051" name="Line 2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052" name="Rectangle 2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053" name="Oval 2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2669" name="Group 2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1059" name="Line 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60" name="Line 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61" name="Line 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2670" name="Group 3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1056" name="Line 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57" name="Line 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58" name="Line 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2517" name="Group 34"/>
          <p:cNvGrpSpPr>
            <a:grpSpLocks/>
          </p:cNvGrpSpPr>
          <p:nvPr/>
        </p:nvGrpSpPr>
        <p:grpSpPr bwMode="auto">
          <a:xfrm>
            <a:off x="5848351" y="2430464"/>
            <a:ext cx="766763" cy="433387"/>
            <a:chOff x="3600" y="219"/>
            <a:chExt cx="360" cy="175"/>
          </a:xfrm>
        </p:grpSpPr>
        <p:sp>
          <p:nvSpPr>
            <p:cNvPr id="81036" name="Oval 3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037" name="Line 3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038" name="Line 3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039" name="Rectangle 3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040" name="Oval 3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2656" name="Group 4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1046" name="Line 4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47" name="Line 4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48" name="Line 4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2657" name="Group 4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1043" name="Line 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44" name="Line 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45" name="Line 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2518" name="Group 48"/>
          <p:cNvGrpSpPr>
            <a:grpSpLocks/>
          </p:cNvGrpSpPr>
          <p:nvPr/>
        </p:nvGrpSpPr>
        <p:grpSpPr bwMode="auto">
          <a:xfrm>
            <a:off x="4421188" y="2425700"/>
            <a:ext cx="766762" cy="433388"/>
            <a:chOff x="3600" y="219"/>
            <a:chExt cx="360" cy="175"/>
          </a:xfrm>
        </p:grpSpPr>
        <p:sp>
          <p:nvSpPr>
            <p:cNvPr id="81023" name="Oval 4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024" name="Line 5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025" name="Line 5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026" name="Rectangle 5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027" name="Oval 5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2643" name="Group 5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1033" name="Line 5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34" name="Line 5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35" name="Line 5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2644" name="Group 5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1030" name="Line 5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31" name="Line 6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32" name="Line 6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2519" name="Group 62"/>
          <p:cNvGrpSpPr>
            <a:grpSpLocks/>
          </p:cNvGrpSpPr>
          <p:nvPr/>
        </p:nvGrpSpPr>
        <p:grpSpPr bwMode="auto">
          <a:xfrm>
            <a:off x="2901951" y="1719264"/>
            <a:ext cx="766763" cy="433387"/>
            <a:chOff x="589" y="1281"/>
            <a:chExt cx="483" cy="273"/>
          </a:xfrm>
        </p:grpSpPr>
        <p:sp>
          <p:nvSpPr>
            <p:cNvPr id="81010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011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012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013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014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2630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1020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21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22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2631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1017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18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19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80905" name="Line 76"/>
          <p:cNvSpPr>
            <a:spLocks noChangeShapeType="1"/>
          </p:cNvSpPr>
          <p:nvPr/>
        </p:nvSpPr>
        <p:spPr bwMode="auto">
          <a:xfrm>
            <a:off x="3671888" y="1962151"/>
            <a:ext cx="762000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0906" name="Line 77"/>
          <p:cNvSpPr>
            <a:spLocks noChangeShapeType="1"/>
          </p:cNvSpPr>
          <p:nvPr/>
        </p:nvSpPr>
        <p:spPr bwMode="auto">
          <a:xfrm flipV="1">
            <a:off x="3719514" y="2667000"/>
            <a:ext cx="733425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0907" name="Line 78"/>
          <p:cNvSpPr>
            <a:spLocks noChangeShapeType="1"/>
          </p:cNvSpPr>
          <p:nvPr/>
        </p:nvSpPr>
        <p:spPr bwMode="auto">
          <a:xfrm flipV="1">
            <a:off x="5186363" y="2667000"/>
            <a:ext cx="666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0908" name="Line 79"/>
          <p:cNvSpPr>
            <a:spLocks noChangeShapeType="1"/>
          </p:cNvSpPr>
          <p:nvPr/>
        </p:nvSpPr>
        <p:spPr bwMode="auto">
          <a:xfrm>
            <a:off x="5033964" y="2828926"/>
            <a:ext cx="561975" cy="657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0909" name="Line 80"/>
          <p:cNvSpPr>
            <a:spLocks noChangeShapeType="1"/>
          </p:cNvSpPr>
          <p:nvPr/>
        </p:nvSpPr>
        <p:spPr bwMode="auto">
          <a:xfrm>
            <a:off x="6291264" y="3705225"/>
            <a:ext cx="1038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0910" name="Line 81"/>
          <p:cNvSpPr>
            <a:spLocks noChangeShapeType="1"/>
          </p:cNvSpPr>
          <p:nvPr/>
        </p:nvSpPr>
        <p:spPr bwMode="auto">
          <a:xfrm>
            <a:off x="6577013" y="2781301"/>
            <a:ext cx="838200" cy="714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0911" name="Line 82"/>
          <p:cNvSpPr>
            <a:spLocks noChangeShapeType="1"/>
          </p:cNvSpPr>
          <p:nvPr/>
        </p:nvSpPr>
        <p:spPr bwMode="auto">
          <a:xfrm>
            <a:off x="8091489" y="3686175"/>
            <a:ext cx="701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0912" name="Text Box 84"/>
          <p:cNvSpPr txBox="1">
            <a:spLocks noChangeArrowheads="1"/>
          </p:cNvSpPr>
          <p:nvPr/>
        </p:nvSpPr>
        <p:spPr bwMode="auto">
          <a:xfrm>
            <a:off x="5676901" y="3863976"/>
            <a:ext cx="52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R2</a:t>
            </a:r>
          </a:p>
        </p:txBody>
      </p:sp>
      <p:sp>
        <p:nvSpPr>
          <p:cNvPr id="80913" name="Text Box 85"/>
          <p:cNvSpPr txBox="1">
            <a:spLocks noChangeArrowheads="1"/>
          </p:cNvSpPr>
          <p:nvPr/>
        </p:nvSpPr>
        <p:spPr bwMode="auto">
          <a:xfrm>
            <a:off x="7599363" y="2484439"/>
            <a:ext cx="3674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D</a:t>
            </a:r>
          </a:p>
        </p:txBody>
      </p:sp>
      <p:sp>
        <p:nvSpPr>
          <p:cNvPr id="80914" name="Text Box 86"/>
          <p:cNvSpPr txBox="1">
            <a:spLocks noChangeArrowheads="1"/>
          </p:cNvSpPr>
          <p:nvPr/>
        </p:nvSpPr>
        <p:spPr bwMode="auto">
          <a:xfrm>
            <a:off x="6062664" y="2862264"/>
            <a:ext cx="52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R3</a:t>
            </a:r>
          </a:p>
        </p:txBody>
      </p:sp>
      <p:grpSp>
        <p:nvGrpSpPr>
          <p:cNvPr id="192530" name="Group 88"/>
          <p:cNvGrpSpPr>
            <a:grpSpLocks/>
          </p:cNvGrpSpPr>
          <p:nvPr/>
        </p:nvGrpSpPr>
        <p:grpSpPr bwMode="auto">
          <a:xfrm>
            <a:off x="2947988" y="2665414"/>
            <a:ext cx="766762" cy="433387"/>
            <a:chOff x="589" y="1281"/>
            <a:chExt cx="483" cy="273"/>
          </a:xfrm>
        </p:grpSpPr>
        <p:sp>
          <p:nvSpPr>
            <p:cNvPr id="80997" name="Oval 89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0998" name="Line 90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0999" name="Line 91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000" name="Rectangle 92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001" name="Oval 93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2617" name="Group 94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1007" name="Line 9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08" name="Line 9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09" name="Line 9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2618" name="Group 98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1004" name="Line 9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05" name="Line 10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006" name="Line 10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80916" name="Text Box 102"/>
          <p:cNvSpPr txBox="1">
            <a:spLocks noChangeArrowheads="1"/>
          </p:cNvSpPr>
          <p:nvPr/>
        </p:nvSpPr>
        <p:spPr bwMode="auto">
          <a:xfrm>
            <a:off x="3140076" y="3098801"/>
            <a:ext cx="52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R5</a:t>
            </a:r>
          </a:p>
        </p:txBody>
      </p:sp>
      <p:sp>
        <p:nvSpPr>
          <p:cNvPr id="80917" name="Line 106"/>
          <p:cNvSpPr>
            <a:spLocks noChangeShapeType="1"/>
          </p:cNvSpPr>
          <p:nvPr/>
        </p:nvSpPr>
        <p:spPr bwMode="auto">
          <a:xfrm>
            <a:off x="6619876" y="2657475"/>
            <a:ext cx="968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0918" name="Text Box 108"/>
          <p:cNvSpPr txBox="1">
            <a:spLocks noChangeArrowheads="1"/>
          </p:cNvSpPr>
          <p:nvPr/>
        </p:nvSpPr>
        <p:spPr bwMode="auto">
          <a:xfrm>
            <a:off x="8753475" y="3503614"/>
            <a:ext cx="3529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A</a:t>
            </a:r>
          </a:p>
        </p:txBody>
      </p:sp>
      <p:sp>
        <p:nvSpPr>
          <p:cNvPr id="80919" name="Text Box 109"/>
          <p:cNvSpPr txBox="1">
            <a:spLocks noChangeArrowheads="1"/>
          </p:cNvSpPr>
          <p:nvPr/>
        </p:nvSpPr>
        <p:spPr bwMode="auto">
          <a:xfrm>
            <a:off x="3103564" y="2149476"/>
            <a:ext cx="52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R6</a:t>
            </a:r>
          </a:p>
        </p:txBody>
      </p:sp>
      <p:grpSp>
        <p:nvGrpSpPr>
          <p:cNvPr id="192536" name="Group 62"/>
          <p:cNvGrpSpPr>
            <a:grpSpLocks/>
          </p:cNvGrpSpPr>
          <p:nvPr/>
        </p:nvGrpSpPr>
        <p:grpSpPr bwMode="auto">
          <a:xfrm>
            <a:off x="5849938" y="2428875"/>
            <a:ext cx="766762" cy="433388"/>
            <a:chOff x="589" y="1281"/>
            <a:chExt cx="483" cy="273"/>
          </a:xfrm>
        </p:grpSpPr>
        <p:sp>
          <p:nvSpPr>
            <p:cNvPr id="80984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0985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0986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0987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0988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2604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0994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95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96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2605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0991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92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93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2537" name="Group 62"/>
          <p:cNvGrpSpPr>
            <a:grpSpLocks/>
          </p:cNvGrpSpPr>
          <p:nvPr/>
        </p:nvGrpSpPr>
        <p:grpSpPr bwMode="auto">
          <a:xfrm>
            <a:off x="7324726" y="3454400"/>
            <a:ext cx="766763" cy="433388"/>
            <a:chOff x="589" y="1281"/>
            <a:chExt cx="483" cy="273"/>
          </a:xfrm>
        </p:grpSpPr>
        <p:sp>
          <p:nvSpPr>
            <p:cNvPr id="80971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0972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0973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0974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0975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2591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0981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82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83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2592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0978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79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80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2538" name="Group 62"/>
          <p:cNvGrpSpPr>
            <a:grpSpLocks/>
          </p:cNvGrpSpPr>
          <p:nvPr/>
        </p:nvGrpSpPr>
        <p:grpSpPr bwMode="auto">
          <a:xfrm>
            <a:off x="4418013" y="2422525"/>
            <a:ext cx="766762" cy="433388"/>
            <a:chOff x="589" y="1281"/>
            <a:chExt cx="483" cy="273"/>
          </a:xfrm>
        </p:grpSpPr>
        <p:sp>
          <p:nvSpPr>
            <p:cNvPr id="80958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0959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0960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0961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0962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2578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0968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69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70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2579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0965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66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67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2539" name="Group 62"/>
          <p:cNvGrpSpPr>
            <a:grpSpLocks/>
          </p:cNvGrpSpPr>
          <p:nvPr/>
        </p:nvGrpSpPr>
        <p:grpSpPr bwMode="auto">
          <a:xfrm>
            <a:off x="5499101" y="3446464"/>
            <a:ext cx="766763" cy="433387"/>
            <a:chOff x="589" y="1281"/>
            <a:chExt cx="483" cy="273"/>
          </a:xfrm>
        </p:grpSpPr>
        <p:sp>
          <p:nvSpPr>
            <p:cNvPr id="80945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0946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0947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0948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0949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2565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0955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56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57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2566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0952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53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54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192540" name="Freeform 1"/>
          <p:cNvSpPr>
            <a:spLocks/>
          </p:cNvSpPr>
          <p:nvPr/>
        </p:nvSpPr>
        <p:spPr bwMode="auto">
          <a:xfrm>
            <a:off x="3729038" y="1860551"/>
            <a:ext cx="4927600" cy="1717675"/>
          </a:xfrm>
          <a:custGeom>
            <a:avLst/>
            <a:gdLst>
              <a:gd name="T0" fmla="*/ 0 w 4927600"/>
              <a:gd name="T1" fmla="*/ 0 h 1717040"/>
              <a:gd name="T2" fmla="*/ 1219200 w 4927600"/>
              <a:gd name="T3" fmla="*/ 732604 h 1717040"/>
              <a:gd name="T4" fmla="*/ 2092960 w 4927600"/>
              <a:gd name="T5" fmla="*/ 1719581 h 1717040"/>
              <a:gd name="T6" fmla="*/ 4927600 w 4927600"/>
              <a:gd name="T7" fmla="*/ 1719581 h 17170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927600" h="1717040">
                <a:moveTo>
                  <a:pt x="0" y="0"/>
                </a:moveTo>
                <a:lnTo>
                  <a:pt x="1219200" y="731520"/>
                </a:lnTo>
                <a:lnTo>
                  <a:pt x="2092960" y="1717040"/>
                </a:lnTo>
                <a:lnTo>
                  <a:pt x="4927600" y="1717040"/>
                </a:lnTo>
              </a:path>
            </a:pathLst>
          </a:cu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92541" name="Freeform 149"/>
          <p:cNvSpPr>
            <a:spLocks/>
          </p:cNvSpPr>
          <p:nvPr/>
        </p:nvSpPr>
        <p:spPr bwMode="auto">
          <a:xfrm>
            <a:off x="3576639" y="2744789"/>
            <a:ext cx="5038725" cy="1036637"/>
          </a:xfrm>
          <a:custGeom>
            <a:avLst/>
            <a:gdLst>
              <a:gd name="T0" fmla="*/ 0 w 5039360"/>
              <a:gd name="T1" fmla="*/ 376380 h 1036320"/>
              <a:gd name="T2" fmla="*/ 1249052 w 5039360"/>
              <a:gd name="T3" fmla="*/ 0 h 1036320"/>
              <a:gd name="T4" fmla="*/ 2203608 w 5039360"/>
              <a:gd name="T5" fmla="*/ 1037588 h 1036320"/>
              <a:gd name="T6" fmla="*/ 5036820 w 5039360"/>
              <a:gd name="T7" fmla="*/ 1037588 h 10363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039360" h="1036320">
                <a:moveTo>
                  <a:pt x="0" y="375920"/>
                </a:moveTo>
                <a:lnTo>
                  <a:pt x="1249680" y="0"/>
                </a:lnTo>
                <a:lnTo>
                  <a:pt x="2204720" y="1036320"/>
                </a:lnTo>
                <a:lnTo>
                  <a:pt x="5039360" y="1036320"/>
                </a:lnTo>
              </a:path>
            </a:pathLst>
          </a:custGeom>
          <a:noFill/>
          <a:ln w="38100" cap="flat" cmpd="sng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grpSp>
        <p:nvGrpSpPr>
          <p:cNvPr id="192542" name="Group 62"/>
          <p:cNvGrpSpPr>
            <a:grpSpLocks/>
          </p:cNvGrpSpPr>
          <p:nvPr/>
        </p:nvGrpSpPr>
        <p:grpSpPr bwMode="auto">
          <a:xfrm>
            <a:off x="8223251" y="4591050"/>
            <a:ext cx="766763" cy="433388"/>
            <a:chOff x="589" y="1281"/>
            <a:chExt cx="483" cy="273"/>
          </a:xfrm>
        </p:grpSpPr>
        <p:sp>
          <p:nvSpPr>
            <p:cNvPr id="80932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0933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0934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0935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0936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2552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0942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43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44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2553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0939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40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0941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192543" name="TextBox 2"/>
          <p:cNvSpPr txBox="1">
            <a:spLocks noChangeArrowheads="1"/>
          </p:cNvSpPr>
          <p:nvPr/>
        </p:nvSpPr>
        <p:spPr bwMode="auto">
          <a:xfrm>
            <a:off x="8988426" y="4629150"/>
            <a:ext cx="92704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8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IP router</a:t>
            </a:r>
          </a:p>
        </p:txBody>
      </p:sp>
      <p:sp>
        <p:nvSpPr>
          <p:cNvPr id="192544" name="Rectangle 3"/>
          <p:cNvSpPr txBox="1">
            <a:spLocks noChangeArrowheads="1"/>
          </p:cNvSpPr>
          <p:nvPr/>
        </p:nvSpPr>
        <p:spPr bwMode="auto">
          <a:xfrm>
            <a:off x="1986750" y="5146256"/>
            <a:ext cx="8358823" cy="1254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000099"/>
              </a:buClr>
              <a:buSzPct val="65000"/>
            </a:pPr>
            <a:r>
              <a:rPr lang="en-US" altLang="zh-CN" sz="2800" dirty="0">
                <a:solidFill>
                  <a:schemeClr val="accent2"/>
                </a:solidFill>
                <a:latin typeface="+mn-lt"/>
              </a:rPr>
              <a:t>IP routing: path to destination determined by destination address alone</a:t>
            </a:r>
          </a:p>
        </p:txBody>
      </p:sp>
      <p:sp>
        <p:nvSpPr>
          <p:cNvPr id="80931" name="Text Box 87"/>
          <p:cNvSpPr txBox="1">
            <a:spLocks noChangeArrowheads="1"/>
          </p:cNvSpPr>
          <p:nvPr/>
        </p:nvSpPr>
        <p:spPr bwMode="auto">
          <a:xfrm>
            <a:off x="4398964" y="2800351"/>
            <a:ext cx="52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R4</a:t>
            </a:r>
          </a:p>
        </p:txBody>
      </p:sp>
      <p:sp>
        <p:nvSpPr>
          <p:cNvPr id="3" name="矩形 2"/>
          <p:cNvSpPr/>
          <p:nvPr/>
        </p:nvSpPr>
        <p:spPr>
          <a:xfrm>
            <a:off x="7834114" y="135566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800" i="1" dirty="0">
                <a:solidFill>
                  <a:srgbClr val="CC0000"/>
                </a:solidFill>
                <a:latin typeface="+mn-lt"/>
              </a:rPr>
              <a:t>flexibility:  </a:t>
            </a:r>
            <a:r>
              <a:rPr lang="en-US" altLang="zh-CN" sz="1800" dirty="0">
                <a:latin typeface="+mn-lt"/>
              </a:rPr>
              <a:t>MPLS forwarding decisions can </a:t>
            </a:r>
            <a:r>
              <a:rPr lang="en-US" altLang="zh-CN" sz="1800" i="1" dirty="0">
                <a:latin typeface="+mn-lt"/>
              </a:rPr>
              <a:t>differ</a:t>
            </a:r>
            <a:r>
              <a:rPr lang="en-US" altLang="zh-CN" sz="1800" dirty="0">
                <a:latin typeface="+mn-lt"/>
              </a:rPr>
              <a:t> from those of IP</a:t>
            </a:r>
            <a:r>
              <a:rPr lang="zh-CN" altLang="en-US" sz="1800" dirty="0">
                <a:latin typeface="+mn-lt"/>
              </a:rPr>
              <a:t>： </a:t>
            </a:r>
            <a:r>
              <a:rPr lang="en-US" altLang="zh-CN" sz="1800" dirty="0">
                <a:latin typeface="+mn-lt"/>
              </a:rPr>
              <a:t>use destination </a:t>
            </a:r>
            <a:r>
              <a:rPr lang="en-US" altLang="zh-CN" sz="1800" i="1" dirty="0">
                <a:latin typeface="+mn-lt"/>
              </a:rPr>
              <a:t>and</a:t>
            </a:r>
            <a:r>
              <a:rPr lang="en-US" altLang="zh-CN" sz="1800" dirty="0">
                <a:latin typeface="+mn-lt"/>
              </a:rPr>
              <a:t> source addresses to route flows to same destination differently (</a:t>
            </a:r>
            <a:r>
              <a:rPr lang="en-US" altLang="zh-CN" sz="1800" dirty="0">
                <a:solidFill>
                  <a:schemeClr val="accent2"/>
                </a:solidFill>
                <a:latin typeface="+mn-lt"/>
              </a:rPr>
              <a:t>traffic engineering</a:t>
            </a:r>
            <a:r>
              <a:rPr lang="en-US" altLang="zh-CN" sz="1800" dirty="0">
                <a:latin typeface="+mn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7052765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5" name="Rectangle 14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ea typeface="ＭＳ Ｐゴシック" charset="0"/>
                <a:cs typeface="+mj-cs"/>
              </a:rPr>
              <a:t>MPLS versus IP paths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124</a:t>
            </a:fld>
            <a:endParaRPr lang="en-US" altLang="zh-CN" dirty="0"/>
          </a:p>
        </p:txBody>
      </p:sp>
      <p:grpSp>
        <p:nvGrpSpPr>
          <p:cNvPr id="194563" name="Group 6"/>
          <p:cNvGrpSpPr>
            <a:grpSpLocks/>
          </p:cNvGrpSpPr>
          <p:nvPr/>
        </p:nvGrpSpPr>
        <p:grpSpPr bwMode="auto">
          <a:xfrm>
            <a:off x="7319963" y="3236914"/>
            <a:ext cx="766762" cy="433387"/>
            <a:chOff x="3600" y="219"/>
            <a:chExt cx="360" cy="175"/>
          </a:xfrm>
        </p:grpSpPr>
        <p:sp>
          <p:nvSpPr>
            <p:cNvPr id="82049" name="Oval 7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2050" name="Line 8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2051" name="Line 9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2052" name="Rectangle 10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2053" name="Oval 11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4693" name="Group 12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2059" name="Line 1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60" name="Line 1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61" name="Line 1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4694" name="Group 16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2056" name="Line 1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57" name="Line 1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58" name="Line 1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4564" name="Group 20"/>
          <p:cNvGrpSpPr>
            <a:grpSpLocks/>
          </p:cNvGrpSpPr>
          <p:nvPr/>
        </p:nvGrpSpPr>
        <p:grpSpPr bwMode="auto">
          <a:xfrm>
            <a:off x="5494338" y="3232150"/>
            <a:ext cx="766762" cy="433388"/>
            <a:chOff x="3600" y="219"/>
            <a:chExt cx="360" cy="175"/>
          </a:xfrm>
        </p:grpSpPr>
        <p:sp>
          <p:nvSpPr>
            <p:cNvPr id="82036" name="Oval 21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2037" name="Line 22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2038" name="Line 23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2039" name="Rectangle 24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2040" name="Oval 25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4680" name="Group 26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2046" name="Line 27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47" name="Line 28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48" name="Line 29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4681" name="Group 30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2043" name="Line 3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44" name="Line 3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45" name="Line 3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4565" name="Group 34"/>
          <p:cNvGrpSpPr>
            <a:grpSpLocks/>
          </p:cNvGrpSpPr>
          <p:nvPr/>
        </p:nvGrpSpPr>
        <p:grpSpPr bwMode="auto">
          <a:xfrm>
            <a:off x="5848351" y="2214564"/>
            <a:ext cx="766763" cy="433387"/>
            <a:chOff x="3600" y="219"/>
            <a:chExt cx="360" cy="175"/>
          </a:xfrm>
        </p:grpSpPr>
        <p:sp>
          <p:nvSpPr>
            <p:cNvPr id="82023" name="Oval 3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2024" name="Line 3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2025" name="Line 3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2026" name="Rectangle 3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2027" name="Oval 3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4667" name="Group 4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2033" name="Line 4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34" name="Line 4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35" name="Line 4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4668" name="Group 4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2030" name="Line 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31" name="Line 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32" name="Line 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4566" name="Group 48"/>
          <p:cNvGrpSpPr>
            <a:grpSpLocks/>
          </p:cNvGrpSpPr>
          <p:nvPr/>
        </p:nvGrpSpPr>
        <p:grpSpPr bwMode="auto">
          <a:xfrm>
            <a:off x="4421188" y="2209800"/>
            <a:ext cx="766762" cy="433388"/>
            <a:chOff x="3600" y="219"/>
            <a:chExt cx="360" cy="175"/>
          </a:xfrm>
        </p:grpSpPr>
        <p:sp>
          <p:nvSpPr>
            <p:cNvPr id="82010" name="Oval 4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2011" name="Line 5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2012" name="Line 5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2013" name="Rectangle 52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2014" name="Oval 5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4654" name="Group 5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2020" name="Line 5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21" name="Line 5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22" name="Line 5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4655" name="Group 5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2017" name="Line 5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18" name="Line 6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19" name="Line 6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grpSp>
        <p:nvGrpSpPr>
          <p:cNvPr id="194567" name="Group 62"/>
          <p:cNvGrpSpPr>
            <a:grpSpLocks/>
          </p:cNvGrpSpPr>
          <p:nvPr/>
        </p:nvGrpSpPr>
        <p:grpSpPr bwMode="auto">
          <a:xfrm>
            <a:off x="2901951" y="1503364"/>
            <a:ext cx="766763" cy="433387"/>
            <a:chOff x="589" y="1281"/>
            <a:chExt cx="483" cy="273"/>
          </a:xfrm>
        </p:grpSpPr>
        <p:sp>
          <p:nvSpPr>
            <p:cNvPr id="81997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998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999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2000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2001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4641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2007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08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09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4642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2004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05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2006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81929" name="Line 76"/>
          <p:cNvSpPr>
            <a:spLocks noChangeShapeType="1"/>
          </p:cNvSpPr>
          <p:nvPr/>
        </p:nvSpPr>
        <p:spPr bwMode="auto">
          <a:xfrm>
            <a:off x="3671888" y="1746251"/>
            <a:ext cx="762000" cy="523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1930" name="Line 77"/>
          <p:cNvSpPr>
            <a:spLocks noChangeShapeType="1"/>
          </p:cNvSpPr>
          <p:nvPr/>
        </p:nvSpPr>
        <p:spPr bwMode="auto">
          <a:xfrm flipV="1">
            <a:off x="3719514" y="2451100"/>
            <a:ext cx="733425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1931" name="Line 78"/>
          <p:cNvSpPr>
            <a:spLocks noChangeShapeType="1"/>
          </p:cNvSpPr>
          <p:nvPr/>
        </p:nvSpPr>
        <p:spPr bwMode="auto">
          <a:xfrm flipV="1">
            <a:off x="5186363" y="2451100"/>
            <a:ext cx="666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1932" name="Line 79"/>
          <p:cNvSpPr>
            <a:spLocks noChangeShapeType="1"/>
          </p:cNvSpPr>
          <p:nvPr/>
        </p:nvSpPr>
        <p:spPr bwMode="auto">
          <a:xfrm>
            <a:off x="5033964" y="2613026"/>
            <a:ext cx="561975" cy="657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1933" name="Line 80"/>
          <p:cNvSpPr>
            <a:spLocks noChangeShapeType="1"/>
          </p:cNvSpPr>
          <p:nvPr/>
        </p:nvSpPr>
        <p:spPr bwMode="auto">
          <a:xfrm>
            <a:off x="6291264" y="3489325"/>
            <a:ext cx="1038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1934" name="Line 81"/>
          <p:cNvSpPr>
            <a:spLocks noChangeShapeType="1"/>
          </p:cNvSpPr>
          <p:nvPr/>
        </p:nvSpPr>
        <p:spPr bwMode="auto">
          <a:xfrm>
            <a:off x="6577013" y="2565401"/>
            <a:ext cx="838200" cy="714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1935" name="Line 82"/>
          <p:cNvSpPr>
            <a:spLocks noChangeShapeType="1"/>
          </p:cNvSpPr>
          <p:nvPr/>
        </p:nvSpPr>
        <p:spPr bwMode="auto">
          <a:xfrm>
            <a:off x="8091489" y="3470275"/>
            <a:ext cx="7016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1936" name="Text Box 84"/>
          <p:cNvSpPr txBox="1">
            <a:spLocks noChangeArrowheads="1"/>
          </p:cNvSpPr>
          <p:nvPr/>
        </p:nvSpPr>
        <p:spPr bwMode="auto">
          <a:xfrm>
            <a:off x="5676901" y="3648076"/>
            <a:ext cx="52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R2</a:t>
            </a:r>
          </a:p>
        </p:txBody>
      </p:sp>
      <p:sp>
        <p:nvSpPr>
          <p:cNvPr id="81937" name="Text Box 85"/>
          <p:cNvSpPr txBox="1">
            <a:spLocks noChangeArrowheads="1"/>
          </p:cNvSpPr>
          <p:nvPr/>
        </p:nvSpPr>
        <p:spPr bwMode="auto">
          <a:xfrm>
            <a:off x="7599363" y="2268539"/>
            <a:ext cx="3674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D</a:t>
            </a:r>
          </a:p>
        </p:txBody>
      </p:sp>
      <p:sp>
        <p:nvSpPr>
          <p:cNvPr id="81938" name="Text Box 86"/>
          <p:cNvSpPr txBox="1">
            <a:spLocks noChangeArrowheads="1"/>
          </p:cNvSpPr>
          <p:nvPr/>
        </p:nvSpPr>
        <p:spPr bwMode="auto">
          <a:xfrm>
            <a:off x="6062664" y="2646364"/>
            <a:ext cx="52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R3</a:t>
            </a:r>
          </a:p>
        </p:txBody>
      </p:sp>
      <p:sp>
        <p:nvSpPr>
          <p:cNvPr id="81939" name="Text Box 87"/>
          <p:cNvSpPr txBox="1">
            <a:spLocks noChangeArrowheads="1"/>
          </p:cNvSpPr>
          <p:nvPr/>
        </p:nvSpPr>
        <p:spPr bwMode="auto">
          <a:xfrm>
            <a:off x="4398964" y="2584451"/>
            <a:ext cx="52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R4</a:t>
            </a:r>
          </a:p>
        </p:txBody>
      </p:sp>
      <p:grpSp>
        <p:nvGrpSpPr>
          <p:cNvPr id="194579" name="Group 88"/>
          <p:cNvGrpSpPr>
            <a:grpSpLocks/>
          </p:cNvGrpSpPr>
          <p:nvPr/>
        </p:nvGrpSpPr>
        <p:grpSpPr bwMode="auto">
          <a:xfrm>
            <a:off x="2947988" y="2449514"/>
            <a:ext cx="766762" cy="433387"/>
            <a:chOff x="589" y="1281"/>
            <a:chExt cx="483" cy="273"/>
          </a:xfrm>
        </p:grpSpPr>
        <p:sp>
          <p:nvSpPr>
            <p:cNvPr id="81984" name="Oval 89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985" name="Line 90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986" name="Line 91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987" name="Rectangle 92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988" name="Oval 93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4628" name="Group 94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1994" name="Line 9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995" name="Line 9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996" name="Line 9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4629" name="Group 98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1991" name="Line 9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992" name="Line 10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993" name="Line 10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81941" name="Text Box 102"/>
          <p:cNvSpPr txBox="1">
            <a:spLocks noChangeArrowheads="1"/>
          </p:cNvSpPr>
          <p:nvPr/>
        </p:nvSpPr>
        <p:spPr bwMode="auto">
          <a:xfrm>
            <a:off x="3140076" y="2882901"/>
            <a:ext cx="52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R5</a:t>
            </a:r>
          </a:p>
        </p:txBody>
      </p:sp>
      <p:sp>
        <p:nvSpPr>
          <p:cNvPr id="81942" name="Line 106"/>
          <p:cNvSpPr>
            <a:spLocks noChangeShapeType="1"/>
          </p:cNvSpPr>
          <p:nvPr/>
        </p:nvSpPr>
        <p:spPr bwMode="auto">
          <a:xfrm>
            <a:off x="6619876" y="2441575"/>
            <a:ext cx="9683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+mn-lt"/>
              <a:ea typeface="ＭＳ Ｐゴシック" charset="0"/>
            </a:endParaRPr>
          </a:p>
        </p:txBody>
      </p:sp>
      <p:sp>
        <p:nvSpPr>
          <p:cNvPr id="81943" name="Text Box 108"/>
          <p:cNvSpPr txBox="1">
            <a:spLocks noChangeArrowheads="1"/>
          </p:cNvSpPr>
          <p:nvPr/>
        </p:nvSpPr>
        <p:spPr bwMode="auto">
          <a:xfrm>
            <a:off x="8753475" y="3287714"/>
            <a:ext cx="3529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A</a:t>
            </a:r>
          </a:p>
        </p:txBody>
      </p:sp>
      <p:sp>
        <p:nvSpPr>
          <p:cNvPr id="81944" name="Text Box 109"/>
          <p:cNvSpPr txBox="1">
            <a:spLocks noChangeArrowheads="1"/>
          </p:cNvSpPr>
          <p:nvPr/>
        </p:nvSpPr>
        <p:spPr bwMode="auto">
          <a:xfrm>
            <a:off x="3103564" y="1933576"/>
            <a:ext cx="5245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i="0" dirty="0">
                <a:solidFill>
                  <a:srgbClr val="000000"/>
                </a:solidFill>
                <a:latin typeface="+mn-lt"/>
              </a:rPr>
              <a:t>R6</a:t>
            </a:r>
          </a:p>
        </p:txBody>
      </p:sp>
      <p:sp>
        <p:nvSpPr>
          <p:cNvPr id="194585" name="Freeform 1"/>
          <p:cNvSpPr>
            <a:spLocks/>
          </p:cNvSpPr>
          <p:nvPr/>
        </p:nvSpPr>
        <p:spPr bwMode="auto">
          <a:xfrm>
            <a:off x="3729038" y="1644650"/>
            <a:ext cx="4927600" cy="1735138"/>
          </a:xfrm>
          <a:custGeom>
            <a:avLst/>
            <a:gdLst>
              <a:gd name="T0" fmla="*/ 0 w 4927600"/>
              <a:gd name="T1" fmla="*/ 0 h 1734711"/>
              <a:gd name="T2" fmla="*/ 1219200 w 4927600"/>
              <a:gd name="T3" fmla="*/ 732240 h 1734711"/>
              <a:gd name="T4" fmla="*/ 2739004 w 4927600"/>
              <a:gd name="T5" fmla="*/ 723839 h 1734711"/>
              <a:gd name="T6" fmla="*/ 4027115 w 4927600"/>
              <a:gd name="T7" fmla="*/ 1736419 h 1734711"/>
              <a:gd name="T8" fmla="*/ 4927600 w 4927600"/>
              <a:gd name="T9" fmla="*/ 1718732 h 17347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927600" h="1734711">
                <a:moveTo>
                  <a:pt x="0" y="0"/>
                </a:moveTo>
                <a:lnTo>
                  <a:pt x="1219200" y="731520"/>
                </a:lnTo>
                <a:lnTo>
                  <a:pt x="2739004" y="723127"/>
                </a:lnTo>
                <a:lnTo>
                  <a:pt x="4027115" y="1734711"/>
                </a:lnTo>
                <a:lnTo>
                  <a:pt x="4927600" y="1717040"/>
                </a:lnTo>
              </a:path>
            </a:pathLst>
          </a:custGeom>
          <a:noFill/>
          <a:ln w="38100" cap="flat" cmpd="sng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sp>
        <p:nvSpPr>
          <p:cNvPr id="194586" name="Freeform 149"/>
          <p:cNvSpPr>
            <a:spLocks/>
          </p:cNvSpPr>
          <p:nvPr/>
        </p:nvSpPr>
        <p:spPr bwMode="auto">
          <a:xfrm>
            <a:off x="3576639" y="2528889"/>
            <a:ext cx="5038725" cy="1036637"/>
          </a:xfrm>
          <a:custGeom>
            <a:avLst/>
            <a:gdLst>
              <a:gd name="T0" fmla="*/ 0 w 5039360"/>
              <a:gd name="T1" fmla="*/ 376380 h 1036320"/>
              <a:gd name="T2" fmla="*/ 1249052 w 5039360"/>
              <a:gd name="T3" fmla="*/ 0 h 1036320"/>
              <a:gd name="T4" fmla="*/ 2203608 w 5039360"/>
              <a:gd name="T5" fmla="*/ 1037588 h 1036320"/>
              <a:gd name="T6" fmla="*/ 5036820 w 5039360"/>
              <a:gd name="T7" fmla="*/ 1037588 h 10363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039360" h="1036320">
                <a:moveTo>
                  <a:pt x="0" y="375920"/>
                </a:moveTo>
                <a:lnTo>
                  <a:pt x="1249680" y="0"/>
                </a:lnTo>
                <a:lnTo>
                  <a:pt x="2204720" y="1036320"/>
                </a:lnTo>
                <a:lnTo>
                  <a:pt x="5039360" y="1036320"/>
                </a:lnTo>
              </a:path>
            </a:pathLst>
          </a:custGeom>
          <a:noFill/>
          <a:ln w="38100" cap="flat" cmpd="sng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dirty="0">
              <a:latin typeface="+mn-lt"/>
            </a:endParaRPr>
          </a:p>
        </p:txBody>
      </p:sp>
      <p:grpSp>
        <p:nvGrpSpPr>
          <p:cNvPr id="194587" name="Group 62"/>
          <p:cNvGrpSpPr>
            <a:grpSpLocks/>
          </p:cNvGrpSpPr>
          <p:nvPr/>
        </p:nvGrpSpPr>
        <p:grpSpPr bwMode="auto">
          <a:xfrm>
            <a:off x="8223251" y="4375150"/>
            <a:ext cx="766763" cy="433388"/>
            <a:chOff x="589" y="1281"/>
            <a:chExt cx="483" cy="273"/>
          </a:xfrm>
        </p:grpSpPr>
        <p:sp>
          <p:nvSpPr>
            <p:cNvPr id="81971" name="Oval 63"/>
            <p:cNvSpPr>
              <a:spLocks noChangeArrowheads="1"/>
            </p:cNvSpPr>
            <p:nvPr/>
          </p:nvSpPr>
          <p:spPr bwMode="auto">
            <a:xfrm>
              <a:off x="593" y="1403"/>
              <a:ext cx="479" cy="15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972" name="Line 64"/>
            <p:cNvSpPr>
              <a:spLocks noChangeShapeType="1"/>
            </p:cNvSpPr>
            <p:nvPr/>
          </p:nvSpPr>
          <p:spPr bwMode="auto">
            <a:xfrm>
              <a:off x="591" y="1376"/>
              <a:ext cx="0" cy="1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973" name="Line 65"/>
            <p:cNvSpPr>
              <a:spLocks noChangeShapeType="1"/>
            </p:cNvSpPr>
            <p:nvPr/>
          </p:nvSpPr>
          <p:spPr bwMode="auto">
            <a:xfrm>
              <a:off x="1068" y="1368"/>
              <a:ext cx="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974" name="Rectangle 66"/>
            <p:cNvSpPr>
              <a:spLocks noChangeArrowheads="1"/>
            </p:cNvSpPr>
            <p:nvPr/>
          </p:nvSpPr>
          <p:spPr bwMode="auto">
            <a:xfrm>
              <a:off x="597" y="1390"/>
              <a:ext cx="471" cy="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975" name="Oval 67"/>
            <p:cNvSpPr>
              <a:spLocks noChangeArrowheads="1"/>
            </p:cNvSpPr>
            <p:nvPr/>
          </p:nvSpPr>
          <p:spPr bwMode="auto">
            <a:xfrm>
              <a:off x="589" y="1281"/>
              <a:ext cx="479" cy="176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4615" name="Group 68"/>
            <p:cNvGrpSpPr>
              <a:grpSpLocks/>
            </p:cNvGrpSpPr>
            <p:nvPr/>
          </p:nvGrpSpPr>
          <p:grpSpPr bwMode="auto">
            <a:xfrm>
              <a:off x="704" y="1320"/>
              <a:ext cx="238" cy="103"/>
              <a:chOff x="2848" y="848"/>
              <a:chExt cx="140" cy="98"/>
            </a:xfrm>
          </p:grpSpPr>
          <p:sp>
            <p:nvSpPr>
              <p:cNvPr id="81981" name="Line 6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982" name="Line 7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983" name="Line 7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4616" name="Group 72"/>
            <p:cNvGrpSpPr>
              <a:grpSpLocks/>
            </p:cNvGrpSpPr>
            <p:nvPr/>
          </p:nvGrpSpPr>
          <p:grpSpPr bwMode="auto">
            <a:xfrm flipV="1">
              <a:off x="704" y="1318"/>
              <a:ext cx="238" cy="103"/>
              <a:chOff x="2848" y="848"/>
              <a:chExt cx="140" cy="98"/>
            </a:xfrm>
          </p:grpSpPr>
          <p:sp>
            <p:nvSpPr>
              <p:cNvPr id="81978" name="Line 73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979" name="Line 74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980" name="Line 75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194588" name="TextBox 2"/>
          <p:cNvSpPr txBox="1">
            <a:spLocks noChangeArrowheads="1"/>
          </p:cNvSpPr>
          <p:nvPr/>
        </p:nvSpPr>
        <p:spPr bwMode="auto">
          <a:xfrm>
            <a:off x="9097964" y="4343400"/>
            <a:ext cx="77457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ts val="1800"/>
              </a:lnSpc>
            </a:pPr>
            <a:r>
              <a:rPr lang="en-US" altLang="zh-CN" sz="18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IP-only</a:t>
            </a:r>
          </a:p>
          <a:p>
            <a:pPr>
              <a:lnSpc>
                <a:spcPts val="1800"/>
              </a:lnSpc>
            </a:pPr>
            <a:r>
              <a:rPr lang="en-US" altLang="zh-CN" sz="18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router</a:t>
            </a:r>
          </a:p>
        </p:txBody>
      </p:sp>
      <p:sp>
        <p:nvSpPr>
          <p:cNvPr id="194589" name="Rectangle 3"/>
          <p:cNvSpPr txBox="1">
            <a:spLocks noChangeArrowheads="1"/>
          </p:cNvSpPr>
          <p:nvPr/>
        </p:nvSpPr>
        <p:spPr bwMode="auto">
          <a:xfrm>
            <a:off x="1927225" y="4335146"/>
            <a:ext cx="619601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zh-CN" sz="2000" dirty="0">
                <a:solidFill>
                  <a:srgbClr val="CC0000"/>
                </a:solidFill>
                <a:latin typeface="+mn-lt"/>
              </a:rPr>
              <a:t>IP routing: </a:t>
            </a:r>
            <a:r>
              <a:rPr lang="en-US" altLang="zh-CN" sz="2000" dirty="0">
                <a:solidFill>
                  <a:srgbClr val="000000"/>
                </a:solidFill>
                <a:latin typeface="+mn-lt"/>
              </a:rPr>
              <a:t>path to destination determined by </a:t>
            </a:r>
            <a:r>
              <a:rPr lang="en-US" altLang="zh-CN" sz="2000" dirty="0">
                <a:solidFill>
                  <a:schemeClr val="accent5"/>
                </a:solidFill>
                <a:latin typeface="+mn-lt"/>
              </a:rPr>
              <a:t>destination address alone</a:t>
            </a:r>
          </a:p>
        </p:txBody>
      </p:sp>
      <p:grpSp>
        <p:nvGrpSpPr>
          <p:cNvPr id="194591" name="Group 34"/>
          <p:cNvGrpSpPr>
            <a:grpSpLocks/>
          </p:cNvGrpSpPr>
          <p:nvPr/>
        </p:nvGrpSpPr>
        <p:grpSpPr bwMode="auto">
          <a:xfrm>
            <a:off x="8237538" y="5159375"/>
            <a:ext cx="766762" cy="433388"/>
            <a:chOff x="3600" y="219"/>
            <a:chExt cx="360" cy="175"/>
          </a:xfrm>
        </p:grpSpPr>
        <p:sp>
          <p:nvSpPr>
            <p:cNvPr id="81958" name="Oval 35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959" name="Line 36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960" name="Line 37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+mn-lt"/>
                <a:ea typeface="ＭＳ Ｐゴシック" charset="0"/>
              </a:endParaRPr>
            </a:p>
          </p:txBody>
        </p:sp>
        <p:sp>
          <p:nvSpPr>
            <p:cNvPr id="81961" name="Rectangle 38"/>
            <p:cNvSpPr>
              <a:spLocks noChangeArrowheads="1"/>
            </p:cNvSpPr>
            <p:nvPr/>
          </p:nvSpPr>
          <p:spPr bwMode="auto">
            <a:xfrm>
              <a:off x="3603" y="289"/>
              <a:ext cx="354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sp>
          <p:nvSpPr>
            <p:cNvPr id="81962" name="Oval 39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+mn-lt"/>
                <a:ea typeface="ＭＳ Ｐゴシック" charset="0"/>
              </a:endParaRPr>
            </a:p>
          </p:txBody>
        </p:sp>
        <p:grpSp>
          <p:nvGrpSpPr>
            <p:cNvPr id="194602" name="Group 40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81968" name="Line 41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969" name="Line 42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970" name="Line 43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  <p:grpSp>
          <p:nvGrpSpPr>
            <p:cNvPr id="194603" name="Group 44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81965" name="Line 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966" name="Line 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  <p:sp>
            <p:nvSpPr>
              <p:cNvPr id="81967" name="Line 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n-lt"/>
                  <a:ea typeface="ＭＳ Ｐゴシック" charset="0"/>
                </a:endParaRPr>
              </a:p>
            </p:txBody>
          </p:sp>
        </p:grpSp>
      </p:grpSp>
      <p:sp>
        <p:nvSpPr>
          <p:cNvPr id="194592" name="TextBox 236"/>
          <p:cNvSpPr txBox="1">
            <a:spLocks noChangeArrowheads="1"/>
          </p:cNvSpPr>
          <p:nvPr/>
        </p:nvSpPr>
        <p:spPr bwMode="auto">
          <a:xfrm>
            <a:off x="9070975" y="5121275"/>
            <a:ext cx="113364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ts val="1800"/>
              </a:lnSpc>
            </a:pPr>
            <a:r>
              <a:rPr lang="en-US" altLang="zh-CN" sz="18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MPLS and </a:t>
            </a:r>
          </a:p>
          <a:p>
            <a:pPr>
              <a:lnSpc>
                <a:spcPts val="1800"/>
              </a:lnSpc>
            </a:pPr>
            <a:r>
              <a:rPr lang="en-US" altLang="zh-CN" sz="18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IP router</a:t>
            </a:r>
          </a:p>
        </p:txBody>
      </p:sp>
      <p:sp>
        <p:nvSpPr>
          <p:cNvPr id="194593" name="Rectangle 3"/>
          <p:cNvSpPr txBox="1">
            <a:spLocks noChangeArrowheads="1"/>
          </p:cNvSpPr>
          <p:nvPr/>
        </p:nvSpPr>
        <p:spPr bwMode="auto">
          <a:xfrm>
            <a:off x="1934818" y="5162550"/>
            <a:ext cx="6196012" cy="1157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anose="05000000000000000000" pitchFamily="2" charset="2"/>
              <a:buChar char="v"/>
            </a:pPr>
            <a:r>
              <a:rPr lang="en-US" altLang="zh-CN" sz="2000" dirty="0">
                <a:solidFill>
                  <a:srgbClr val="CC0000"/>
                </a:solidFill>
                <a:latin typeface="+mn-lt"/>
              </a:rPr>
              <a:t>MPLS routing: </a:t>
            </a:r>
            <a:r>
              <a:rPr lang="en-US" altLang="zh-CN" sz="2000" i="0" dirty="0">
                <a:solidFill>
                  <a:srgbClr val="000000"/>
                </a:solidFill>
                <a:latin typeface="+mn-lt"/>
              </a:rPr>
              <a:t>path to destination can be based </a:t>
            </a:r>
            <a:r>
              <a:rPr lang="en-US" altLang="zh-CN" sz="2000" i="0" dirty="0">
                <a:solidFill>
                  <a:schemeClr val="accent5"/>
                </a:solidFill>
                <a:latin typeface="+mn-lt"/>
              </a:rPr>
              <a:t>on source </a:t>
            </a:r>
            <a:r>
              <a:rPr lang="en-US" altLang="zh-CN" sz="2000" dirty="0">
                <a:solidFill>
                  <a:schemeClr val="accent5"/>
                </a:solidFill>
                <a:latin typeface="+mn-lt"/>
              </a:rPr>
              <a:t>and</a:t>
            </a:r>
            <a:r>
              <a:rPr lang="en-US" altLang="zh-CN" sz="2000" i="0" dirty="0">
                <a:solidFill>
                  <a:schemeClr val="accent5"/>
                </a:solidFill>
                <a:latin typeface="+mn-lt"/>
              </a:rPr>
              <a:t> </a:t>
            </a:r>
            <a:r>
              <a:rPr lang="en-US" altLang="zh-CN" sz="2000" dirty="0" err="1">
                <a:solidFill>
                  <a:schemeClr val="accent5"/>
                </a:solidFill>
                <a:latin typeface="+mn-lt"/>
              </a:rPr>
              <a:t>dest</a:t>
            </a:r>
            <a:r>
              <a:rPr lang="en-US" altLang="zh-CN" sz="2000" dirty="0">
                <a:solidFill>
                  <a:schemeClr val="accent5"/>
                </a:solidFill>
                <a:latin typeface="+mn-lt"/>
              </a:rPr>
              <a:t>. address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n-US" altLang="zh-CN" sz="1800" dirty="0">
                <a:solidFill>
                  <a:srgbClr val="C00000"/>
                </a:solidFill>
                <a:latin typeface="+mn-lt"/>
              </a:rPr>
              <a:t>fast reroute: </a:t>
            </a:r>
            <a:r>
              <a:rPr lang="en-US" altLang="zh-CN" sz="1800" i="0" dirty="0" err="1">
                <a:solidFill>
                  <a:srgbClr val="000000"/>
                </a:solidFill>
                <a:latin typeface="+mn-lt"/>
              </a:rPr>
              <a:t>precompute</a:t>
            </a:r>
            <a:r>
              <a:rPr lang="en-US" altLang="zh-CN" sz="1800" i="0" dirty="0">
                <a:solidFill>
                  <a:srgbClr val="000000"/>
                </a:solidFill>
                <a:latin typeface="+mn-lt"/>
              </a:rPr>
              <a:t> backup routes in case of link failure</a:t>
            </a:r>
          </a:p>
        </p:txBody>
      </p:sp>
      <p:sp>
        <p:nvSpPr>
          <p:cNvPr id="194594" name="Oval 3"/>
          <p:cNvSpPr>
            <a:spLocks noChangeArrowheads="1"/>
          </p:cNvSpPr>
          <p:nvPr/>
        </p:nvSpPr>
        <p:spPr bwMode="auto">
          <a:xfrm rot="2263392">
            <a:off x="5092701" y="2000250"/>
            <a:ext cx="161925" cy="1144588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endParaRPr lang="zh-CN" altLang="zh-CN" sz="1800">
              <a:solidFill>
                <a:srgbClr val="000000"/>
              </a:solidFill>
              <a:latin typeface="+mn-lt"/>
            </a:endParaRPr>
          </a:p>
        </p:txBody>
      </p:sp>
      <p:cxnSp>
        <p:nvCxnSpPr>
          <p:cNvPr id="81956" name="Straight Connector 5"/>
          <p:cNvCxnSpPr>
            <a:cxnSpLocks noChangeShapeType="1"/>
            <a:stCxn id="194594" idx="0"/>
          </p:cNvCxnSpPr>
          <p:nvPr/>
        </p:nvCxnSpPr>
        <p:spPr bwMode="auto">
          <a:xfrm flipV="1">
            <a:off x="5524500" y="1749425"/>
            <a:ext cx="203200" cy="3698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4596" name="TextBox 6"/>
          <p:cNvSpPr txBox="1">
            <a:spLocks noChangeArrowheads="1"/>
          </p:cNvSpPr>
          <p:nvPr/>
        </p:nvSpPr>
        <p:spPr bwMode="auto">
          <a:xfrm>
            <a:off x="5659438" y="1331913"/>
            <a:ext cx="4749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800" i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entry router (R4)  can use </a:t>
            </a:r>
            <a:r>
              <a:rPr lang="en-US" altLang="zh-CN" sz="18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different</a:t>
            </a:r>
            <a:r>
              <a:rPr lang="en-US" altLang="zh-CN" sz="1800" i="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 MPLS routes to A based, e.g., on source address</a:t>
            </a:r>
          </a:p>
        </p:txBody>
      </p:sp>
    </p:spTree>
    <p:extLst>
      <p:ext uri="{BB962C8B-B14F-4D97-AF65-F5344CB8AC3E}">
        <p14:creationId xmlns:p14="http://schemas.microsoft.com/office/powerpoint/2010/main" val="122514097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zh-CN">
                <a:ea typeface="宋体" charset="-122"/>
              </a:rPr>
              <a:t>Link Layer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6.1 Introduction to the link layer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6.2 Error detection and correction </a:t>
            </a:r>
          </a:p>
          <a:p>
            <a:pPr marL="715963" indent="-715963">
              <a:buNone/>
            </a:pPr>
            <a:r>
              <a:rPr lang="en-US" altLang="zh-CN" dirty="0">
                <a:ea typeface="宋体" panose="02010600030101010101" pitchFamily="2" charset="-122"/>
              </a:rPr>
              <a:t>6.3 Multiple access links and protocols</a:t>
            </a:r>
          </a:p>
          <a:p>
            <a:pPr marL="715963" indent="-715963">
              <a:buNone/>
            </a:pPr>
            <a:r>
              <a:rPr lang="en-US" altLang="zh-CN" dirty="0"/>
              <a:t>6.4 Switched local area networks</a:t>
            </a:r>
          </a:p>
          <a:p>
            <a:pPr marL="715963" indent="-715963">
              <a:buNone/>
            </a:pPr>
            <a:r>
              <a:rPr lang="en-US" altLang="zh-CN" dirty="0"/>
              <a:t>6.5 Link virtualization: A network as a link layer</a:t>
            </a:r>
          </a:p>
          <a:p>
            <a:pPr marL="715963" indent="-715963">
              <a:buNone/>
            </a:pPr>
            <a:r>
              <a:rPr lang="en-US" altLang="zh-CN" dirty="0">
                <a:solidFill>
                  <a:schemeClr val="accent2"/>
                </a:solidFill>
                <a:ea typeface="宋体" panose="02010600030101010101" pitchFamily="2" charset="-122"/>
              </a:rPr>
              <a:t>6.6 Data center networking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E5757-5941-4466-94C9-99ED3E191645}" type="slidenum">
              <a:rPr lang="en-US" altLang="zh-CN" smtClean="0"/>
              <a:pPr>
                <a:defRPr/>
              </a:pPr>
              <a:t>125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484654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ea typeface="ＭＳ Ｐゴシック" charset="0"/>
                <a:cs typeface="+mj-cs"/>
              </a:rPr>
              <a:t>Data center networks 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126</a:t>
            </a:fld>
            <a:endParaRPr lang="en-US" altLang="zh-CN" dirty="0"/>
          </a:p>
        </p:txBody>
      </p:sp>
      <p:sp>
        <p:nvSpPr>
          <p:cNvPr id="68613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1821180" y="1390334"/>
            <a:ext cx="4503420" cy="4568507"/>
          </a:xfrm>
        </p:spPr>
        <p:txBody>
          <a:bodyPr/>
          <a:lstStyle/>
          <a:p>
            <a:pPr marL="0" indent="457200">
              <a:buNone/>
            </a:pPr>
            <a:r>
              <a:rPr lang="en-US" altLang="zh-CN" dirty="0">
                <a:solidFill>
                  <a:schemeClr val="accent1"/>
                </a:solidFill>
              </a:rPr>
              <a:t>10</a:t>
            </a:r>
            <a:r>
              <a:rPr lang="en-US" altLang="en-US" dirty="0">
                <a:solidFill>
                  <a:schemeClr val="accent1"/>
                </a:solidFill>
              </a:rPr>
              <a:t>’</a:t>
            </a:r>
            <a:r>
              <a:rPr lang="en-US" altLang="zh-CN" dirty="0">
                <a:solidFill>
                  <a:schemeClr val="accent1"/>
                </a:solidFill>
              </a:rPr>
              <a:t>s to 100</a:t>
            </a:r>
            <a:r>
              <a:rPr lang="en-US" altLang="en-US" dirty="0">
                <a:solidFill>
                  <a:schemeClr val="accent1"/>
                </a:solidFill>
              </a:rPr>
              <a:t>’</a:t>
            </a:r>
            <a:r>
              <a:rPr lang="en-US" altLang="zh-CN" dirty="0">
                <a:solidFill>
                  <a:schemeClr val="accent1"/>
                </a:solidFill>
              </a:rPr>
              <a:t>s of thousands of hosts, often closely coupled, in close proximity:</a:t>
            </a:r>
          </a:p>
          <a:p>
            <a:pPr lvl="1"/>
            <a:r>
              <a:rPr lang="en-US" altLang="zh-CN" dirty="0"/>
              <a:t>e-business (e.g. Amazon)</a:t>
            </a:r>
          </a:p>
          <a:p>
            <a:pPr lvl="1"/>
            <a:r>
              <a:rPr lang="en-US" altLang="zh-CN" dirty="0"/>
              <a:t>content-servers (e.g., YouTube, Akamai, Apple, Microsoft)</a:t>
            </a:r>
          </a:p>
          <a:p>
            <a:pPr lvl="1"/>
            <a:r>
              <a:rPr lang="en-US" altLang="zh-CN" dirty="0"/>
              <a:t>search engines, data mining (e.g., Google)</a:t>
            </a:r>
          </a:p>
          <a:p>
            <a:endParaRPr lang="en-US" altLang="zh-CN" dirty="0"/>
          </a:p>
        </p:txBody>
      </p:sp>
      <p:pic>
        <p:nvPicPr>
          <p:cNvPr id="20275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1" y="1889770"/>
            <a:ext cx="3527425" cy="25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2760" name="TextBox 3"/>
          <p:cNvSpPr txBox="1">
            <a:spLocks noChangeArrowheads="1"/>
          </p:cNvSpPr>
          <p:nvPr/>
        </p:nvSpPr>
        <p:spPr bwMode="auto">
          <a:xfrm>
            <a:off x="7001629" y="4814992"/>
            <a:ext cx="303243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800" i="0" dirty="0">
                <a:latin typeface="+mn-lt"/>
                <a:cs typeface="Arial" panose="020B0604020202020204" pitchFamily="34" charset="0"/>
              </a:rPr>
              <a:t>Inside a 40-ft Microsoft container, </a:t>
            </a:r>
          </a:p>
          <a:p>
            <a:r>
              <a:rPr lang="en-US" altLang="zh-CN" sz="1800" i="0" dirty="0">
                <a:latin typeface="+mn-lt"/>
                <a:cs typeface="Arial" panose="020B0604020202020204" pitchFamily="34" charset="0"/>
              </a:rPr>
              <a:t>Chicago data center</a:t>
            </a:r>
          </a:p>
        </p:txBody>
      </p:sp>
    </p:spTree>
    <p:extLst>
      <p:ext uri="{BB962C8B-B14F-4D97-AF65-F5344CB8AC3E}">
        <p14:creationId xmlns:p14="http://schemas.microsoft.com/office/powerpoint/2010/main" val="425292439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Typical Architecture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127</a:t>
            </a:fld>
            <a:endParaRPr lang="en-US" altLang="zh-CN" dirty="0"/>
          </a:p>
        </p:txBody>
      </p:sp>
      <p:cxnSp>
        <p:nvCxnSpPr>
          <p:cNvPr id="508" name="Straight Connector 507"/>
          <p:cNvCxnSpPr>
            <a:stCxn id="53" idx="3"/>
            <a:endCxn id="71" idx="1"/>
          </p:cNvCxnSpPr>
          <p:nvPr/>
        </p:nvCxnSpPr>
        <p:spPr>
          <a:xfrm flipH="1">
            <a:off x="3698876" y="3724593"/>
            <a:ext cx="893763" cy="392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2" name="Straight Connector 511"/>
          <p:cNvCxnSpPr/>
          <p:nvPr/>
        </p:nvCxnSpPr>
        <p:spPr>
          <a:xfrm>
            <a:off x="4730750" y="3591243"/>
            <a:ext cx="374650" cy="538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9" name="Straight Connector 528"/>
          <p:cNvCxnSpPr/>
          <p:nvPr/>
        </p:nvCxnSpPr>
        <p:spPr>
          <a:xfrm flipH="1">
            <a:off x="6961189" y="3694431"/>
            <a:ext cx="415925" cy="5381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2" name="Straight Connector 531"/>
          <p:cNvCxnSpPr/>
          <p:nvPr/>
        </p:nvCxnSpPr>
        <p:spPr>
          <a:xfrm>
            <a:off x="7689850" y="3578543"/>
            <a:ext cx="374650" cy="538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07" name="Group 187"/>
          <p:cNvGrpSpPr>
            <a:grpSpLocks/>
          </p:cNvGrpSpPr>
          <p:nvPr/>
        </p:nvGrpSpPr>
        <p:grpSpPr bwMode="auto">
          <a:xfrm>
            <a:off x="4197351" y="3505518"/>
            <a:ext cx="1052513" cy="355600"/>
            <a:chOff x="4410" y="1365"/>
            <a:chExt cx="663" cy="224"/>
          </a:xfrm>
        </p:grpSpPr>
        <p:sp>
          <p:nvSpPr>
            <p:cNvPr id="52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3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4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5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6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4808" name="Group 187"/>
          <p:cNvGrpSpPr>
            <a:grpSpLocks/>
          </p:cNvGrpSpPr>
          <p:nvPr/>
        </p:nvGrpSpPr>
        <p:grpSpPr bwMode="auto">
          <a:xfrm>
            <a:off x="7016751" y="3505518"/>
            <a:ext cx="1052513" cy="355600"/>
            <a:chOff x="4410" y="1365"/>
            <a:chExt cx="663" cy="224"/>
          </a:xfrm>
        </p:grpSpPr>
        <p:sp>
          <p:nvSpPr>
            <p:cNvPr id="58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9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0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1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2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505" name="Straight Connector 504"/>
          <p:cNvCxnSpPr/>
          <p:nvPr/>
        </p:nvCxnSpPr>
        <p:spPr>
          <a:xfrm flipH="1">
            <a:off x="8007350" y="3429318"/>
            <a:ext cx="45720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5" name="Straight Connector 524"/>
          <p:cNvCxnSpPr/>
          <p:nvPr/>
        </p:nvCxnSpPr>
        <p:spPr>
          <a:xfrm flipH="1">
            <a:off x="7626350" y="3137218"/>
            <a:ext cx="0" cy="368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8" name="Straight Connector 527"/>
          <p:cNvCxnSpPr/>
          <p:nvPr/>
        </p:nvCxnSpPr>
        <p:spPr>
          <a:xfrm flipH="1">
            <a:off x="4806950" y="3124518"/>
            <a:ext cx="0" cy="368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9" name="Straight Connector 538"/>
          <p:cNvCxnSpPr/>
          <p:nvPr/>
        </p:nvCxnSpPr>
        <p:spPr>
          <a:xfrm>
            <a:off x="5106989" y="2113280"/>
            <a:ext cx="1069975" cy="4460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7" name="TextBox 546"/>
          <p:cNvSpPr txBox="1"/>
          <p:nvPr/>
        </p:nvSpPr>
        <p:spPr>
          <a:xfrm>
            <a:off x="7757161" y="5952054"/>
            <a:ext cx="101341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+mn-lt"/>
                <a:ea typeface="+mn-ea"/>
              </a:rPr>
              <a:t>Server racks</a:t>
            </a:r>
          </a:p>
        </p:txBody>
      </p:sp>
      <p:sp>
        <p:nvSpPr>
          <p:cNvPr id="555" name="TextBox 554"/>
          <p:cNvSpPr txBox="1"/>
          <p:nvPr/>
        </p:nvSpPr>
        <p:spPr>
          <a:xfrm>
            <a:off x="1695450" y="4424711"/>
            <a:ext cx="11430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+mn-lt"/>
                <a:ea typeface="+mn-ea"/>
              </a:rPr>
              <a:t>TOR switches</a:t>
            </a:r>
          </a:p>
        </p:txBody>
      </p:sp>
      <p:sp>
        <p:nvSpPr>
          <p:cNvPr id="432" name="TextBox 431"/>
          <p:cNvSpPr txBox="1"/>
          <p:nvPr/>
        </p:nvSpPr>
        <p:spPr>
          <a:xfrm>
            <a:off x="9077326" y="3581719"/>
            <a:ext cx="15906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+mn-lt"/>
                <a:ea typeface="+mn-ea"/>
              </a:rPr>
              <a:t>Tier-1 switches</a:t>
            </a:r>
          </a:p>
        </p:txBody>
      </p:sp>
      <p:sp>
        <p:nvSpPr>
          <p:cNvPr id="433" name="TextBox 432"/>
          <p:cNvSpPr txBox="1"/>
          <p:nvPr/>
        </p:nvSpPr>
        <p:spPr>
          <a:xfrm>
            <a:off x="8985251" y="4227831"/>
            <a:ext cx="15906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+mn-lt"/>
                <a:ea typeface="+mn-ea"/>
              </a:rPr>
              <a:t>Tier-2 switches</a:t>
            </a:r>
          </a:p>
        </p:txBody>
      </p:sp>
      <p:cxnSp>
        <p:nvCxnSpPr>
          <p:cNvPr id="104" name="Straight Connector 103"/>
          <p:cNvCxnSpPr/>
          <p:nvPr/>
        </p:nvCxnSpPr>
        <p:spPr>
          <a:xfrm flipH="1">
            <a:off x="2927350" y="4250055"/>
            <a:ext cx="355600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stCxn id="70" idx="2"/>
          </p:cNvCxnSpPr>
          <p:nvPr/>
        </p:nvCxnSpPr>
        <p:spPr>
          <a:xfrm flipH="1">
            <a:off x="3232151" y="4464369"/>
            <a:ext cx="201613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3549650" y="4264344"/>
            <a:ext cx="57150" cy="4905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endCxn id="775" idx="0"/>
          </p:cNvCxnSpPr>
          <p:nvPr/>
        </p:nvCxnSpPr>
        <p:spPr>
          <a:xfrm>
            <a:off x="3689350" y="4288155"/>
            <a:ext cx="274638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26" name="Group 505"/>
          <p:cNvGrpSpPr>
            <a:grpSpLocks/>
          </p:cNvGrpSpPr>
          <p:nvPr/>
        </p:nvGrpSpPr>
        <p:grpSpPr bwMode="auto">
          <a:xfrm>
            <a:off x="2662239" y="4745355"/>
            <a:ext cx="331787" cy="1030288"/>
            <a:chOff x="6240352" y="2055335"/>
            <a:chExt cx="771307" cy="1017716"/>
          </a:xfrm>
        </p:grpSpPr>
        <p:grpSp>
          <p:nvGrpSpPr>
            <p:cNvPr id="205797" name="Group 506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534" name="Rectangle 533"/>
              <p:cNvSpPr/>
              <p:nvPr/>
            </p:nvSpPr>
            <p:spPr>
              <a:xfrm>
                <a:off x="6509397" y="3062521"/>
                <a:ext cx="447629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535" name="Straight Connector 534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6" name="Rectangle 535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537" name="Straight Connector 536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0" name="Rectangle 539"/>
              <p:cNvSpPr/>
              <p:nvPr/>
            </p:nvSpPr>
            <p:spPr>
              <a:xfrm>
                <a:off x="6816769" y="3703885"/>
                <a:ext cx="131305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1" name="Rectangle 540"/>
              <p:cNvSpPr/>
              <p:nvPr/>
            </p:nvSpPr>
            <p:spPr>
              <a:xfrm>
                <a:off x="6404950" y="3158176"/>
                <a:ext cx="444646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543" name="Straight Connector 542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4737" name="Group 544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8" name="Straight Connector 577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9" name="Straight Connector 578"/>
                <p:cNvCxnSpPr/>
                <p:nvPr/>
              </p:nvCxnSpPr>
              <p:spPr>
                <a:xfrm flipV="1">
                  <a:off x="6580707" y="2938972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38" name="Group 547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6" name="Straight Connector 575"/>
                <p:cNvCxnSpPr/>
                <p:nvPr/>
              </p:nvCxnSpPr>
              <p:spPr>
                <a:xfrm flipV="1">
                  <a:off x="7028816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7" name="Straight Connector 576"/>
                <p:cNvCxnSpPr/>
                <p:nvPr/>
              </p:nvCxnSpPr>
              <p:spPr>
                <a:xfrm flipV="1">
                  <a:off x="6581187" y="293896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39" name="Group 54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4" name="Straight Connector 573"/>
                <p:cNvCxnSpPr/>
                <p:nvPr/>
              </p:nvCxnSpPr>
              <p:spPr>
                <a:xfrm flipV="1">
                  <a:off x="7026314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5" name="Straight Connector 574"/>
                <p:cNvCxnSpPr/>
                <p:nvPr/>
              </p:nvCxnSpPr>
              <p:spPr>
                <a:xfrm flipV="1">
                  <a:off x="6581668" y="2938966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0" name="Group 55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2" name="Straight Connector 571"/>
                <p:cNvCxnSpPr/>
                <p:nvPr/>
              </p:nvCxnSpPr>
              <p:spPr>
                <a:xfrm flipV="1">
                  <a:off x="7026794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3" name="Straight Connector 572"/>
                <p:cNvCxnSpPr/>
                <p:nvPr/>
              </p:nvCxnSpPr>
              <p:spPr>
                <a:xfrm flipV="1">
                  <a:off x="6582147" y="293896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1" name="Group 55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70" name="Straight Connector 569"/>
                <p:cNvCxnSpPr/>
                <p:nvPr/>
              </p:nvCxnSpPr>
              <p:spPr>
                <a:xfrm flipV="1">
                  <a:off x="7027273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1" name="Straight Connector 570"/>
                <p:cNvCxnSpPr/>
                <p:nvPr/>
              </p:nvCxnSpPr>
              <p:spPr>
                <a:xfrm flipV="1">
                  <a:off x="6582627" y="2938961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2" name="Group 55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8" name="Straight Connector 567"/>
                <p:cNvCxnSpPr/>
                <p:nvPr/>
              </p:nvCxnSpPr>
              <p:spPr>
                <a:xfrm flipV="1">
                  <a:off x="7027754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9" name="Straight Connector 568"/>
                <p:cNvCxnSpPr/>
                <p:nvPr/>
              </p:nvCxnSpPr>
              <p:spPr>
                <a:xfrm flipV="1">
                  <a:off x="6583108" y="2938959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3" name="Group 555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6" name="Straight Connector 565"/>
                <p:cNvCxnSpPr/>
                <p:nvPr/>
              </p:nvCxnSpPr>
              <p:spPr>
                <a:xfrm flipV="1">
                  <a:off x="7028234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7" name="Straight Connector 566"/>
                <p:cNvCxnSpPr/>
                <p:nvPr/>
              </p:nvCxnSpPr>
              <p:spPr>
                <a:xfrm flipV="1">
                  <a:off x="6580604" y="293895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4" name="Group 556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4" name="Straight Connector 563"/>
                <p:cNvCxnSpPr/>
                <p:nvPr/>
              </p:nvCxnSpPr>
              <p:spPr>
                <a:xfrm flipV="1">
                  <a:off x="7028713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5" name="Straight Connector 564"/>
                <p:cNvCxnSpPr/>
                <p:nvPr/>
              </p:nvCxnSpPr>
              <p:spPr>
                <a:xfrm flipV="1">
                  <a:off x="6581083" y="293895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5" name="Group 557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2" name="Straight Connector 561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3" name="Straight Connector 562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4746" name="Group 558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560" name="Straight Connector 559"/>
                <p:cNvCxnSpPr/>
                <p:nvPr/>
              </p:nvCxnSpPr>
              <p:spPr>
                <a:xfrm flipV="1">
                  <a:off x="7026688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1" name="Straight Connector 560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798" name="Group 508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799" name="Group 509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526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27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30" name="Freeform 190"/>
                <p:cNvSpPr>
                  <a:spLocks/>
                </p:cNvSpPr>
                <p:nvPr/>
              </p:nvSpPr>
              <p:spPr bwMode="auto">
                <a:xfrm>
                  <a:off x="5968753" y="2922667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31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33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511" name="Straight Connector 510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3" name="Straight Connector 512"/>
              <p:cNvCxnSpPr/>
              <p:nvPr/>
            </p:nvCxnSpPr>
            <p:spPr>
              <a:xfrm>
                <a:off x="6875113" y="230466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4" name="Straight Connector 513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5" name="Straight Connector 514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6" name="Straight Connector 515"/>
              <p:cNvCxnSpPr/>
              <p:nvPr/>
            </p:nvCxnSpPr>
            <p:spPr>
              <a:xfrm>
                <a:off x="6867732" y="250852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7" name="Straight Connector 516"/>
              <p:cNvCxnSpPr/>
              <p:nvPr/>
            </p:nvCxnSpPr>
            <p:spPr>
              <a:xfrm>
                <a:off x="6864040" y="2569681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8" name="Straight Connector 517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9" name="Straight Connector 518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0" name="Straight Connector 519"/>
              <p:cNvCxnSpPr/>
              <p:nvPr/>
            </p:nvCxnSpPr>
            <p:spPr>
              <a:xfrm>
                <a:off x="6867732" y="277510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1" name="Straight Connector 520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2" name="Straight Connector 521"/>
              <p:cNvCxnSpPr/>
              <p:nvPr/>
            </p:nvCxnSpPr>
            <p:spPr>
              <a:xfrm>
                <a:off x="6871421" y="291153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3" name="Straight Connector 522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4" name="Straight Connector 523"/>
              <p:cNvCxnSpPr/>
              <p:nvPr/>
            </p:nvCxnSpPr>
            <p:spPr>
              <a:xfrm flipH="1">
                <a:off x="6875113" y="2132174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27" name="Group 638"/>
          <p:cNvGrpSpPr>
            <a:grpSpLocks/>
          </p:cNvGrpSpPr>
          <p:nvPr/>
        </p:nvGrpSpPr>
        <p:grpSpPr bwMode="auto">
          <a:xfrm>
            <a:off x="3048000" y="4745355"/>
            <a:ext cx="331788" cy="1030288"/>
            <a:chOff x="6240352" y="2055335"/>
            <a:chExt cx="771307" cy="1017716"/>
          </a:xfrm>
        </p:grpSpPr>
        <p:grpSp>
          <p:nvGrpSpPr>
            <p:cNvPr id="205739" name="Group 639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661" name="Rectangle 660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62" name="Straight Connector 661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3" name="Rectangle 662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64" name="Straight Connector 663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5" name="Rectangle 664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66" name="Rectangle 665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667" name="Straight Connector 666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767" name="Group 667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6" name="Straight Connector 695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7" name="Straight Connector 696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68" name="Group 668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4" name="Straight Connector 693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5" name="Straight Connector 694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69" name="Group 66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2" name="Straight Connector 691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3" name="Straight Connector 692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0" name="Group 67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90" name="Straight Connector 689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1" name="Straight Connector 690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1" name="Group 67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8" name="Straight Connector 687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9" name="Straight Connector 688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2" name="Group 67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6" name="Straight Connector 685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7" name="Straight Connector 686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3" name="Group 673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4" name="Straight Connector 683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5" name="Straight Connector 684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4" name="Group 674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2" name="Straight Connector 681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3" name="Straight Connector 682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5" name="Group 675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80" name="Straight Connector 679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1" name="Straight Connector 680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76" name="Group 676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678" name="Straight Connector 677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9" name="Straight Connector 678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740" name="Group 640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741" name="Group 641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656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657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658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659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660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643" name="Straight Connector 642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4" name="Straight Connector 643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5" name="Straight Connector 644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6" name="Straight Connector 645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7" name="Straight Connector 646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8" name="Straight Connector 647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9" name="Straight Connector 648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0" name="Straight Connector 649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1" name="Straight Connector 650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2" name="Straight Connector 651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3" name="Straight Connector 652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4" name="Straight Connector 653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" name="Straight Connector 654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28" name="Group 697"/>
          <p:cNvGrpSpPr>
            <a:grpSpLocks/>
          </p:cNvGrpSpPr>
          <p:nvPr/>
        </p:nvGrpSpPr>
        <p:grpSpPr bwMode="auto">
          <a:xfrm>
            <a:off x="3424239" y="4745355"/>
            <a:ext cx="331787" cy="1030288"/>
            <a:chOff x="6240352" y="2055335"/>
            <a:chExt cx="771307" cy="1017716"/>
          </a:xfrm>
        </p:grpSpPr>
        <p:grpSp>
          <p:nvGrpSpPr>
            <p:cNvPr id="205681" name="Group 698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720" name="Rectangle 719"/>
              <p:cNvSpPr/>
              <p:nvPr/>
            </p:nvSpPr>
            <p:spPr>
              <a:xfrm>
                <a:off x="6509397" y="3062521"/>
                <a:ext cx="447629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21" name="Straight Connector 720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2" name="Rectangle 721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23" name="Straight Connector 722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4" name="Rectangle 723"/>
              <p:cNvSpPr/>
              <p:nvPr/>
            </p:nvSpPr>
            <p:spPr>
              <a:xfrm>
                <a:off x="6816769" y="3703885"/>
                <a:ext cx="131305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25" name="Rectangle 724"/>
              <p:cNvSpPr/>
              <p:nvPr/>
            </p:nvSpPr>
            <p:spPr>
              <a:xfrm>
                <a:off x="6404950" y="3158176"/>
                <a:ext cx="444646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26" name="Straight Connector 725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709" name="Group 726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55" name="Straight Connector 754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6" name="Straight Connector 755"/>
                <p:cNvCxnSpPr/>
                <p:nvPr/>
              </p:nvCxnSpPr>
              <p:spPr>
                <a:xfrm flipV="1">
                  <a:off x="6580707" y="2938972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0" name="Group 727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53" name="Straight Connector 752"/>
                <p:cNvCxnSpPr/>
                <p:nvPr/>
              </p:nvCxnSpPr>
              <p:spPr>
                <a:xfrm flipV="1">
                  <a:off x="7028816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4" name="Straight Connector 753"/>
                <p:cNvCxnSpPr/>
                <p:nvPr/>
              </p:nvCxnSpPr>
              <p:spPr>
                <a:xfrm flipV="1">
                  <a:off x="6581187" y="293896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1" name="Group 728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51" name="Straight Connector 750"/>
                <p:cNvCxnSpPr/>
                <p:nvPr/>
              </p:nvCxnSpPr>
              <p:spPr>
                <a:xfrm flipV="1">
                  <a:off x="7026314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2" name="Straight Connector 751"/>
                <p:cNvCxnSpPr/>
                <p:nvPr/>
              </p:nvCxnSpPr>
              <p:spPr>
                <a:xfrm flipV="1">
                  <a:off x="6581668" y="2938966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2" name="Group 729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9" name="Straight Connector 748"/>
                <p:cNvCxnSpPr/>
                <p:nvPr/>
              </p:nvCxnSpPr>
              <p:spPr>
                <a:xfrm flipV="1">
                  <a:off x="7026794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0" name="Straight Connector 749"/>
                <p:cNvCxnSpPr/>
                <p:nvPr/>
              </p:nvCxnSpPr>
              <p:spPr>
                <a:xfrm flipV="1">
                  <a:off x="6582147" y="293896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3" name="Group 730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7" name="Straight Connector 746"/>
                <p:cNvCxnSpPr/>
                <p:nvPr/>
              </p:nvCxnSpPr>
              <p:spPr>
                <a:xfrm flipV="1">
                  <a:off x="7027273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8" name="Straight Connector 747"/>
                <p:cNvCxnSpPr/>
                <p:nvPr/>
              </p:nvCxnSpPr>
              <p:spPr>
                <a:xfrm flipV="1">
                  <a:off x="6582627" y="2938961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4" name="Group 731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5" name="Straight Connector 744"/>
                <p:cNvCxnSpPr/>
                <p:nvPr/>
              </p:nvCxnSpPr>
              <p:spPr>
                <a:xfrm flipV="1">
                  <a:off x="7027754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6" name="Straight Connector 745"/>
                <p:cNvCxnSpPr/>
                <p:nvPr/>
              </p:nvCxnSpPr>
              <p:spPr>
                <a:xfrm flipV="1">
                  <a:off x="6583108" y="2938959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5" name="Group 732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3" name="Straight Connector 742"/>
                <p:cNvCxnSpPr/>
                <p:nvPr/>
              </p:nvCxnSpPr>
              <p:spPr>
                <a:xfrm flipV="1">
                  <a:off x="7028234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4" name="Straight Connector 743"/>
                <p:cNvCxnSpPr/>
                <p:nvPr/>
              </p:nvCxnSpPr>
              <p:spPr>
                <a:xfrm flipV="1">
                  <a:off x="6580604" y="293895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6" name="Group 733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41" name="Straight Connector 740"/>
                <p:cNvCxnSpPr/>
                <p:nvPr/>
              </p:nvCxnSpPr>
              <p:spPr>
                <a:xfrm flipV="1">
                  <a:off x="7028713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2" name="Straight Connector 741"/>
                <p:cNvCxnSpPr/>
                <p:nvPr/>
              </p:nvCxnSpPr>
              <p:spPr>
                <a:xfrm flipV="1">
                  <a:off x="6581083" y="293895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7" name="Group 734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39" name="Straight Connector 738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0" name="Straight Connector 739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718" name="Group 735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37" name="Straight Connector 736"/>
                <p:cNvCxnSpPr/>
                <p:nvPr/>
              </p:nvCxnSpPr>
              <p:spPr>
                <a:xfrm flipV="1">
                  <a:off x="7026688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8" name="Straight Connector 737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682" name="Group 699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683" name="Group 700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715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716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717" name="Freeform 190"/>
                <p:cNvSpPr>
                  <a:spLocks/>
                </p:cNvSpPr>
                <p:nvPr/>
              </p:nvSpPr>
              <p:spPr bwMode="auto">
                <a:xfrm>
                  <a:off x="5968753" y="2922667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718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719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702" name="Straight Connector 701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3" name="Straight Connector 702"/>
              <p:cNvCxnSpPr/>
              <p:nvPr/>
            </p:nvCxnSpPr>
            <p:spPr>
              <a:xfrm>
                <a:off x="6875113" y="230466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4" name="Straight Connector 703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" name="Straight Connector 704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" name="Straight Connector 705"/>
              <p:cNvCxnSpPr/>
              <p:nvPr/>
            </p:nvCxnSpPr>
            <p:spPr>
              <a:xfrm>
                <a:off x="6867732" y="250852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" name="Straight Connector 706"/>
              <p:cNvCxnSpPr/>
              <p:nvPr/>
            </p:nvCxnSpPr>
            <p:spPr>
              <a:xfrm>
                <a:off x="6864040" y="2569681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" name="Straight Connector 707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9" name="Straight Connector 708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" name="Straight Connector 709"/>
              <p:cNvCxnSpPr/>
              <p:nvPr/>
            </p:nvCxnSpPr>
            <p:spPr>
              <a:xfrm>
                <a:off x="6867732" y="277510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" name="Straight Connector 710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" name="Straight Connector 711"/>
              <p:cNvCxnSpPr/>
              <p:nvPr/>
            </p:nvCxnSpPr>
            <p:spPr>
              <a:xfrm>
                <a:off x="6871421" y="291153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" name="Straight Connector 712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" name="Straight Connector 713"/>
              <p:cNvCxnSpPr/>
              <p:nvPr/>
            </p:nvCxnSpPr>
            <p:spPr>
              <a:xfrm flipH="1">
                <a:off x="6875113" y="2132174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29" name="Group 756"/>
          <p:cNvGrpSpPr>
            <a:grpSpLocks/>
          </p:cNvGrpSpPr>
          <p:nvPr/>
        </p:nvGrpSpPr>
        <p:grpSpPr bwMode="auto">
          <a:xfrm>
            <a:off x="3800475" y="4745355"/>
            <a:ext cx="331788" cy="1030288"/>
            <a:chOff x="6240352" y="2055335"/>
            <a:chExt cx="771307" cy="1017716"/>
          </a:xfrm>
        </p:grpSpPr>
        <p:grpSp>
          <p:nvGrpSpPr>
            <p:cNvPr id="205623" name="Group 757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779" name="Rectangle 778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80" name="Straight Connector 779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1" name="Rectangle 780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82" name="Straight Connector 781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3" name="Rectangle 782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84" name="Rectangle 783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785" name="Straight Connector 784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651" name="Group 785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14" name="Straight Connector 813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5" name="Straight Connector 814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2" name="Group 786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12" name="Straight Connector 811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3" name="Straight Connector 812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3" name="Group 787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10" name="Straight Connector 809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1" name="Straight Connector 810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4" name="Group 788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8" name="Straight Connector 807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9" name="Straight Connector 808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5" name="Group 789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6" name="Straight Connector 805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7" name="Straight Connector 806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6" name="Group 790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4" name="Straight Connector 803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5" name="Straight Connector 804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7" name="Group 791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2" name="Straight Connector 801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3" name="Straight Connector 802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8" name="Group 792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00" name="Straight Connector 799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1" name="Straight Connector 800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59" name="Group 793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98" name="Straight Connector 797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9" name="Straight Connector 798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60" name="Group 794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796" name="Straight Connector 795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7" name="Straight Connector 796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624" name="Group 758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625" name="Group 759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774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775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776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777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778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761" name="Straight Connector 760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2" name="Straight Connector 761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3" name="Straight Connector 762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4" name="Straight Connector 763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5" name="Straight Connector 764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6" name="Straight Connector 765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7" name="Straight Connector 766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8" name="Straight Connector 767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9" name="Straight Connector 768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0" name="Straight Connector 769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1" name="Straight Connector 770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2" name="Straight Connector 771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3" name="Straight Connector 772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818" name="Straight Connector 817"/>
          <p:cNvCxnSpPr/>
          <p:nvPr/>
        </p:nvCxnSpPr>
        <p:spPr>
          <a:xfrm flipH="1">
            <a:off x="4491039" y="4250055"/>
            <a:ext cx="357187" cy="4968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9" name="Straight Connector 818"/>
          <p:cNvCxnSpPr>
            <a:stCxn id="1058" idx="2"/>
          </p:cNvCxnSpPr>
          <p:nvPr/>
        </p:nvCxnSpPr>
        <p:spPr>
          <a:xfrm flipH="1">
            <a:off x="4795838" y="4465956"/>
            <a:ext cx="203200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0" name="Straight Connector 819"/>
          <p:cNvCxnSpPr/>
          <p:nvPr/>
        </p:nvCxnSpPr>
        <p:spPr>
          <a:xfrm>
            <a:off x="5113338" y="4265930"/>
            <a:ext cx="57150" cy="4905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1" name="Straight Connector 820"/>
          <p:cNvCxnSpPr>
            <a:endCxn id="843" idx="0"/>
          </p:cNvCxnSpPr>
          <p:nvPr/>
        </p:nvCxnSpPr>
        <p:spPr>
          <a:xfrm>
            <a:off x="5253039" y="4289743"/>
            <a:ext cx="274637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34" name="Group 821"/>
          <p:cNvGrpSpPr>
            <a:grpSpLocks/>
          </p:cNvGrpSpPr>
          <p:nvPr/>
        </p:nvGrpSpPr>
        <p:grpSpPr bwMode="auto">
          <a:xfrm>
            <a:off x="4225925" y="4746944"/>
            <a:ext cx="331788" cy="1030287"/>
            <a:chOff x="6240352" y="2055335"/>
            <a:chExt cx="771307" cy="1017716"/>
          </a:xfrm>
        </p:grpSpPr>
        <p:grpSp>
          <p:nvGrpSpPr>
            <p:cNvPr id="205565" name="Group 999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021" name="Rectangle 1020"/>
              <p:cNvSpPr/>
              <p:nvPr/>
            </p:nvSpPr>
            <p:spPr>
              <a:xfrm>
                <a:off x="6509397" y="3062521"/>
                <a:ext cx="447628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22" name="Straight Connector 1021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3" name="Rectangle 1022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24" name="Straight Connector 1023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5" name="Rectangle 1024"/>
              <p:cNvSpPr/>
              <p:nvPr/>
            </p:nvSpPr>
            <p:spPr>
              <a:xfrm>
                <a:off x="6816769" y="3703886"/>
                <a:ext cx="131304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26" name="Rectangle 1025"/>
              <p:cNvSpPr/>
              <p:nvPr/>
            </p:nvSpPr>
            <p:spPr>
              <a:xfrm>
                <a:off x="6404951" y="3158177"/>
                <a:ext cx="444643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27" name="Straight Connector 1026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593" name="Group 1027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6" name="Straight Connector 1055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7" name="Straight Connector 1056"/>
                <p:cNvCxnSpPr/>
                <p:nvPr/>
              </p:nvCxnSpPr>
              <p:spPr>
                <a:xfrm flipV="1">
                  <a:off x="6580709" y="293897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4" name="Group 1028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4" name="Straight Connector 1053"/>
                <p:cNvCxnSpPr/>
                <p:nvPr/>
              </p:nvCxnSpPr>
              <p:spPr>
                <a:xfrm flipV="1">
                  <a:off x="7028817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5" name="Straight Connector 1054"/>
                <p:cNvCxnSpPr/>
                <p:nvPr/>
              </p:nvCxnSpPr>
              <p:spPr>
                <a:xfrm flipV="1">
                  <a:off x="6581189" y="2938970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5" name="Group 102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2" name="Straight Connector 1051"/>
                <p:cNvCxnSpPr/>
                <p:nvPr/>
              </p:nvCxnSpPr>
              <p:spPr>
                <a:xfrm flipV="1">
                  <a:off x="7026313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3" name="Straight Connector 1052"/>
                <p:cNvCxnSpPr/>
                <p:nvPr/>
              </p:nvCxnSpPr>
              <p:spPr>
                <a:xfrm flipV="1">
                  <a:off x="6581670" y="2938967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6" name="Group 103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50" name="Straight Connector 1049"/>
                <p:cNvCxnSpPr/>
                <p:nvPr/>
              </p:nvCxnSpPr>
              <p:spPr>
                <a:xfrm flipV="1">
                  <a:off x="7026792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51" name="Straight Connector 1050"/>
                <p:cNvCxnSpPr/>
                <p:nvPr/>
              </p:nvCxnSpPr>
              <p:spPr>
                <a:xfrm flipV="1">
                  <a:off x="6582149" y="2938965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7" name="Group 103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8" name="Straight Connector 1047"/>
                <p:cNvCxnSpPr/>
                <p:nvPr/>
              </p:nvCxnSpPr>
              <p:spPr>
                <a:xfrm flipV="1">
                  <a:off x="7027272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9" name="Straight Connector 1048"/>
                <p:cNvCxnSpPr/>
                <p:nvPr/>
              </p:nvCxnSpPr>
              <p:spPr>
                <a:xfrm flipV="1">
                  <a:off x="6582629" y="293896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8" name="Group 103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6" name="Straight Connector 1045"/>
                <p:cNvCxnSpPr/>
                <p:nvPr/>
              </p:nvCxnSpPr>
              <p:spPr>
                <a:xfrm flipV="1">
                  <a:off x="7027753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7" name="Straight Connector 1046"/>
                <p:cNvCxnSpPr/>
                <p:nvPr/>
              </p:nvCxnSpPr>
              <p:spPr>
                <a:xfrm flipV="1">
                  <a:off x="6583110" y="2938960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99" name="Group 1033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4" name="Straight Connector 1043"/>
                <p:cNvCxnSpPr/>
                <p:nvPr/>
              </p:nvCxnSpPr>
              <p:spPr>
                <a:xfrm flipV="1">
                  <a:off x="7028232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5" name="Straight Connector 1044"/>
                <p:cNvCxnSpPr/>
                <p:nvPr/>
              </p:nvCxnSpPr>
              <p:spPr>
                <a:xfrm flipV="1">
                  <a:off x="6580604" y="2938957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00" name="Group 1034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2" name="Straight Connector 1041"/>
                <p:cNvCxnSpPr/>
                <p:nvPr/>
              </p:nvCxnSpPr>
              <p:spPr>
                <a:xfrm flipV="1">
                  <a:off x="7028711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3" name="Straight Connector 1042"/>
                <p:cNvCxnSpPr/>
                <p:nvPr/>
              </p:nvCxnSpPr>
              <p:spPr>
                <a:xfrm flipV="1">
                  <a:off x="6581083" y="2938954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01" name="Group 1035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40" name="Straight Connector 1039"/>
                <p:cNvCxnSpPr/>
                <p:nvPr/>
              </p:nvCxnSpPr>
              <p:spPr>
                <a:xfrm flipV="1">
                  <a:off x="7026209" y="2846432"/>
                  <a:ext cx="107431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41" name="Straight Connector 1040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602" name="Group 1036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038" name="Straight Connector 1037"/>
                <p:cNvCxnSpPr/>
                <p:nvPr/>
              </p:nvCxnSpPr>
              <p:spPr>
                <a:xfrm flipV="1">
                  <a:off x="7026689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39" name="Straight Connector 1038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566" name="Group 1000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567" name="Group 1001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016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017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018" name="Freeform 190"/>
                <p:cNvSpPr>
                  <a:spLocks/>
                </p:cNvSpPr>
                <p:nvPr/>
              </p:nvSpPr>
              <p:spPr bwMode="auto">
                <a:xfrm>
                  <a:off x="5968754" y="2922666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019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5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020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1003" name="Straight Connector 1002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4" name="Straight Connector 1003"/>
              <p:cNvCxnSpPr/>
              <p:nvPr/>
            </p:nvCxnSpPr>
            <p:spPr>
              <a:xfrm>
                <a:off x="6875111" y="230466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5" name="Straight Connector 1004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6" name="Straight Connector 1005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7" name="Straight Connector 1006"/>
              <p:cNvCxnSpPr/>
              <p:nvPr/>
            </p:nvCxnSpPr>
            <p:spPr>
              <a:xfrm>
                <a:off x="6867730" y="250852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8" name="Straight Connector 1007"/>
              <p:cNvCxnSpPr/>
              <p:nvPr/>
            </p:nvCxnSpPr>
            <p:spPr>
              <a:xfrm>
                <a:off x="6864041" y="2569682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9" name="Straight Connector 1008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0" name="Straight Connector 1009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1" name="Straight Connector 1010"/>
              <p:cNvCxnSpPr/>
              <p:nvPr/>
            </p:nvCxnSpPr>
            <p:spPr>
              <a:xfrm>
                <a:off x="6867730" y="277510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2" name="Straight Connector 1011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3" name="Straight Connector 1012"/>
              <p:cNvCxnSpPr/>
              <p:nvPr/>
            </p:nvCxnSpPr>
            <p:spPr>
              <a:xfrm>
                <a:off x="6871422" y="291153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4" name="Straight Connector 1013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5" name="Straight Connector 1014"/>
              <p:cNvCxnSpPr/>
              <p:nvPr/>
            </p:nvCxnSpPr>
            <p:spPr>
              <a:xfrm flipH="1">
                <a:off x="6875111" y="2132173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35" name="Group 822"/>
          <p:cNvGrpSpPr>
            <a:grpSpLocks/>
          </p:cNvGrpSpPr>
          <p:nvPr/>
        </p:nvGrpSpPr>
        <p:grpSpPr bwMode="auto">
          <a:xfrm>
            <a:off x="4611689" y="4746944"/>
            <a:ext cx="331787" cy="1030287"/>
            <a:chOff x="6240352" y="2055335"/>
            <a:chExt cx="771307" cy="1017716"/>
          </a:xfrm>
        </p:grpSpPr>
        <p:grpSp>
          <p:nvGrpSpPr>
            <p:cNvPr id="205507" name="Group 941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963" name="Rectangle 962"/>
              <p:cNvSpPr/>
              <p:nvPr/>
            </p:nvSpPr>
            <p:spPr>
              <a:xfrm>
                <a:off x="6509397" y="3062521"/>
                <a:ext cx="447629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64" name="Straight Connector 963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5" name="Rectangle 964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66" name="Straight Connector 965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7" name="Rectangle 966"/>
              <p:cNvSpPr/>
              <p:nvPr/>
            </p:nvSpPr>
            <p:spPr>
              <a:xfrm>
                <a:off x="6816769" y="3703886"/>
                <a:ext cx="131305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8" name="Rectangle 967"/>
              <p:cNvSpPr/>
              <p:nvPr/>
            </p:nvSpPr>
            <p:spPr>
              <a:xfrm>
                <a:off x="6404950" y="3158177"/>
                <a:ext cx="444646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69" name="Straight Connector 968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535" name="Group 969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8" name="Straight Connector 997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9" name="Straight Connector 998"/>
                <p:cNvCxnSpPr/>
                <p:nvPr/>
              </p:nvCxnSpPr>
              <p:spPr>
                <a:xfrm flipV="1">
                  <a:off x="6580707" y="293897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36" name="Group 970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6" name="Straight Connector 995"/>
                <p:cNvCxnSpPr/>
                <p:nvPr/>
              </p:nvCxnSpPr>
              <p:spPr>
                <a:xfrm flipV="1">
                  <a:off x="7028816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7" name="Straight Connector 996"/>
                <p:cNvCxnSpPr/>
                <p:nvPr/>
              </p:nvCxnSpPr>
              <p:spPr>
                <a:xfrm flipV="1">
                  <a:off x="6581187" y="2938970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37" name="Group 971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4" name="Straight Connector 993"/>
                <p:cNvCxnSpPr/>
                <p:nvPr/>
              </p:nvCxnSpPr>
              <p:spPr>
                <a:xfrm flipV="1">
                  <a:off x="7026314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5" name="Straight Connector 994"/>
                <p:cNvCxnSpPr/>
                <p:nvPr/>
              </p:nvCxnSpPr>
              <p:spPr>
                <a:xfrm flipV="1">
                  <a:off x="6581668" y="2938967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38" name="Group 972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2" name="Straight Connector 991"/>
                <p:cNvCxnSpPr/>
                <p:nvPr/>
              </p:nvCxnSpPr>
              <p:spPr>
                <a:xfrm flipV="1">
                  <a:off x="7026794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3" name="Straight Connector 992"/>
                <p:cNvCxnSpPr/>
                <p:nvPr/>
              </p:nvCxnSpPr>
              <p:spPr>
                <a:xfrm flipV="1">
                  <a:off x="6582147" y="2938965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39" name="Group 973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90" name="Straight Connector 989"/>
                <p:cNvCxnSpPr/>
                <p:nvPr/>
              </p:nvCxnSpPr>
              <p:spPr>
                <a:xfrm flipV="1">
                  <a:off x="7027273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1" name="Straight Connector 990"/>
                <p:cNvCxnSpPr/>
                <p:nvPr/>
              </p:nvCxnSpPr>
              <p:spPr>
                <a:xfrm flipV="1">
                  <a:off x="6582627" y="2938962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0" name="Group 974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8" name="Straight Connector 987"/>
                <p:cNvCxnSpPr/>
                <p:nvPr/>
              </p:nvCxnSpPr>
              <p:spPr>
                <a:xfrm flipV="1">
                  <a:off x="7027754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9" name="Straight Connector 988"/>
                <p:cNvCxnSpPr/>
                <p:nvPr/>
              </p:nvCxnSpPr>
              <p:spPr>
                <a:xfrm flipV="1">
                  <a:off x="6583108" y="2938960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1" name="Group 975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6" name="Straight Connector 985"/>
                <p:cNvCxnSpPr/>
                <p:nvPr/>
              </p:nvCxnSpPr>
              <p:spPr>
                <a:xfrm flipV="1">
                  <a:off x="7028234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7" name="Straight Connector 986"/>
                <p:cNvCxnSpPr/>
                <p:nvPr/>
              </p:nvCxnSpPr>
              <p:spPr>
                <a:xfrm flipV="1">
                  <a:off x="6580604" y="2938957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2" name="Group 976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4" name="Straight Connector 983"/>
                <p:cNvCxnSpPr/>
                <p:nvPr/>
              </p:nvCxnSpPr>
              <p:spPr>
                <a:xfrm flipV="1">
                  <a:off x="7028713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5" name="Straight Connector 984"/>
                <p:cNvCxnSpPr/>
                <p:nvPr/>
              </p:nvCxnSpPr>
              <p:spPr>
                <a:xfrm flipV="1">
                  <a:off x="6581083" y="2938954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3" name="Group 977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2" name="Straight Connector 981"/>
                <p:cNvCxnSpPr/>
                <p:nvPr/>
              </p:nvCxnSpPr>
              <p:spPr>
                <a:xfrm flipV="1">
                  <a:off x="7026209" y="2846432"/>
                  <a:ext cx="107431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3" name="Straight Connector 982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544" name="Group 978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80" name="Straight Connector 979"/>
                <p:cNvCxnSpPr/>
                <p:nvPr/>
              </p:nvCxnSpPr>
              <p:spPr>
                <a:xfrm flipV="1">
                  <a:off x="7026688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1" name="Straight Connector 980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508" name="Group 942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509" name="Group 943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958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959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960" name="Freeform 190"/>
                <p:cNvSpPr>
                  <a:spLocks/>
                </p:cNvSpPr>
                <p:nvPr/>
              </p:nvSpPr>
              <p:spPr bwMode="auto">
                <a:xfrm>
                  <a:off x="5968753" y="2922666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961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5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962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945" name="Straight Connector 944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6" name="Straight Connector 945"/>
              <p:cNvCxnSpPr/>
              <p:nvPr/>
            </p:nvCxnSpPr>
            <p:spPr>
              <a:xfrm>
                <a:off x="6875113" y="230466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7" name="Straight Connector 946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8" name="Straight Connector 947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9" name="Straight Connector 948"/>
              <p:cNvCxnSpPr/>
              <p:nvPr/>
            </p:nvCxnSpPr>
            <p:spPr>
              <a:xfrm>
                <a:off x="6867732" y="250852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0" name="Straight Connector 949"/>
              <p:cNvCxnSpPr/>
              <p:nvPr/>
            </p:nvCxnSpPr>
            <p:spPr>
              <a:xfrm>
                <a:off x="6864040" y="2569682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1" name="Straight Connector 950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2" name="Straight Connector 951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3" name="Straight Connector 952"/>
              <p:cNvCxnSpPr/>
              <p:nvPr/>
            </p:nvCxnSpPr>
            <p:spPr>
              <a:xfrm>
                <a:off x="6867732" y="277510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4" name="Straight Connector 953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5" name="Straight Connector 954"/>
              <p:cNvCxnSpPr/>
              <p:nvPr/>
            </p:nvCxnSpPr>
            <p:spPr>
              <a:xfrm>
                <a:off x="6871421" y="291153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6" name="Straight Connector 955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7" name="Straight Connector 956"/>
              <p:cNvCxnSpPr/>
              <p:nvPr/>
            </p:nvCxnSpPr>
            <p:spPr>
              <a:xfrm flipH="1">
                <a:off x="6875113" y="2132173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36" name="Group 823"/>
          <p:cNvGrpSpPr>
            <a:grpSpLocks/>
          </p:cNvGrpSpPr>
          <p:nvPr/>
        </p:nvGrpSpPr>
        <p:grpSpPr bwMode="auto">
          <a:xfrm>
            <a:off x="4987925" y="4746944"/>
            <a:ext cx="331788" cy="1030287"/>
            <a:chOff x="6240352" y="2055335"/>
            <a:chExt cx="771307" cy="1017716"/>
          </a:xfrm>
        </p:grpSpPr>
        <p:grpSp>
          <p:nvGrpSpPr>
            <p:cNvPr id="205449" name="Group 883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905" name="Rectangle 904"/>
              <p:cNvSpPr/>
              <p:nvPr/>
            </p:nvSpPr>
            <p:spPr>
              <a:xfrm>
                <a:off x="6509397" y="3062521"/>
                <a:ext cx="447628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06" name="Straight Connector 905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7" name="Rectangle 906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08" name="Straight Connector 907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9" name="Rectangle 908"/>
              <p:cNvSpPr/>
              <p:nvPr/>
            </p:nvSpPr>
            <p:spPr>
              <a:xfrm>
                <a:off x="6816769" y="3703886"/>
                <a:ext cx="131304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10" name="Rectangle 909"/>
              <p:cNvSpPr/>
              <p:nvPr/>
            </p:nvSpPr>
            <p:spPr>
              <a:xfrm>
                <a:off x="6404951" y="3158177"/>
                <a:ext cx="444643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11" name="Straight Connector 910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477" name="Group 911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40" name="Straight Connector 939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1" name="Straight Connector 940"/>
                <p:cNvCxnSpPr/>
                <p:nvPr/>
              </p:nvCxnSpPr>
              <p:spPr>
                <a:xfrm flipV="1">
                  <a:off x="6580709" y="293897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78" name="Group 912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8" name="Straight Connector 937"/>
                <p:cNvCxnSpPr/>
                <p:nvPr/>
              </p:nvCxnSpPr>
              <p:spPr>
                <a:xfrm flipV="1">
                  <a:off x="7028817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9" name="Straight Connector 938"/>
                <p:cNvCxnSpPr/>
                <p:nvPr/>
              </p:nvCxnSpPr>
              <p:spPr>
                <a:xfrm flipV="1">
                  <a:off x="6581189" y="2938970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79" name="Group 913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6" name="Straight Connector 935"/>
                <p:cNvCxnSpPr/>
                <p:nvPr/>
              </p:nvCxnSpPr>
              <p:spPr>
                <a:xfrm flipV="1">
                  <a:off x="7026313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7" name="Straight Connector 936"/>
                <p:cNvCxnSpPr/>
                <p:nvPr/>
              </p:nvCxnSpPr>
              <p:spPr>
                <a:xfrm flipV="1">
                  <a:off x="6581670" y="2938967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0" name="Group 914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4" name="Straight Connector 933"/>
                <p:cNvCxnSpPr/>
                <p:nvPr/>
              </p:nvCxnSpPr>
              <p:spPr>
                <a:xfrm flipV="1">
                  <a:off x="7026792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5" name="Straight Connector 934"/>
                <p:cNvCxnSpPr/>
                <p:nvPr/>
              </p:nvCxnSpPr>
              <p:spPr>
                <a:xfrm flipV="1">
                  <a:off x="6582149" y="2938965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1" name="Group 915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2" name="Straight Connector 931"/>
                <p:cNvCxnSpPr/>
                <p:nvPr/>
              </p:nvCxnSpPr>
              <p:spPr>
                <a:xfrm flipV="1">
                  <a:off x="7027272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3" name="Straight Connector 932"/>
                <p:cNvCxnSpPr/>
                <p:nvPr/>
              </p:nvCxnSpPr>
              <p:spPr>
                <a:xfrm flipV="1">
                  <a:off x="6582629" y="293896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2" name="Group 916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30" name="Straight Connector 929"/>
                <p:cNvCxnSpPr/>
                <p:nvPr/>
              </p:nvCxnSpPr>
              <p:spPr>
                <a:xfrm flipV="1">
                  <a:off x="7027753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1" name="Straight Connector 930"/>
                <p:cNvCxnSpPr/>
                <p:nvPr/>
              </p:nvCxnSpPr>
              <p:spPr>
                <a:xfrm flipV="1">
                  <a:off x="6583110" y="2938960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3" name="Group 917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8" name="Straight Connector 927"/>
                <p:cNvCxnSpPr/>
                <p:nvPr/>
              </p:nvCxnSpPr>
              <p:spPr>
                <a:xfrm flipV="1">
                  <a:off x="7028232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9" name="Straight Connector 928"/>
                <p:cNvCxnSpPr/>
                <p:nvPr/>
              </p:nvCxnSpPr>
              <p:spPr>
                <a:xfrm flipV="1">
                  <a:off x="6580604" y="2938957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4" name="Group 918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6" name="Straight Connector 925"/>
                <p:cNvCxnSpPr/>
                <p:nvPr/>
              </p:nvCxnSpPr>
              <p:spPr>
                <a:xfrm flipV="1">
                  <a:off x="7028711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7" name="Straight Connector 926"/>
                <p:cNvCxnSpPr/>
                <p:nvPr/>
              </p:nvCxnSpPr>
              <p:spPr>
                <a:xfrm flipV="1">
                  <a:off x="6581083" y="2938954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5" name="Group 919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4" name="Straight Connector 923"/>
                <p:cNvCxnSpPr/>
                <p:nvPr/>
              </p:nvCxnSpPr>
              <p:spPr>
                <a:xfrm flipV="1">
                  <a:off x="7026209" y="2846432"/>
                  <a:ext cx="107431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5" name="Straight Connector 924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86" name="Group 920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922" name="Straight Connector 921"/>
                <p:cNvCxnSpPr/>
                <p:nvPr/>
              </p:nvCxnSpPr>
              <p:spPr>
                <a:xfrm flipV="1">
                  <a:off x="7026689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3" name="Straight Connector 922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450" name="Group 884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451" name="Group 885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900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901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902" name="Freeform 190"/>
                <p:cNvSpPr>
                  <a:spLocks/>
                </p:cNvSpPr>
                <p:nvPr/>
              </p:nvSpPr>
              <p:spPr bwMode="auto">
                <a:xfrm>
                  <a:off x="5968754" y="2922666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903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5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904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887" name="Straight Connector 886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8" name="Straight Connector 887"/>
              <p:cNvCxnSpPr/>
              <p:nvPr/>
            </p:nvCxnSpPr>
            <p:spPr>
              <a:xfrm>
                <a:off x="6875111" y="230466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9" name="Straight Connector 888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0" name="Straight Connector 889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1" name="Straight Connector 890"/>
              <p:cNvCxnSpPr/>
              <p:nvPr/>
            </p:nvCxnSpPr>
            <p:spPr>
              <a:xfrm>
                <a:off x="6867730" y="250852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2" name="Straight Connector 891"/>
              <p:cNvCxnSpPr/>
              <p:nvPr/>
            </p:nvCxnSpPr>
            <p:spPr>
              <a:xfrm>
                <a:off x="6864041" y="2569682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3" name="Straight Connector 892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4" name="Straight Connector 893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5" name="Straight Connector 894"/>
              <p:cNvCxnSpPr/>
              <p:nvPr/>
            </p:nvCxnSpPr>
            <p:spPr>
              <a:xfrm>
                <a:off x="6867730" y="277510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6" name="Straight Connector 895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7" name="Straight Connector 896"/>
              <p:cNvCxnSpPr/>
              <p:nvPr/>
            </p:nvCxnSpPr>
            <p:spPr>
              <a:xfrm>
                <a:off x="6871422" y="291153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8" name="Straight Connector 897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9" name="Straight Connector 898"/>
              <p:cNvCxnSpPr/>
              <p:nvPr/>
            </p:nvCxnSpPr>
            <p:spPr>
              <a:xfrm flipH="1">
                <a:off x="6875111" y="2132173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37" name="Group 824"/>
          <p:cNvGrpSpPr>
            <a:grpSpLocks/>
          </p:cNvGrpSpPr>
          <p:nvPr/>
        </p:nvGrpSpPr>
        <p:grpSpPr bwMode="auto">
          <a:xfrm>
            <a:off x="5364164" y="4746944"/>
            <a:ext cx="331787" cy="1030287"/>
            <a:chOff x="6240352" y="2055335"/>
            <a:chExt cx="771307" cy="1017716"/>
          </a:xfrm>
        </p:grpSpPr>
        <p:grpSp>
          <p:nvGrpSpPr>
            <p:cNvPr id="205391" name="Group 825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847" name="Rectangle 846"/>
              <p:cNvSpPr/>
              <p:nvPr/>
            </p:nvSpPr>
            <p:spPr>
              <a:xfrm>
                <a:off x="6509397" y="3062521"/>
                <a:ext cx="447629" cy="74172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48" name="Straight Connector 847"/>
              <p:cNvCxnSpPr/>
              <p:nvPr/>
            </p:nvCxnSpPr>
            <p:spPr>
              <a:xfrm flipV="1">
                <a:off x="6846611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9" name="Rectangle 848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50" name="Straight Connector 849"/>
              <p:cNvCxnSpPr/>
              <p:nvPr/>
            </p:nvCxnSpPr>
            <p:spPr>
              <a:xfrm flipV="1">
                <a:off x="6395998" y="3062521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1" name="Rectangle 850"/>
              <p:cNvSpPr/>
              <p:nvPr/>
            </p:nvSpPr>
            <p:spPr>
              <a:xfrm>
                <a:off x="6816769" y="3703886"/>
                <a:ext cx="131305" cy="11447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52" name="Rectangle 851"/>
              <p:cNvSpPr/>
              <p:nvPr/>
            </p:nvSpPr>
            <p:spPr>
              <a:xfrm>
                <a:off x="6404950" y="3158177"/>
                <a:ext cx="444646" cy="741725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53" name="Straight Connector 852"/>
              <p:cNvCxnSpPr/>
              <p:nvPr/>
            </p:nvCxnSpPr>
            <p:spPr>
              <a:xfrm flipV="1">
                <a:off x="6846611" y="3804247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419" name="Group 853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82" name="Straight Connector 881"/>
                <p:cNvCxnSpPr/>
                <p:nvPr/>
              </p:nvCxnSpPr>
              <p:spPr>
                <a:xfrm flipV="1">
                  <a:off x="7028337" y="284645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3" name="Straight Connector 882"/>
                <p:cNvCxnSpPr/>
                <p:nvPr/>
              </p:nvCxnSpPr>
              <p:spPr>
                <a:xfrm flipV="1">
                  <a:off x="6580707" y="293897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0" name="Group 854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80" name="Straight Connector 879"/>
                <p:cNvCxnSpPr/>
                <p:nvPr/>
              </p:nvCxnSpPr>
              <p:spPr>
                <a:xfrm flipV="1">
                  <a:off x="7028816" y="284644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1" name="Straight Connector 880"/>
                <p:cNvCxnSpPr/>
                <p:nvPr/>
              </p:nvCxnSpPr>
              <p:spPr>
                <a:xfrm flipV="1">
                  <a:off x="6581187" y="2938970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1" name="Group 855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8" name="Straight Connector 877"/>
                <p:cNvCxnSpPr/>
                <p:nvPr/>
              </p:nvCxnSpPr>
              <p:spPr>
                <a:xfrm flipV="1">
                  <a:off x="7026314" y="2846446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9" name="Straight Connector 878"/>
                <p:cNvCxnSpPr/>
                <p:nvPr/>
              </p:nvCxnSpPr>
              <p:spPr>
                <a:xfrm flipV="1">
                  <a:off x="6581668" y="2938967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2" name="Group 856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6" name="Straight Connector 875"/>
                <p:cNvCxnSpPr/>
                <p:nvPr/>
              </p:nvCxnSpPr>
              <p:spPr>
                <a:xfrm flipV="1">
                  <a:off x="7026794" y="2846445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7" name="Straight Connector 876"/>
                <p:cNvCxnSpPr/>
                <p:nvPr/>
              </p:nvCxnSpPr>
              <p:spPr>
                <a:xfrm flipV="1">
                  <a:off x="6582147" y="2938965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3" name="Group 857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4" name="Straight Connector 873"/>
                <p:cNvCxnSpPr/>
                <p:nvPr/>
              </p:nvCxnSpPr>
              <p:spPr>
                <a:xfrm flipV="1">
                  <a:off x="7027273" y="2846442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5" name="Straight Connector 874"/>
                <p:cNvCxnSpPr/>
                <p:nvPr/>
              </p:nvCxnSpPr>
              <p:spPr>
                <a:xfrm flipV="1">
                  <a:off x="6582627" y="2938962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4" name="Group 858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2" name="Straight Connector 871"/>
                <p:cNvCxnSpPr/>
                <p:nvPr/>
              </p:nvCxnSpPr>
              <p:spPr>
                <a:xfrm flipV="1">
                  <a:off x="7027754" y="2846440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3" name="Straight Connector 872"/>
                <p:cNvCxnSpPr/>
                <p:nvPr/>
              </p:nvCxnSpPr>
              <p:spPr>
                <a:xfrm flipV="1">
                  <a:off x="6583108" y="2938960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5" name="Group 859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70" name="Straight Connector 869"/>
                <p:cNvCxnSpPr/>
                <p:nvPr/>
              </p:nvCxnSpPr>
              <p:spPr>
                <a:xfrm flipV="1">
                  <a:off x="7028234" y="2846437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1" name="Straight Connector 870"/>
                <p:cNvCxnSpPr/>
                <p:nvPr/>
              </p:nvCxnSpPr>
              <p:spPr>
                <a:xfrm flipV="1">
                  <a:off x="6580604" y="2938957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6" name="Group 860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68" name="Straight Connector 867"/>
                <p:cNvCxnSpPr/>
                <p:nvPr/>
              </p:nvCxnSpPr>
              <p:spPr>
                <a:xfrm flipV="1">
                  <a:off x="7028713" y="2846434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9" name="Straight Connector 868"/>
                <p:cNvCxnSpPr/>
                <p:nvPr/>
              </p:nvCxnSpPr>
              <p:spPr>
                <a:xfrm flipV="1">
                  <a:off x="6581083" y="2938954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7" name="Group 861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66" name="Straight Connector 865"/>
                <p:cNvCxnSpPr/>
                <p:nvPr/>
              </p:nvCxnSpPr>
              <p:spPr>
                <a:xfrm flipV="1">
                  <a:off x="7026209" y="2846432"/>
                  <a:ext cx="107431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7" name="Straight Connector 866"/>
                <p:cNvCxnSpPr/>
                <p:nvPr/>
              </p:nvCxnSpPr>
              <p:spPr>
                <a:xfrm flipV="1">
                  <a:off x="6581565" y="2938952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428" name="Group 862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864" name="Straight Connector 863"/>
                <p:cNvCxnSpPr/>
                <p:nvPr/>
              </p:nvCxnSpPr>
              <p:spPr>
                <a:xfrm flipV="1">
                  <a:off x="7026688" y="2846429"/>
                  <a:ext cx="113399" cy="9252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5" name="Straight Connector 864"/>
                <p:cNvCxnSpPr/>
                <p:nvPr/>
              </p:nvCxnSpPr>
              <p:spPr>
                <a:xfrm flipV="1">
                  <a:off x="6582044" y="2938949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392" name="Group 826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393" name="Group 827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842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3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843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844" name="Freeform 190"/>
                <p:cNvSpPr>
                  <a:spLocks/>
                </p:cNvSpPr>
                <p:nvPr/>
              </p:nvSpPr>
              <p:spPr bwMode="auto">
                <a:xfrm>
                  <a:off x="5968753" y="2922666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845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5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846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829" name="Straight Connector 828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0" name="Straight Connector 829"/>
              <p:cNvCxnSpPr/>
              <p:nvPr/>
            </p:nvCxnSpPr>
            <p:spPr>
              <a:xfrm>
                <a:off x="6875113" y="230466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1" name="Straight Connector 830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2" name="Straight Connector 831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3" name="Straight Connector 832"/>
              <p:cNvCxnSpPr/>
              <p:nvPr/>
            </p:nvCxnSpPr>
            <p:spPr>
              <a:xfrm>
                <a:off x="6867732" y="250852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4" name="Straight Connector 833"/>
              <p:cNvCxnSpPr/>
              <p:nvPr/>
            </p:nvCxnSpPr>
            <p:spPr>
              <a:xfrm>
                <a:off x="6864040" y="2569682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5" name="Straight Connector 834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6" name="Straight Connector 835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7" name="Straight Connector 836"/>
              <p:cNvCxnSpPr/>
              <p:nvPr/>
            </p:nvCxnSpPr>
            <p:spPr>
              <a:xfrm>
                <a:off x="6867732" y="277510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8" name="Straight Connector 837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9" name="Straight Connector 838"/>
              <p:cNvCxnSpPr/>
              <p:nvPr/>
            </p:nvCxnSpPr>
            <p:spPr>
              <a:xfrm>
                <a:off x="6871421" y="291153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" name="Straight Connector 839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" name="Straight Connector 840"/>
              <p:cNvCxnSpPr/>
              <p:nvPr/>
            </p:nvCxnSpPr>
            <p:spPr>
              <a:xfrm flipH="1">
                <a:off x="6875113" y="2132173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65" name="Straight Connector 1064"/>
          <p:cNvCxnSpPr/>
          <p:nvPr/>
        </p:nvCxnSpPr>
        <p:spPr>
          <a:xfrm flipH="1">
            <a:off x="6081714" y="4278630"/>
            <a:ext cx="357187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6" name="Straight Connector 1065"/>
          <p:cNvCxnSpPr>
            <a:stCxn id="1305" idx="2"/>
          </p:cNvCxnSpPr>
          <p:nvPr/>
        </p:nvCxnSpPr>
        <p:spPr>
          <a:xfrm flipH="1">
            <a:off x="6386513" y="4492944"/>
            <a:ext cx="203200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7" name="Straight Connector 1066"/>
          <p:cNvCxnSpPr/>
          <p:nvPr/>
        </p:nvCxnSpPr>
        <p:spPr>
          <a:xfrm>
            <a:off x="6704014" y="4292919"/>
            <a:ext cx="58737" cy="4905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8" name="Straight Connector 1067"/>
          <p:cNvCxnSpPr>
            <a:endCxn id="1090" idx="0"/>
          </p:cNvCxnSpPr>
          <p:nvPr/>
        </p:nvCxnSpPr>
        <p:spPr>
          <a:xfrm>
            <a:off x="6843714" y="4316730"/>
            <a:ext cx="274637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42" name="Group 1068"/>
          <p:cNvGrpSpPr>
            <a:grpSpLocks/>
          </p:cNvGrpSpPr>
          <p:nvPr/>
        </p:nvGrpSpPr>
        <p:grpSpPr bwMode="auto">
          <a:xfrm>
            <a:off x="5816600" y="4773930"/>
            <a:ext cx="331788" cy="1030288"/>
            <a:chOff x="6240352" y="2055335"/>
            <a:chExt cx="771307" cy="1017716"/>
          </a:xfrm>
        </p:grpSpPr>
        <p:grpSp>
          <p:nvGrpSpPr>
            <p:cNvPr id="205333" name="Group 1246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268" name="Rectangle 1267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269" name="Straight Connector 1268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0" name="Rectangle 1269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271" name="Straight Connector 1270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72" name="Rectangle 1271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73" name="Rectangle 1272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274" name="Straight Connector 1273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361" name="Group 1274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03" name="Straight Connector 1302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4" name="Straight Connector 1303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2" name="Group 1275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01" name="Straight Connector 1300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2" name="Straight Connector 1301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3" name="Group 1276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9" name="Straight Connector 1298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0" name="Straight Connector 1299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4" name="Group 1277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7" name="Straight Connector 1296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8" name="Straight Connector 1297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5" name="Group 1278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5" name="Straight Connector 1294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6" name="Straight Connector 1295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6" name="Group 1279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3" name="Straight Connector 1292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4" name="Straight Connector 1293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7" name="Group 1280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91" name="Straight Connector 1290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2" name="Straight Connector 1291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8" name="Group 1281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89" name="Straight Connector 1288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0" name="Straight Connector 1289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69" name="Group 1282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87" name="Straight Connector 1286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8" name="Straight Connector 1287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70" name="Group 1283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85" name="Straight Connector 1284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6" name="Straight Connector 1285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334" name="Group 1247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335" name="Group 1248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263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264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265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266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267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1250" name="Straight Connector 1249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1" name="Straight Connector 1250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2" name="Straight Connector 1251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3" name="Straight Connector 1252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4" name="Straight Connector 1253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5" name="Straight Connector 1254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6" name="Straight Connector 1255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7" name="Straight Connector 1256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8" name="Straight Connector 1257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9" name="Straight Connector 1258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0" name="Straight Connector 1259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1" name="Straight Connector 1260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2" name="Straight Connector 1261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43" name="Group 1069"/>
          <p:cNvGrpSpPr>
            <a:grpSpLocks/>
          </p:cNvGrpSpPr>
          <p:nvPr/>
        </p:nvGrpSpPr>
        <p:grpSpPr bwMode="auto">
          <a:xfrm>
            <a:off x="6202364" y="4773930"/>
            <a:ext cx="331787" cy="1030288"/>
            <a:chOff x="6240352" y="2055335"/>
            <a:chExt cx="771307" cy="1017716"/>
          </a:xfrm>
        </p:grpSpPr>
        <p:grpSp>
          <p:nvGrpSpPr>
            <p:cNvPr id="205275" name="Group 1188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210" name="Rectangle 1209"/>
              <p:cNvSpPr/>
              <p:nvPr/>
            </p:nvSpPr>
            <p:spPr>
              <a:xfrm>
                <a:off x="6509397" y="3062521"/>
                <a:ext cx="447629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211" name="Straight Connector 1210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2" name="Rectangle 1211"/>
              <p:cNvSpPr/>
              <p:nvPr/>
            </p:nvSpPr>
            <p:spPr>
              <a:xfrm>
                <a:off x="6476570" y="3071930"/>
                <a:ext cx="131305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213" name="Straight Connector 1212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14" name="Rectangle 1213"/>
              <p:cNvSpPr/>
              <p:nvPr/>
            </p:nvSpPr>
            <p:spPr>
              <a:xfrm>
                <a:off x="6816769" y="3703885"/>
                <a:ext cx="131305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15" name="Rectangle 1214"/>
              <p:cNvSpPr/>
              <p:nvPr/>
            </p:nvSpPr>
            <p:spPr>
              <a:xfrm>
                <a:off x="6404950" y="3158176"/>
                <a:ext cx="444646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216" name="Straight Connector 1215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303" name="Group 1216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45" name="Straight Connector 1244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6" name="Straight Connector 1245"/>
                <p:cNvCxnSpPr/>
                <p:nvPr/>
              </p:nvCxnSpPr>
              <p:spPr>
                <a:xfrm flipV="1">
                  <a:off x="6580707" y="2938972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4" name="Group 1217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43" name="Straight Connector 1242"/>
                <p:cNvCxnSpPr/>
                <p:nvPr/>
              </p:nvCxnSpPr>
              <p:spPr>
                <a:xfrm flipV="1">
                  <a:off x="7028816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4" name="Straight Connector 1243"/>
                <p:cNvCxnSpPr/>
                <p:nvPr/>
              </p:nvCxnSpPr>
              <p:spPr>
                <a:xfrm flipV="1">
                  <a:off x="6581187" y="293896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5" name="Group 1218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41" name="Straight Connector 1240"/>
                <p:cNvCxnSpPr/>
                <p:nvPr/>
              </p:nvCxnSpPr>
              <p:spPr>
                <a:xfrm flipV="1">
                  <a:off x="7026314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2" name="Straight Connector 1241"/>
                <p:cNvCxnSpPr/>
                <p:nvPr/>
              </p:nvCxnSpPr>
              <p:spPr>
                <a:xfrm flipV="1">
                  <a:off x="6581668" y="2938966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6" name="Group 1219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9" name="Straight Connector 1238"/>
                <p:cNvCxnSpPr/>
                <p:nvPr/>
              </p:nvCxnSpPr>
              <p:spPr>
                <a:xfrm flipV="1">
                  <a:off x="7026794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0" name="Straight Connector 1239"/>
                <p:cNvCxnSpPr/>
                <p:nvPr/>
              </p:nvCxnSpPr>
              <p:spPr>
                <a:xfrm flipV="1">
                  <a:off x="6582147" y="293896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7" name="Group 1220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7" name="Straight Connector 1236"/>
                <p:cNvCxnSpPr/>
                <p:nvPr/>
              </p:nvCxnSpPr>
              <p:spPr>
                <a:xfrm flipV="1">
                  <a:off x="7027273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8" name="Straight Connector 1237"/>
                <p:cNvCxnSpPr/>
                <p:nvPr/>
              </p:nvCxnSpPr>
              <p:spPr>
                <a:xfrm flipV="1">
                  <a:off x="6582627" y="2938961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8" name="Group 1221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5" name="Straight Connector 1234"/>
                <p:cNvCxnSpPr/>
                <p:nvPr/>
              </p:nvCxnSpPr>
              <p:spPr>
                <a:xfrm flipV="1">
                  <a:off x="7027754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6" name="Straight Connector 1235"/>
                <p:cNvCxnSpPr/>
                <p:nvPr/>
              </p:nvCxnSpPr>
              <p:spPr>
                <a:xfrm flipV="1">
                  <a:off x="6583108" y="2938959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09" name="Group 1222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3" name="Straight Connector 1232"/>
                <p:cNvCxnSpPr/>
                <p:nvPr/>
              </p:nvCxnSpPr>
              <p:spPr>
                <a:xfrm flipV="1">
                  <a:off x="7028234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4" name="Straight Connector 1233"/>
                <p:cNvCxnSpPr/>
                <p:nvPr/>
              </p:nvCxnSpPr>
              <p:spPr>
                <a:xfrm flipV="1">
                  <a:off x="6580604" y="293895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10" name="Group 1223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31" name="Straight Connector 1230"/>
                <p:cNvCxnSpPr/>
                <p:nvPr/>
              </p:nvCxnSpPr>
              <p:spPr>
                <a:xfrm flipV="1">
                  <a:off x="7028713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2" name="Straight Connector 1231"/>
                <p:cNvCxnSpPr/>
                <p:nvPr/>
              </p:nvCxnSpPr>
              <p:spPr>
                <a:xfrm flipV="1">
                  <a:off x="6581083" y="2938953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11" name="Group 1224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29" name="Straight Connector 1228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0" name="Straight Connector 1229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312" name="Group 1225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227" name="Straight Connector 1226"/>
                <p:cNvCxnSpPr/>
                <p:nvPr/>
              </p:nvCxnSpPr>
              <p:spPr>
                <a:xfrm flipV="1">
                  <a:off x="7026688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8" name="Straight Connector 1227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276" name="Group 1189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277" name="Group 1190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205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368"/>
                  <a:ext cx="549881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206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207" name="Freeform 190"/>
                <p:cNvSpPr>
                  <a:spLocks/>
                </p:cNvSpPr>
                <p:nvPr/>
              </p:nvSpPr>
              <p:spPr bwMode="auto">
                <a:xfrm>
                  <a:off x="5968753" y="2922667"/>
                  <a:ext cx="125476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208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6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209" name="Freeform 192"/>
                <p:cNvSpPr>
                  <a:spLocks/>
                </p:cNvSpPr>
                <p:nvPr/>
              </p:nvSpPr>
              <p:spPr bwMode="auto">
                <a:xfrm>
                  <a:off x="5621849" y="2933643"/>
                  <a:ext cx="302618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1192" name="Straight Connector 1191"/>
              <p:cNvCxnSpPr/>
              <p:nvPr/>
            </p:nvCxnSpPr>
            <p:spPr>
              <a:xfrm flipH="1">
                <a:off x="6996897" y="2124333"/>
                <a:ext cx="11073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3" name="Straight Connector 1192"/>
              <p:cNvCxnSpPr/>
              <p:nvPr/>
            </p:nvCxnSpPr>
            <p:spPr>
              <a:xfrm>
                <a:off x="6875113" y="230466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4" name="Straight Connector 1193"/>
              <p:cNvCxnSpPr/>
              <p:nvPr/>
            </p:nvCxnSpPr>
            <p:spPr>
              <a:xfrm>
                <a:off x="6871421" y="236896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5" name="Straight Connector 1194"/>
              <p:cNvCxnSpPr/>
              <p:nvPr/>
            </p:nvCxnSpPr>
            <p:spPr>
              <a:xfrm>
                <a:off x="6871421" y="244423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6" name="Straight Connector 1195"/>
              <p:cNvCxnSpPr/>
              <p:nvPr/>
            </p:nvCxnSpPr>
            <p:spPr>
              <a:xfrm>
                <a:off x="6867732" y="250852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7" name="Straight Connector 1196"/>
              <p:cNvCxnSpPr/>
              <p:nvPr/>
            </p:nvCxnSpPr>
            <p:spPr>
              <a:xfrm>
                <a:off x="6864040" y="2569681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8" name="Straight Connector 1197"/>
              <p:cNvCxnSpPr/>
              <p:nvPr/>
            </p:nvCxnSpPr>
            <p:spPr>
              <a:xfrm>
                <a:off x="6864040" y="263867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9" name="Straight Connector 1198"/>
              <p:cNvCxnSpPr/>
              <p:nvPr/>
            </p:nvCxnSpPr>
            <p:spPr>
              <a:xfrm>
                <a:off x="6860351" y="270610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0" name="Straight Connector 1199"/>
              <p:cNvCxnSpPr/>
              <p:nvPr/>
            </p:nvCxnSpPr>
            <p:spPr>
              <a:xfrm>
                <a:off x="6867732" y="277510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1" name="Straight Connector 1200"/>
              <p:cNvCxnSpPr/>
              <p:nvPr/>
            </p:nvCxnSpPr>
            <p:spPr>
              <a:xfrm>
                <a:off x="6871421" y="284253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2" name="Straight Connector 1201"/>
              <p:cNvCxnSpPr/>
              <p:nvPr/>
            </p:nvCxnSpPr>
            <p:spPr>
              <a:xfrm>
                <a:off x="6871421" y="291153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3" name="Straight Connector 1202"/>
              <p:cNvCxnSpPr/>
              <p:nvPr/>
            </p:nvCxnSpPr>
            <p:spPr>
              <a:xfrm>
                <a:off x="6875113" y="2975827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4" name="Straight Connector 1203"/>
              <p:cNvCxnSpPr/>
              <p:nvPr/>
            </p:nvCxnSpPr>
            <p:spPr>
              <a:xfrm flipH="1">
                <a:off x="6875113" y="2132174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44" name="Group 1070"/>
          <p:cNvGrpSpPr>
            <a:grpSpLocks/>
          </p:cNvGrpSpPr>
          <p:nvPr/>
        </p:nvGrpSpPr>
        <p:grpSpPr bwMode="auto">
          <a:xfrm>
            <a:off x="6578600" y="4773930"/>
            <a:ext cx="331788" cy="1030288"/>
            <a:chOff x="6240352" y="2055335"/>
            <a:chExt cx="771307" cy="1017716"/>
          </a:xfrm>
        </p:grpSpPr>
        <p:grpSp>
          <p:nvGrpSpPr>
            <p:cNvPr id="205217" name="Group 1130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152" name="Rectangle 1151"/>
              <p:cNvSpPr/>
              <p:nvPr/>
            </p:nvSpPr>
            <p:spPr>
              <a:xfrm>
                <a:off x="6509397" y="3062521"/>
                <a:ext cx="447628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153" name="Straight Connector 1152"/>
              <p:cNvCxnSpPr/>
              <p:nvPr/>
            </p:nvCxnSpPr>
            <p:spPr>
              <a:xfrm flipV="1">
                <a:off x="6846611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4" name="Rectangle 1153"/>
              <p:cNvSpPr/>
              <p:nvPr/>
            </p:nvSpPr>
            <p:spPr>
              <a:xfrm>
                <a:off x="6476572" y="3071930"/>
                <a:ext cx="131304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155" name="Straight Connector 1154"/>
              <p:cNvCxnSpPr/>
              <p:nvPr/>
            </p:nvCxnSpPr>
            <p:spPr>
              <a:xfrm flipV="1">
                <a:off x="6395998" y="3062521"/>
                <a:ext cx="113399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56" name="Rectangle 1155"/>
              <p:cNvSpPr/>
              <p:nvPr/>
            </p:nvSpPr>
            <p:spPr>
              <a:xfrm>
                <a:off x="6816769" y="3703885"/>
                <a:ext cx="131304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57" name="Rectangle 1156"/>
              <p:cNvSpPr/>
              <p:nvPr/>
            </p:nvSpPr>
            <p:spPr>
              <a:xfrm>
                <a:off x="6404951" y="3158176"/>
                <a:ext cx="44464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158" name="Straight Connector 1157"/>
              <p:cNvCxnSpPr/>
              <p:nvPr/>
            </p:nvCxnSpPr>
            <p:spPr>
              <a:xfrm flipV="1">
                <a:off x="6846611" y="3804246"/>
                <a:ext cx="113399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245" name="Group 1158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87" name="Straight Connector 1186"/>
                <p:cNvCxnSpPr/>
                <p:nvPr/>
              </p:nvCxnSpPr>
              <p:spPr>
                <a:xfrm flipV="1">
                  <a:off x="7028337" y="284645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8" name="Straight Connector 1187"/>
                <p:cNvCxnSpPr/>
                <p:nvPr/>
              </p:nvCxnSpPr>
              <p:spPr>
                <a:xfrm flipV="1">
                  <a:off x="6580709" y="2938972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46" name="Group 1159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85" name="Straight Connector 1184"/>
                <p:cNvCxnSpPr/>
                <p:nvPr/>
              </p:nvCxnSpPr>
              <p:spPr>
                <a:xfrm flipV="1">
                  <a:off x="7028817" y="284644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6" name="Straight Connector 1185"/>
                <p:cNvCxnSpPr/>
                <p:nvPr/>
              </p:nvCxnSpPr>
              <p:spPr>
                <a:xfrm flipV="1">
                  <a:off x="6581189" y="293896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47" name="Group 1160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83" name="Straight Connector 1182"/>
                <p:cNvCxnSpPr/>
                <p:nvPr/>
              </p:nvCxnSpPr>
              <p:spPr>
                <a:xfrm flipV="1">
                  <a:off x="7026313" y="2846446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4" name="Straight Connector 1183"/>
                <p:cNvCxnSpPr/>
                <p:nvPr/>
              </p:nvCxnSpPr>
              <p:spPr>
                <a:xfrm flipV="1">
                  <a:off x="6581670" y="2938966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48" name="Group 1161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81" name="Straight Connector 1180"/>
                <p:cNvCxnSpPr/>
                <p:nvPr/>
              </p:nvCxnSpPr>
              <p:spPr>
                <a:xfrm flipV="1">
                  <a:off x="7026792" y="2846445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2" name="Straight Connector 1181"/>
                <p:cNvCxnSpPr/>
                <p:nvPr/>
              </p:nvCxnSpPr>
              <p:spPr>
                <a:xfrm flipV="1">
                  <a:off x="6582149" y="293896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49" name="Group 1162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9" name="Straight Connector 1178"/>
                <p:cNvCxnSpPr/>
                <p:nvPr/>
              </p:nvCxnSpPr>
              <p:spPr>
                <a:xfrm flipV="1">
                  <a:off x="7027272" y="2846442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0" name="Straight Connector 1179"/>
                <p:cNvCxnSpPr/>
                <p:nvPr/>
              </p:nvCxnSpPr>
              <p:spPr>
                <a:xfrm flipV="1">
                  <a:off x="6582629" y="2938961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0" name="Group 1163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7" name="Straight Connector 1176"/>
                <p:cNvCxnSpPr/>
                <p:nvPr/>
              </p:nvCxnSpPr>
              <p:spPr>
                <a:xfrm flipV="1">
                  <a:off x="7027753" y="2846440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8" name="Straight Connector 1177"/>
                <p:cNvCxnSpPr/>
                <p:nvPr/>
              </p:nvCxnSpPr>
              <p:spPr>
                <a:xfrm flipV="1">
                  <a:off x="6583110" y="2938959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1" name="Group 1164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5" name="Straight Connector 1174"/>
                <p:cNvCxnSpPr/>
                <p:nvPr/>
              </p:nvCxnSpPr>
              <p:spPr>
                <a:xfrm flipV="1">
                  <a:off x="7028232" y="2846437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6" name="Straight Connector 1175"/>
                <p:cNvCxnSpPr/>
                <p:nvPr/>
              </p:nvCxnSpPr>
              <p:spPr>
                <a:xfrm flipV="1">
                  <a:off x="6580604" y="293895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2" name="Group 1165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3" name="Straight Connector 1172"/>
                <p:cNvCxnSpPr/>
                <p:nvPr/>
              </p:nvCxnSpPr>
              <p:spPr>
                <a:xfrm flipV="1">
                  <a:off x="7028711" y="2846434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4" name="Straight Connector 1173"/>
                <p:cNvCxnSpPr/>
                <p:nvPr/>
              </p:nvCxnSpPr>
              <p:spPr>
                <a:xfrm flipV="1">
                  <a:off x="6581083" y="2938953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3" name="Group 1166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71" name="Straight Connector 1170"/>
                <p:cNvCxnSpPr/>
                <p:nvPr/>
              </p:nvCxnSpPr>
              <p:spPr>
                <a:xfrm flipV="1">
                  <a:off x="7026209" y="2846432"/>
                  <a:ext cx="107431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2" name="Straight Connector 1171"/>
                <p:cNvCxnSpPr/>
                <p:nvPr/>
              </p:nvCxnSpPr>
              <p:spPr>
                <a:xfrm flipV="1">
                  <a:off x="6581565" y="293895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254" name="Group 1167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69" name="Straight Connector 1168"/>
                <p:cNvCxnSpPr/>
                <p:nvPr/>
              </p:nvCxnSpPr>
              <p:spPr>
                <a:xfrm flipV="1">
                  <a:off x="7026689" y="2846429"/>
                  <a:ext cx="113399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0" name="Straight Connector 1169"/>
                <p:cNvCxnSpPr/>
                <p:nvPr/>
              </p:nvCxnSpPr>
              <p:spPr>
                <a:xfrm flipV="1">
                  <a:off x="6582044" y="2938948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218" name="Group 1131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219" name="Group 1132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147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368"/>
                  <a:ext cx="549876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148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149" name="Freeform 190"/>
                <p:cNvSpPr>
                  <a:spLocks/>
                </p:cNvSpPr>
                <p:nvPr/>
              </p:nvSpPr>
              <p:spPr bwMode="auto">
                <a:xfrm>
                  <a:off x="5968754" y="2922667"/>
                  <a:ext cx="125475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150" name="Freeform 191"/>
                <p:cNvSpPr>
                  <a:spLocks/>
                </p:cNvSpPr>
                <p:nvPr/>
              </p:nvSpPr>
              <p:spPr bwMode="auto">
                <a:xfrm>
                  <a:off x="5500065" y="2936779"/>
                  <a:ext cx="524044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151" name="Freeform 192"/>
                <p:cNvSpPr>
                  <a:spLocks/>
                </p:cNvSpPr>
                <p:nvPr/>
              </p:nvSpPr>
              <p:spPr bwMode="auto">
                <a:xfrm>
                  <a:off x="5621851" y="2933643"/>
                  <a:ext cx="302617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1134" name="Straight Connector 1133"/>
              <p:cNvCxnSpPr/>
              <p:nvPr/>
            </p:nvCxnSpPr>
            <p:spPr>
              <a:xfrm flipH="1">
                <a:off x="6996897" y="2124333"/>
                <a:ext cx="11070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5" name="Straight Connector 1134"/>
              <p:cNvCxnSpPr/>
              <p:nvPr/>
            </p:nvCxnSpPr>
            <p:spPr>
              <a:xfrm>
                <a:off x="6875111" y="230466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6" name="Straight Connector 1135"/>
              <p:cNvCxnSpPr/>
              <p:nvPr/>
            </p:nvCxnSpPr>
            <p:spPr>
              <a:xfrm>
                <a:off x="6871422" y="236896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7" name="Straight Connector 1136"/>
              <p:cNvCxnSpPr/>
              <p:nvPr/>
            </p:nvCxnSpPr>
            <p:spPr>
              <a:xfrm>
                <a:off x="6871422" y="244423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8" name="Straight Connector 1137"/>
              <p:cNvCxnSpPr/>
              <p:nvPr/>
            </p:nvCxnSpPr>
            <p:spPr>
              <a:xfrm>
                <a:off x="6867730" y="250852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9" name="Straight Connector 1138"/>
              <p:cNvCxnSpPr/>
              <p:nvPr/>
            </p:nvCxnSpPr>
            <p:spPr>
              <a:xfrm>
                <a:off x="6864041" y="2569681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0" name="Straight Connector 1139"/>
              <p:cNvCxnSpPr/>
              <p:nvPr/>
            </p:nvCxnSpPr>
            <p:spPr>
              <a:xfrm>
                <a:off x="6864041" y="263867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1" name="Straight Connector 1140"/>
              <p:cNvCxnSpPr/>
              <p:nvPr/>
            </p:nvCxnSpPr>
            <p:spPr>
              <a:xfrm>
                <a:off x="6860349" y="270610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2" name="Straight Connector 1141"/>
              <p:cNvCxnSpPr/>
              <p:nvPr/>
            </p:nvCxnSpPr>
            <p:spPr>
              <a:xfrm>
                <a:off x="6867730" y="277510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3" name="Straight Connector 1142"/>
              <p:cNvCxnSpPr/>
              <p:nvPr/>
            </p:nvCxnSpPr>
            <p:spPr>
              <a:xfrm>
                <a:off x="6871422" y="284253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4" name="Straight Connector 1143"/>
              <p:cNvCxnSpPr/>
              <p:nvPr/>
            </p:nvCxnSpPr>
            <p:spPr>
              <a:xfrm>
                <a:off x="6871422" y="291153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5" name="Straight Connector 1144"/>
              <p:cNvCxnSpPr/>
              <p:nvPr/>
            </p:nvCxnSpPr>
            <p:spPr>
              <a:xfrm>
                <a:off x="6875111" y="2975827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6" name="Straight Connector 1145"/>
              <p:cNvCxnSpPr/>
              <p:nvPr/>
            </p:nvCxnSpPr>
            <p:spPr>
              <a:xfrm flipH="1">
                <a:off x="6875111" y="2132174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45" name="Group 1071"/>
          <p:cNvGrpSpPr>
            <a:grpSpLocks/>
          </p:cNvGrpSpPr>
          <p:nvPr/>
        </p:nvGrpSpPr>
        <p:grpSpPr bwMode="auto">
          <a:xfrm>
            <a:off x="6956425" y="4773930"/>
            <a:ext cx="330200" cy="1030288"/>
            <a:chOff x="6240352" y="2055335"/>
            <a:chExt cx="771307" cy="1017716"/>
          </a:xfrm>
        </p:grpSpPr>
        <p:grpSp>
          <p:nvGrpSpPr>
            <p:cNvPr id="205159" name="Group 1072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094" name="Rectangle 1093"/>
              <p:cNvSpPr/>
              <p:nvPr/>
            </p:nvSpPr>
            <p:spPr>
              <a:xfrm>
                <a:off x="6509942" y="3062521"/>
                <a:ext cx="446783" cy="741725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95" name="Straight Connector 1094"/>
              <p:cNvCxnSpPr/>
              <p:nvPr/>
            </p:nvCxnSpPr>
            <p:spPr>
              <a:xfrm flipV="1">
                <a:off x="6845779" y="3062521"/>
                <a:ext cx="113944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6" name="Rectangle 1095"/>
              <p:cNvSpPr/>
              <p:nvPr/>
            </p:nvSpPr>
            <p:spPr>
              <a:xfrm>
                <a:off x="6476959" y="3071930"/>
                <a:ext cx="131936" cy="116042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97" name="Straight Connector 1096"/>
              <p:cNvCxnSpPr/>
              <p:nvPr/>
            </p:nvCxnSpPr>
            <p:spPr>
              <a:xfrm flipV="1">
                <a:off x="6395998" y="3062521"/>
                <a:ext cx="113944" cy="9251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8" name="Rectangle 1097"/>
              <p:cNvSpPr/>
              <p:nvPr/>
            </p:nvSpPr>
            <p:spPr>
              <a:xfrm>
                <a:off x="6815793" y="3703885"/>
                <a:ext cx="131936" cy="114474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99" name="Rectangle 1098"/>
              <p:cNvSpPr/>
              <p:nvPr/>
            </p:nvSpPr>
            <p:spPr>
              <a:xfrm>
                <a:off x="6404995" y="3158176"/>
                <a:ext cx="443783" cy="74172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100" name="Straight Connector 1099"/>
              <p:cNvCxnSpPr/>
              <p:nvPr/>
            </p:nvCxnSpPr>
            <p:spPr>
              <a:xfrm flipV="1">
                <a:off x="6848778" y="3804246"/>
                <a:ext cx="110945" cy="925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187" name="Group 1100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9" name="Straight Connector 1128"/>
                <p:cNvCxnSpPr/>
                <p:nvPr/>
              </p:nvCxnSpPr>
              <p:spPr>
                <a:xfrm flipV="1">
                  <a:off x="7027504" y="2846452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0" name="Straight Connector 1129"/>
                <p:cNvCxnSpPr/>
                <p:nvPr/>
              </p:nvCxnSpPr>
              <p:spPr>
                <a:xfrm flipV="1">
                  <a:off x="6580724" y="2938972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88" name="Group 1101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7" name="Straight Connector 1126"/>
                <p:cNvCxnSpPr/>
                <p:nvPr/>
              </p:nvCxnSpPr>
              <p:spPr>
                <a:xfrm flipV="1">
                  <a:off x="7027984" y="2846449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8" name="Straight Connector 1127"/>
                <p:cNvCxnSpPr/>
                <p:nvPr/>
              </p:nvCxnSpPr>
              <p:spPr>
                <a:xfrm flipV="1">
                  <a:off x="6581203" y="2938969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89" name="Group 1102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5" name="Straight Connector 1124"/>
                <p:cNvCxnSpPr/>
                <p:nvPr/>
              </p:nvCxnSpPr>
              <p:spPr>
                <a:xfrm flipV="1">
                  <a:off x="7028464" y="2846446"/>
                  <a:ext cx="104950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6" name="Straight Connector 1125"/>
                <p:cNvCxnSpPr/>
                <p:nvPr/>
              </p:nvCxnSpPr>
              <p:spPr>
                <a:xfrm flipV="1">
                  <a:off x="6581683" y="2938966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0" name="Group 1103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3" name="Straight Connector 1122"/>
                <p:cNvCxnSpPr/>
                <p:nvPr/>
              </p:nvCxnSpPr>
              <p:spPr>
                <a:xfrm flipV="1">
                  <a:off x="7028943" y="2846445"/>
                  <a:ext cx="110947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4" name="Straight Connector 1123"/>
                <p:cNvCxnSpPr/>
                <p:nvPr/>
              </p:nvCxnSpPr>
              <p:spPr>
                <a:xfrm flipV="1">
                  <a:off x="6582163" y="2938964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1" name="Group 1104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21" name="Straight Connector 1120"/>
                <p:cNvCxnSpPr/>
                <p:nvPr/>
              </p:nvCxnSpPr>
              <p:spPr>
                <a:xfrm flipV="1">
                  <a:off x="7029423" y="2846442"/>
                  <a:ext cx="110947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2" name="Straight Connector 1121"/>
                <p:cNvCxnSpPr/>
                <p:nvPr/>
              </p:nvCxnSpPr>
              <p:spPr>
                <a:xfrm flipV="1">
                  <a:off x="6582643" y="2938961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2" name="Group 1105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9" name="Straight Connector 1118"/>
                <p:cNvCxnSpPr/>
                <p:nvPr/>
              </p:nvCxnSpPr>
              <p:spPr>
                <a:xfrm flipV="1">
                  <a:off x="7029905" y="2846440"/>
                  <a:ext cx="110947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20" name="Straight Connector 1119"/>
                <p:cNvCxnSpPr/>
                <p:nvPr/>
              </p:nvCxnSpPr>
              <p:spPr>
                <a:xfrm flipV="1">
                  <a:off x="6583124" y="2938959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3" name="Group 1106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7" name="Straight Connector 1116"/>
                <p:cNvCxnSpPr/>
                <p:nvPr/>
              </p:nvCxnSpPr>
              <p:spPr>
                <a:xfrm flipV="1">
                  <a:off x="7027387" y="2846437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8" name="Straight Connector 1117"/>
                <p:cNvCxnSpPr/>
                <p:nvPr/>
              </p:nvCxnSpPr>
              <p:spPr>
                <a:xfrm flipV="1">
                  <a:off x="6580605" y="2938956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4" name="Group 1107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5" name="Straight Connector 1114"/>
                <p:cNvCxnSpPr/>
                <p:nvPr/>
              </p:nvCxnSpPr>
              <p:spPr>
                <a:xfrm flipV="1">
                  <a:off x="7027867" y="2846434"/>
                  <a:ext cx="113944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6" name="Straight Connector 1115"/>
                <p:cNvCxnSpPr/>
                <p:nvPr/>
              </p:nvCxnSpPr>
              <p:spPr>
                <a:xfrm flipV="1">
                  <a:off x="6581084" y="2938953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5" name="Group 1108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3" name="Straight Connector 1112"/>
                <p:cNvCxnSpPr/>
                <p:nvPr/>
              </p:nvCxnSpPr>
              <p:spPr>
                <a:xfrm flipV="1">
                  <a:off x="7022349" y="2846432"/>
                  <a:ext cx="110945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4" name="Straight Connector 1113"/>
                <p:cNvCxnSpPr/>
                <p:nvPr/>
              </p:nvCxnSpPr>
              <p:spPr>
                <a:xfrm flipV="1">
                  <a:off x="6581564" y="2938951"/>
                  <a:ext cx="446782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96" name="Group 1109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111" name="Straight Connector 1110"/>
                <p:cNvCxnSpPr/>
                <p:nvPr/>
              </p:nvCxnSpPr>
              <p:spPr>
                <a:xfrm flipV="1">
                  <a:off x="7028826" y="2846429"/>
                  <a:ext cx="110945" cy="9251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2" name="Straight Connector 1111"/>
                <p:cNvCxnSpPr/>
                <p:nvPr/>
              </p:nvCxnSpPr>
              <p:spPr>
                <a:xfrm flipV="1">
                  <a:off x="6582044" y="2938948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160" name="Group 1073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161" name="Group 1074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089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382" y="2996368"/>
                  <a:ext cx="548815" cy="64294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090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382" y="2921098"/>
                  <a:ext cx="674894" cy="7840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091" name="Freeform 190"/>
                <p:cNvSpPr>
                  <a:spLocks/>
                </p:cNvSpPr>
                <p:nvPr/>
              </p:nvSpPr>
              <p:spPr bwMode="auto">
                <a:xfrm>
                  <a:off x="5971613" y="2922667"/>
                  <a:ext cx="122370" cy="137995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092" name="Freeform 191"/>
                <p:cNvSpPr>
                  <a:spLocks/>
                </p:cNvSpPr>
                <p:nvPr/>
              </p:nvSpPr>
              <p:spPr bwMode="auto">
                <a:xfrm>
                  <a:off x="5500669" y="2936779"/>
                  <a:ext cx="522858" cy="4547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093" name="Freeform 192"/>
                <p:cNvSpPr>
                  <a:spLocks/>
                </p:cNvSpPr>
                <p:nvPr/>
              </p:nvSpPr>
              <p:spPr bwMode="auto">
                <a:xfrm>
                  <a:off x="5623041" y="2933643"/>
                  <a:ext cx="300364" cy="53316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1076" name="Straight Connector 1075"/>
              <p:cNvCxnSpPr/>
              <p:nvPr/>
            </p:nvCxnSpPr>
            <p:spPr>
              <a:xfrm flipH="1">
                <a:off x="6996826" y="2124333"/>
                <a:ext cx="11126" cy="845222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7" name="Straight Connector 1076"/>
              <p:cNvCxnSpPr/>
              <p:nvPr/>
            </p:nvCxnSpPr>
            <p:spPr>
              <a:xfrm>
                <a:off x="6874457" y="2304668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8" name="Straight Connector 1077"/>
              <p:cNvCxnSpPr/>
              <p:nvPr/>
            </p:nvCxnSpPr>
            <p:spPr>
              <a:xfrm>
                <a:off x="6870747" y="2368961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9" name="Straight Connector 1078"/>
              <p:cNvCxnSpPr/>
              <p:nvPr/>
            </p:nvCxnSpPr>
            <p:spPr>
              <a:xfrm>
                <a:off x="6870747" y="2444231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0" name="Straight Connector 1079"/>
              <p:cNvCxnSpPr/>
              <p:nvPr/>
            </p:nvCxnSpPr>
            <p:spPr>
              <a:xfrm>
                <a:off x="6867040" y="2508525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1" name="Straight Connector 1080"/>
              <p:cNvCxnSpPr/>
              <p:nvPr/>
            </p:nvCxnSpPr>
            <p:spPr>
              <a:xfrm>
                <a:off x="6867040" y="2569681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2" name="Straight Connector 1081"/>
              <p:cNvCxnSpPr/>
              <p:nvPr/>
            </p:nvCxnSpPr>
            <p:spPr>
              <a:xfrm>
                <a:off x="6863331" y="2638679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3" name="Straight Connector 1082"/>
              <p:cNvCxnSpPr/>
              <p:nvPr/>
            </p:nvCxnSpPr>
            <p:spPr>
              <a:xfrm>
                <a:off x="6859624" y="2706109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4" name="Straight Connector 1083"/>
              <p:cNvCxnSpPr/>
              <p:nvPr/>
            </p:nvCxnSpPr>
            <p:spPr>
              <a:xfrm>
                <a:off x="6867040" y="2775107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5" name="Straight Connector 1084"/>
              <p:cNvCxnSpPr/>
              <p:nvPr/>
            </p:nvCxnSpPr>
            <p:spPr>
              <a:xfrm>
                <a:off x="6870747" y="2842536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6" name="Straight Connector 1085"/>
              <p:cNvCxnSpPr/>
              <p:nvPr/>
            </p:nvCxnSpPr>
            <p:spPr>
              <a:xfrm>
                <a:off x="6870747" y="2911533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7" name="Straight Connector 1086"/>
              <p:cNvCxnSpPr/>
              <p:nvPr/>
            </p:nvCxnSpPr>
            <p:spPr>
              <a:xfrm>
                <a:off x="6874457" y="2975827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8" name="Straight Connector 1087"/>
              <p:cNvCxnSpPr/>
              <p:nvPr/>
            </p:nvCxnSpPr>
            <p:spPr>
              <a:xfrm flipH="1">
                <a:off x="6878164" y="2132174"/>
                <a:ext cx="133495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312" name="Straight Connector 1311"/>
          <p:cNvCxnSpPr/>
          <p:nvPr/>
        </p:nvCxnSpPr>
        <p:spPr>
          <a:xfrm flipH="1">
            <a:off x="7646988" y="4284980"/>
            <a:ext cx="355600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3" name="Straight Connector 1312"/>
          <p:cNvCxnSpPr>
            <a:stCxn id="1552" idx="2"/>
          </p:cNvCxnSpPr>
          <p:nvPr/>
        </p:nvCxnSpPr>
        <p:spPr>
          <a:xfrm flipH="1">
            <a:off x="7951788" y="4500881"/>
            <a:ext cx="201612" cy="4857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4" name="Straight Connector 1313"/>
          <p:cNvCxnSpPr/>
          <p:nvPr/>
        </p:nvCxnSpPr>
        <p:spPr>
          <a:xfrm>
            <a:off x="8269288" y="4299269"/>
            <a:ext cx="57150" cy="4921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5" name="Straight Connector 1314"/>
          <p:cNvCxnSpPr>
            <a:endCxn id="1337" idx="0"/>
          </p:cNvCxnSpPr>
          <p:nvPr/>
        </p:nvCxnSpPr>
        <p:spPr>
          <a:xfrm>
            <a:off x="8408988" y="4323080"/>
            <a:ext cx="273050" cy="457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50" name="Group 1315"/>
          <p:cNvGrpSpPr>
            <a:grpSpLocks/>
          </p:cNvGrpSpPr>
          <p:nvPr/>
        </p:nvGrpSpPr>
        <p:grpSpPr bwMode="auto">
          <a:xfrm>
            <a:off x="7381875" y="4780281"/>
            <a:ext cx="331788" cy="1031875"/>
            <a:chOff x="6240352" y="2055335"/>
            <a:chExt cx="771307" cy="1017716"/>
          </a:xfrm>
        </p:grpSpPr>
        <p:grpSp>
          <p:nvGrpSpPr>
            <p:cNvPr id="205101" name="Group 1493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515" name="Rectangle 1514"/>
              <p:cNvSpPr/>
              <p:nvPr/>
            </p:nvSpPr>
            <p:spPr>
              <a:xfrm>
                <a:off x="6509397" y="3062244"/>
                <a:ext cx="447628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516" name="Straight Connector 1515"/>
              <p:cNvCxnSpPr/>
              <p:nvPr/>
            </p:nvCxnSpPr>
            <p:spPr>
              <a:xfrm flipV="1">
                <a:off x="6846611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7" name="Rectangle 1516"/>
              <p:cNvSpPr/>
              <p:nvPr/>
            </p:nvSpPr>
            <p:spPr>
              <a:xfrm>
                <a:off x="6476572" y="3071638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518" name="Straight Connector 1517"/>
              <p:cNvCxnSpPr/>
              <p:nvPr/>
            </p:nvCxnSpPr>
            <p:spPr>
              <a:xfrm flipV="1">
                <a:off x="6395998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19" name="Rectangle 1518"/>
              <p:cNvSpPr/>
              <p:nvPr/>
            </p:nvSpPr>
            <p:spPr>
              <a:xfrm>
                <a:off x="6816769" y="3702622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20" name="Rectangle 1519"/>
              <p:cNvSpPr/>
              <p:nvPr/>
            </p:nvSpPr>
            <p:spPr>
              <a:xfrm>
                <a:off x="6404951" y="3157752"/>
                <a:ext cx="444643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521" name="Straight Connector 1520"/>
              <p:cNvCxnSpPr/>
              <p:nvPr/>
            </p:nvCxnSpPr>
            <p:spPr>
              <a:xfrm flipV="1">
                <a:off x="6846611" y="380439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129" name="Group 1521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50" name="Straight Connector 1549"/>
                <p:cNvCxnSpPr/>
                <p:nvPr/>
              </p:nvCxnSpPr>
              <p:spPr>
                <a:xfrm flipV="1">
                  <a:off x="7028337" y="2846059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1" name="Straight Connector 1550"/>
                <p:cNvCxnSpPr/>
                <p:nvPr/>
              </p:nvCxnSpPr>
              <p:spPr>
                <a:xfrm flipV="1">
                  <a:off x="6580709" y="293843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0" name="Group 1522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8" name="Straight Connector 1547"/>
                <p:cNvCxnSpPr/>
                <p:nvPr/>
              </p:nvCxnSpPr>
              <p:spPr>
                <a:xfrm flipV="1">
                  <a:off x="7028817" y="2845955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9" name="Straight Connector 1548"/>
                <p:cNvCxnSpPr/>
                <p:nvPr/>
              </p:nvCxnSpPr>
              <p:spPr>
                <a:xfrm flipV="1">
                  <a:off x="6581189" y="2938331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1" name="Group 1523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6" name="Straight Connector 1545"/>
                <p:cNvCxnSpPr/>
                <p:nvPr/>
              </p:nvCxnSpPr>
              <p:spPr>
                <a:xfrm flipV="1">
                  <a:off x="7026313" y="2845851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7" name="Straight Connector 1546"/>
                <p:cNvCxnSpPr/>
                <p:nvPr/>
              </p:nvCxnSpPr>
              <p:spPr>
                <a:xfrm flipV="1">
                  <a:off x="6581670" y="2938228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2" name="Group 1524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4" name="Straight Connector 1543"/>
                <p:cNvCxnSpPr/>
                <p:nvPr/>
              </p:nvCxnSpPr>
              <p:spPr>
                <a:xfrm flipV="1">
                  <a:off x="7026792" y="2845748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5" name="Straight Connector 1544"/>
                <p:cNvCxnSpPr/>
                <p:nvPr/>
              </p:nvCxnSpPr>
              <p:spPr>
                <a:xfrm flipV="1">
                  <a:off x="6582149" y="293812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3" name="Group 1525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2" name="Straight Connector 1541"/>
                <p:cNvCxnSpPr/>
                <p:nvPr/>
              </p:nvCxnSpPr>
              <p:spPr>
                <a:xfrm flipV="1">
                  <a:off x="7027272" y="2845643"/>
                  <a:ext cx="113399" cy="892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3" name="Straight Connector 1542"/>
                <p:cNvCxnSpPr/>
                <p:nvPr/>
              </p:nvCxnSpPr>
              <p:spPr>
                <a:xfrm flipV="1">
                  <a:off x="6582629" y="2934888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4" name="Group 1526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40" name="Straight Connector 1539"/>
                <p:cNvCxnSpPr/>
                <p:nvPr/>
              </p:nvCxnSpPr>
              <p:spPr>
                <a:xfrm flipV="1">
                  <a:off x="7027753" y="2845540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41" name="Straight Connector 1540"/>
                <p:cNvCxnSpPr/>
                <p:nvPr/>
              </p:nvCxnSpPr>
              <p:spPr>
                <a:xfrm flipV="1">
                  <a:off x="6583110" y="293948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5" name="Group 1527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38" name="Straight Connector 1537"/>
                <p:cNvCxnSpPr/>
                <p:nvPr/>
              </p:nvCxnSpPr>
              <p:spPr>
                <a:xfrm flipV="1">
                  <a:off x="7028232" y="2845436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9" name="Straight Connector 1538"/>
                <p:cNvCxnSpPr/>
                <p:nvPr/>
              </p:nvCxnSpPr>
              <p:spPr>
                <a:xfrm flipV="1">
                  <a:off x="6580604" y="293937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6" name="Group 1528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36" name="Straight Connector 1535"/>
                <p:cNvCxnSpPr/>
                <p:nvPr/>
              </p:nvCxnSpPr>
              <p:spPr>
                <a:xfrm flipV="1">
                  <a:off x="7028711" y="2845332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7" name="Straight Connector 1536"/>
                <p:cNvCxnSpPr/>
                <p:nvPr/>
              </p:nvCxnSpPr>
              <p:spPr>
                <a:xfrm flipV="1">
                  <a:off x="6581083" y="2939275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7" name="Group 1529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34" name="Straight Connector 1533"/>
                <p:cNvCxnSpPr/>
                <p:nvPr/>
              </p:nvCxnSpPr>
              <p:spPr>
                <a:xfrm flipV="1">
                  <a:off x="7026209" y="2846793"/>
                  <a:ext cx="107431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5" name="Straight Connector 1534"/>
                <p:cNvCxnSpPr/>
                <p:nvPr/>
              </p:nvCxnSpPr>
              <p:spPr>
                <a:xfrm flipV="1">
                  <a:off x="6581565" y="293917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138" name="Group 1530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532" name="Straight Connector 1531"/>
                <p:cNvCxnSpPr/>
                <p:nvPr/>
              </p:nvCxnSpPr>
              <p:spPr>
                <a:xfrm flipV="1">
                  <a:off x="7026689" y="2846690"/>
                  <a:ext cx="113399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3" name="Straight Connector 1532"/>
                <p:cNvCxnSpPr/>
                <p:nvPr/>
              </p:nvCxnSpPr>
              <p:spPr>
                <a:xfrm flipV="1">
                  <a:off x="6582044" y="2939067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102" name="Group 1494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103" name="Group 1495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510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253"/>
                  <a:ext cx="549876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511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28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512" name="Freeform 190"/>
                <p:cNvSpPr>
                  <a:spLocks/>
                </p:cNvSpPr>
                <p:nvPr/>
              </p:nvSpPr>
              <p:spPr bwMode="auto">
                <a:xfrm>
                  <a:off x="5968754" y="2922664"/>
                  <a:ext cx="125475" cy="137783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513" name="Freeform 191"/>
                <p:cNvSpPr>
                  <a:spLocks/>
                </p:cNvSpPr>
                <p:nvPr/>
              </p:nvSpPr>
              <p:spPr bwMode="auto">
                <a:xfrm>
                  <a:off x="5500065" y="2936755"/>
                  <a:ext cx="524044" cy="4540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514" name="Freeform 192"/>
                <p:cNvSpPr>
                  <a:spLocks/>
                </p:cNvSpPr>
                <p:nvPr/>
              </p:nvSpPr>
              <p:spPr bwMode="auto">
                <a:xfrm>
                  <a:off x="5621851" y="2933624"/>
                  <a:ext cx="302617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1497" name="Straight Connector 1496"/>
              <p:cNvCxnSpPr/>
              <p:nvPr/>
            </p:nvCxnSpPr>
            <p:spPr>
              <a:xfrm flipH="1">
                <a:off x="6996897" y="2125793"/>
                <a:ext cx="11070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8" name="Straight Connector 1497"/>
              <p:cNvCxnSpPr/>
              <p:nvPr/>
            </p:nvCxnSpPr>
            <p:spPr>
              <a:xfrm>
                <a:off x="6875111" y="230428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9" name="Straight Connector 1498"/>
              <p:cNvCxnSpPr/>
              <p:nvPr/>
            </p:nvCxnSpPr>
            <p:spPr>
              <a:xfrm>
                <a:off x="6871422" y="236847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0" name="Straight Connector 1499"/>
              <p:cNvCxnSpPr/>
              <p:nvPr/>
            </p:nvCxnSpPr>
            <p:spPr>
              <a:xfrm>
                <a:off x="6871422" y="244519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1" name="Straight Connector 1500"/>
              <p:cNvCxnSpPr/>
              <p:nvPr/>
            </p:nvCxnSpPr>
            <p:spPr>
              <a:xfrm>
                <a:off x="6867730" y="250939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2" name="Straight Connector 1501"/>
              <p:cNvCxnSpPr/>
              <p:nvPr/>
            </p:nvCxnSpPr>
            <p:spPr>
              <a:xfrm>
                <a:off x="6864041" y="2570456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3" name="Straight Connector 1502"/>
              <p:cNvCxnSpPr/>
              <p:nvPr/>
            </p:nvCxnSpPr>
            <p:spPr>
              <a:xfrm>
                <a:off x="6864041" y="2637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4" name="Straight Connector 1503"/>
              <p:cNvCxnSpPr/>
              <p:nvPr/>
            </p:nvCxnSpPr>
            <p:spPr>
              <a:xfrm>
                <a:off x="6860349" y="270667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5" name="Straight Connector 1504"/>
              <p:cNvCxnSpPr/>
              <p:nvPr/>
            </p:nvCxnSpPr>
            <p:spPr>
              <a:xfrm>
                <a:off x="6867730" y="277556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6" name="Straight Connector 1505"/>
              <p:cNvCxnSpPr/>
              <p:nvPr/>
            </p:nvCxnSpPr>
            <p:spPr>
              <a:xfrm>
                <a:off x="6871422" y="284289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7" name="Straight Connector 1506"/>
              <p:cNvCxnSpPr/>
              <p:nvPr/>
            </p:nvCxnSpPr>
            <p:spPr>
              <a:xfrm>
                <a:off x="6871422" y="2911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8" name="Straight Connector 1507"/>
              <p:cNvCxnSpPr/>
              <p:nvPr/>
            </p:nvCxnSpPr>
            <p:spPr>
              <a:xfrm>
                <a:off x="6875111" y="297597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9" name="Straight Connector 1508"/>
              <p:cNvCxnSpPr/>
              <p:nvPr/>
            </p:nvCxnSpPr>
            <p:spPr>
              <a:xfrm flipH="1">
                <a:off x="6875111" y="2132056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51" name="Group 1316"/>
          <p:cNvGrpSpPr>
            <a:grpSpLocks/>
          </p:cNvGrpSpPr>
          <p:nvPr/>
        </p:nvGrpSpPr>
        <p:grpSpPr bwMode="auto">
          <a:xfrm>
            <a:off x="7767638" y="4780281"/>
            <a:ext cx="330200" cy="1031875"/>
            <a:chOff x="6240352" y="2055335"/>
            <a:chExt cx="771307" cy="1017716"/>
          </a:xfrm>
        </p:grpSpPr>
        <p:grpSp>
          <p:nvGrpSpPr>
            <p:cNvPr id="205043" name="Group 1435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457" name="Rectangle 1456"/>
              <p:cNvSpPr/>
              <p:nvPr/>
            </p:nvSpPr>
            <p:spPr>
              <a:xfrm>
                <a:off x="6509942" y="3062244"/>
                <a:ext cx="446781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458" name="Straight Connector 1457"/>
              <p:cNvCxnSpPr/>
              <p:nvPr/>
            </p:nvCxnSpPr>
            <p:spPr>
              <a:xfrm flipV="1">
                <a:off x="6845779" y="3062244"/>
                <a:ext cx="113944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59" name="Rectangle 1458"/>
              <p:cNvSpPr/>
              <p:nvPr/>
            </p:nvSpPr>
            <p:spPr>
              <a:xfrm>
                <a:off x="6476958" y="3071638"/>
                <a:ext cx="131936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460" name="Straight Connector 1459"/>
              <p:cNvCxnSpPr/>
              <p:nvPr/>
            </p:nvCxnSpPr>
            <p:spPr>
              <a:xfrm flipV="1">
                <a:off x="6395998" y="3062244"/>
                <a:ext cx="113944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61" name="Rectangle 1460"/>
              <p:cNvSpPr/>
              <p:nvPr/>
            </p:nvSpPr>
            <p:spPr>
              <a:xfrm>
                <a:off x="6815793" y="3702622"/>
                <a:ext cx="131936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62" name="Rectangle 1461"/>
              <p:cNvSpPr/>
              <p:nvPr/>
            </p:nvSpPr>
            <p:spPr>
              <a:xfrm>
                <a:off x="6404993" y="3157752"/>
                <a:ext cx="443783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463" name="Straight Connector 1462"/>
              <p:cNvCxnSpPr/>
              <p:nvPr/>
            </p:nvCxnSpPr>
            <p:spPr>
              <a:xfrm flipV="1">
                <a:off x="6848776" y="3804394"/>
                <a:ext cx="110947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071" name="Group 1463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92" name="Straight Connector 1491"/>
                <p:cNvCxnSpPr/>
                <p:nvPr/>
              </p:nvCxnSpPr>
              <p:spPr>
                <a:xfrm flipV="1">
                  <a:off x="7027504" y="2846059"/>
                  <a:ext cx="113944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3" name="Straight Connector 1492"/>
                <p:cNvCxnSpPr/>
                <p:nvPr/>
              </p:nvCxnSpPr>
              <p:spPr>
                <a:xfrm flipV="1">
                  <a:off x="6580722" y="2938436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2" name="Group 1464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90" name="Straight Connector 1489"/>
                <p:cNvCxnSpPr/>
                <p:nvPr/>
              </p:nvCxnSpPr>
              <p:spPr>
                <a:xfrm flipV="1">
                  <a:off x="7027984" y="2845955"/>
                  <a:ext cx="113944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91" name="Straight Connector 1490"/>
                <p:cNvCxnSpPr/>
                <p:nvPr/>
              </p:nvCxnSpPr>
              <p:spPr>
                <a:xfrm flipV="1">
                  <a:off x="6581202" y="2938331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3" name="Group 1465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8" name="Straight Connector 1487"/>
                <p:cNvCxnSpPr/>
                <p:nvPr/>
              </p:nvCxnSpPr>
              <p:spPr>
                <a:xfrm flipV="1">
                  <a:off x="7028464" y="2845851"/>
                  <a:ext cx="104948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9" name="Straight Connector 1488"/>
                <p:cNvCxnSpPr/>
                <p:nvPr/>
              </p:nvCxnSpPr>
              <p:spPr>
                <a:xfrm flipV="1">
                  <a:off x="6581681" y="2938228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4" name="Group 1466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6" name="Straight Connector 1485"/>
                <p:cNvCxnSpPr/>
                <p:nvPr/>
              </p:nvCxnSpPr>
              <p:spPr>
                <a:xfrm flipV="1">
                  <a:off x="7028943" y="2845748"/>
                  <a:ext cx="110945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7" name="Straight Connector 1486"/>
                <p:cNvCxnSpPr/>
                <p:nvPr/>
              </p:nvCxnSpPr>
              <p:spPr>
                <a:xfrm flipV="1">
                  <a:off x="6582161" y="2938124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5" name="Group 1467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4" name="Straight Connector 1483"/>
                <p:cNvCxnSpPr/>
                <p:nvPr/>
              </p:nvCxnSpPr>
              <p:spPr>
                <a:xfrm flipV="1">
                  <a:off x="7029423" y="2845643"/>
                  <a:ext cx="110945" cy="892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5" name="Straight Connector 1484"/>
                <p:cNvCxnSpPr/>
                <p:nvPr/>
              </p:nvCxnSpPr>
              <p:spPr>
                <a:xfrm flipV="1">
                  <a:off x="6582641" y="2934888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6" name="Group 1468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2" name="Straight Connector 1481"/>
                <p:cNvCxnSpPr/>
                <p:nvPr/>
              </p:nvCxnSpPr>
              <p:spPr>
                <a:xfrm flipV="1">
                  <a:off x="7029905" y="2845540"/>
                  <a:ext cx="110945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3" name="Straight Connector 1482"/>
                <p:cNvCxnSpPr/>
                <p:nvPr/>
              </p:nvCxnSpPr>
              <p:spPr>
                <a:xfrm flipV="1">
                  <a:off x="6583123" y="2939482"/>
                  <a:ext cx="452779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7" name="Group 1469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80" name="Straight Connector 1479"/>
                <p:cNvCxnSpPr/>
                <p:nvPr/>
              </p:nvCxnSpPr>
              <p:spPr>
                <a:xfrm flipV="1">
                  <a:off x="7027385" y="2845436"/>
                  <a:ext cx="113944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1" name="Straight Connector 1480"/>
                <p:cNvCxnSpPr/>
                <p:nvPr/>
              </p:nvCxnSpPr>
              <p:spPr>
                <a:xfrm flipV="1">
                  <a:off x="6580605" y="2939379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8" name="Group 1470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78" name="Straight Connector 1477"/>
                <p:cNvCxnSpPr/>
                <p:nvPr/>
              </p:nvCxnSpPr>
              <p:spPr>
                <a:xfrm flipV="1">
                  <a:off x="7027865" y="2845332"/>
                  <a:ext cx="113944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9" name="Straight Connector 1478"/>
                <p:cNvCxnSpPr/>
                <p:nvPr/>
              </p:nvCxnSpPr>
              <p:spPr>
                <a:xfrm flipV="1">
                  <a:off x="6581084" y="2939275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79" name="Group 1471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76" name="Straight Connector 1475"/>
                <p:cNvCxnSpPr/>
                <p:nvPr/>
              </p:nvCxnSpPr>
              <p:spPr>
                <a:xfrm flipV="1">
                  <a:off x="7022348" y="2846793"/>
                  <a:ext cx="110947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7" name="Straight Connector 1476"/>
                <p:cNvCxnSpPr/>
                <p:nvPr/>
              </p:nvCxnSpPr>
              <p:spPr>
                <a:xfrm flipV="1">
                  <a:off x="6581564" y="2939171"/>
                  <a:ext cx="44678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80" name="Group 1472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74" name="Straight Connector 1473"/>
                <p:cNvCxnSpPr/>
                <p:nvPr/>
              </p:nvCxnSpPr>
              <p:spPr>
                <a:xfrm flipV="1">
                  <a:off x="7028824" y="2846690"/>
                  <a:ext cx="110947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5" name="Straight Connector 1474"/>
                <p:cNvCxnSpPr/>
                <p:nvPr/>
              </p:nvCxnSpPr>
              <p:spPr>
                <a:xfrm flipV="1">
                  <a:off x="6582044" y="2939067"/>
                  <a:ext cx="452777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5044" name="Group 1436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5045" name="Group 1437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452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379" y="2996253"/>
                  <a:ext cx="548815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453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379" y="2921098"/>
                  <a:ext cx="674894" cy="7828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454" name="Freeform 190"/>
                <p:cNvSpPr>
                  <a:spLocks/>
                </p:cNvSpPr>
                <p:nvPr/>
              </p:nvSpPr>
              <p:spPr bwMode="auto">
                <a:xfrm>
                  <a:off x="5971610" y="2922664"/>
                  <a:ext cx="122372" cy="137783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455" name="Freeform 191"/>
                <p:cNvSpPr>
                  <a:spLocks/>
                </p:cNvSpPr>
                <p:nvPr/>
              </p:nvSpPr>
              <p:spPr bwMode="auto">
                <a:xfrm>
                  <a:off x="5500669" y="2936755"/>
                  <a:ext cx="522856" cy="4540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456" name="Freeform 192"/>
                <p:cNvSpPr>
                  <a:spLocks/>
                </p:cNvSpPr>
                <p:nvPr/>
              </p:nvSpPr>
              <p:spPr bwMode="auto">
                <a:xfrm>
                  <a:off x="5623039" y="2933624"/>
                  <a:ext cx="300366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1439" name="Straight Connector 1438"/>
              <p:cNvCxnSpPr/>
              <p:nvPr/>
            </p:nvCxnSpPr>
            <p:spPr>
              <a:xfrm flipH="1">
                <a:off x="6996826" y="2125793"/>
                <a:ext cx="11123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0" name="Straight Connector 1439"/>
              <p:cNvCxnSpPr/>
              <p:nvPr/>
            </p:nvCxnSpPr>
            <p:spPr>
              <a:xfrm>
                <a:off x="6874454" y="2304284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1" name="Straight Connector 1440"/>
              <p:cNvCxnSpPr/>
              <p:nvPr/>
            </p:nvCxnSpPr>
            <p:spPr>
              <a:xfrm>
                <a:off x="6870747" y="2368478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2" name="Straight Connector 1441"/>
              <p:cNvCxnSpPr/>
              <p:nvPr/>
            </p:nvCxnSpPr>
            <p:spPr>
              <a:xfrm>
                <a:off x="6870747" y="2445199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3" name="Straight Connector 1442"/>
              <p:cNvCxnSpPr/>
              <p:nvPr/>
            </p:nvCxnSpPr>
            <p:spPr>
              <a:xfrm>
                <a:off x="6867038" y="2509393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4" name="Straight Connector 1443"/>
              <p:cNvCxnSpPr/>
              <p:nvPr/>
            </p:nvCxnSpPr>
            <p:spPr>
              <a:xfrm>
                <a:off x="6867038" y="2570456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5" name="Straight Connector 1444"/>
              <p:cNvCxnSpPr/>
              <p:nvPr/>
            </p:nvCxnSpPr>
            <p:spPr>
              <a:xfrm>
                <a:off x="6863331" y="2637782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6" name="Straight Connector 1445"/>
              <p:cNvCxnSpPr/>
              <p:nvPr/>
            </p:nvCxnSpPr>
            <p:spPr>
              <a:xfrm>
                <a:off x="6859622" y="2706673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7" name="Straight Connector 1446"/>
              <p:cNvCxnSpPr/>
              <p:nvPr/>
            </p:nvCxnSpPr>
            <p:spPr>
              <a:xfrm>
                <a:off x="6867038" y="2775565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8" name="Straight Connector 1447"/>
              <p:cNvCxnSpPr/>
              <p:nvPr/>
            </p:nvCxnSpPr>
            <p:spPr>
              <a:xfrm>
                <a:off x="6870747" y="2842891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9" name="Straight Connector 1448"/>
              <p:cNvCxnSpPr/>
              <p:nvPr/>
            </p:nvCxnSpPr>
            <p:spPr>
              <a:xfrm>
                <a:off x="6870747" y="2911782"/>
                <a:ext cx="137202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0" name="Straight Connector 1449"/>
              <p:cNvCxnSpPr/>
              <p:nvPr/>
            </p:nvCxnSpPr>
            <p:spPr>
              <a:xfrm>
                <a:off x="6874454" y="2975976"/>
                <a:ext cx="13720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1" name="Straight Connector 1450"/>
              <p:cNvCxnSpPr/>
              <p:nvPr/>
            </p:nvCxnSpPr>
            <p:spPr>
              <a:xfrm flipH="1">
                <a:off x="6878164" y="2132056"/>
                <a:ext cx="133495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52" name="Group 1317"/>
          <p:cNvGrpSpPr>
            <a:grpSpLocks/>
          </p:cNvGrpSpPr>
          <p:nvPr/>
        </p:nvGrpSpPr>
        <p:grpSpPr bwMode="auto">
          <a:xfrm>
            <a:off x="8143875" y="4780281"/>
            <a:ext cx="331788" cy="1031875"/>
            <a:chOff x="6240352" y="2055335"/>
            <a:chExt cx="771307" cy="1017716"/>
          </a:xfrm>
        </p:grpSpPr>
        <p:grpSp>
          <p:nvGrpSpPr>
            <p:cNvPr id="204985" name="Group 1377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399" name="Rectangle 1398"/>
              <p:cNvSpPr/>
              <p:nvPr/>
            </p:nvSpPr>
            <p:spPr>
              <a:xfrm>
                <a:off x="6509397" y="3062244"/>
                <a:ext cx="447628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400" name="Straight Connector 1399"/>
              <p:cNvCxnSpPr/>
              <p:nvPr/>
            </p:nvCxnSpPr>
            <p:spPr>
              <a:xfrm flipV="1">
                <a:off x="6846611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1" name="Rectangle 1400"/>
              <p:cNvSpPr/>
              <p:nvPr/>
            </p:nvSpPr>
            <p:spPr>
              <a:xfrm>
                <a:off x="6476572" y="3071638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402" name="Straight Connector 1401"/>
              <p:cNvCxnSpPr/>
              <p:nvPr/>
            </p:nvCxnSpPr>
            <p:spPr>
              <a:xfrm flipV="1">
                <a:off x="6395998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03" name="Rectangle 1402"/>
              <p:cNvSpPr/>
              <p:nvPr/>
            </p:nvSpPr>
            <p:spPr>
              <a:xfrm>
                <a:off x="6816769" y="3702622"/>
                <a:ext cx="131304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404" name="Rectangle 1403"/>
              <p:cNvSpPr/>
              <p:nvPr/>
            </p:nvSpPr>
            <p:spPr>
              <a:xfrm>
                <a:off x="6404951" y="3157752"/>
                <a:ext cx="444643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405" name="Straight Connector 1404"/>
              <p:cNvCxnSpPr/>
              <p:nvPr/>
            </p:nvCxnSpPr>
            <p:spPr>
              <a:xfrm flipV="1">
                <a:off x="6846611" y="380439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013" name="Group 1405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34" name="Straight Connector 1433"/>
                <p:cNvCxnSpPr/>
                <p:nvPr/>
              </p:nvCxnSpPr>
              <p:spPr>
                <a:xfrm flipV="1">
                  <a:off x="7028337" y="2846059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5" name="Straight Connector 1434"/>
                <p:cNvCxnSpPr/>
                <p:nvPr/>
              </p:nvCxnSpPr>
              <p:spPr>
                <a:xfrm flipV="1">
                  <a:off x="6580709" y="2938436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4" name="Group 1406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32" name="Straight Connector 1431"/>
                <p:cNvCxnSpPr/>
                <p:nvPr/>
              </p:nvCxnSpPr>
              <p:spPr>
                <a:xfrm flipV="1">
                  <a:off x="7028817" y="2845955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3" name="Straight Connector 1432"/>
                <p:cNvCxnSpPr/>
                <p:nvPr/>
              </p:nvCxnSpPr>
              <p:spPr>
                <a:xfrm flipV="1">
                  <a:off x="6581189" y="2938331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5" name="Group 1407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30" name="Straight Connector 1429"/>
                <p:cNvCxnSpPr/>
                <p:nvPr/>
              </p:nvCxnSpPr>
              <p:spPr>
                <a:xfrm flipV="1">
                  <a:off x="7026313" y="2845851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1" name="Straight Connector 1430"/>
                <p:cNvCxnSpPr/>
                <p:nvPr/>
              </p:nvCxnSpPr>
              <p:spPr>
                <a:xfrm flipV="1">
                  <a:off x="6581670" y="2938228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6" name="Group 1408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8" name="Straight Connector 1427"/>
                <p:cNvCxnSpPr/>
                <p:nvPr/>
              </p:nvCxnSpPr>
              <p:spPr>
                <a:xfrm flipV="1">
                  <a:off x="7026792" y="2845748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9" name="Straight Connector 1428"/>
                <p:cNvCxnSpPr/>
                <p:nvPr/>
              </p:nvCxnSpPr>
              <p:spPr>
                <a:xfrm flipV="1">
                  <a:off x="6582149" y="2938124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7" name="Group 1409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6" name="Straight Connector 1425"/>
                <p:cNvCxnSpPr/>
                <p:nvPr/>
              </p:nvCxnSpPr>
              <p:spPr>
                <a:xfrm flipV="1">
                  <a:off x="7027272" y="2845643"/>
                  <a:ext cx="113399" cy="892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7" name="Straight Connector 1426"/>
                <p:cNvCxnSpPr/>
                <p:nvPr/>
              </p:nvCxnSpPr>
              <p:spPr>
                <a:xfrm flipV="1">
                  <a:off x="6582629" y="2934888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8" name="Group 1410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4" name="Straight Connector 1423"/>
                <p:cNvCxnSpPr/>
                <p:nvPr/>
              </p:nvCxnSpPr>
              <p:spPr>
                <a:xfrm flipV="1">
                  <a:off x="7027753" y="2845540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5" name="Straight Connector 1424"/>
                <p:cNvCxnSpPr/>
                <p:nvPr/>
              </p:nvCxnSpPr>
              <p:spPr>
                <a:xfrm flipV="1">
                  <a:off x="6583110" y="2939482"/>
                  <a:ext cx="450611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19" name="Group 1411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2" name="Straight Connector 1421"/>
                <p:cNvCxnSpPr/>
                <p:nvPr/>
              </p:nvCxnSpPr>
              <p:spPr>
                <a:xfrm flipV="1">
                  <a:off x="7028232" y="2845436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3" name="Straight Connector 1422"/>
                <p:cNvCxnSpPr/>
                <p:nvPr/>
              </p:nvCxnSpPr>
              <p:spPr>
                <a:xfrm flipV="1">
                  <a:off x="6580604" y="2939379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20" name="Group 1412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20" name="Straight Connector 1419"/>
                <p:cNvCxnSpPr/>
                <p:nvPr/>
              </p:nvCxnSpPr>
              <p:spPr>
                <a:xfrm flipV="1">
                  <a:off x="7028711" y="2845332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1" name="Straight Connector 1420"/>
                <p:cNvCxnSpPr/>
                <p:nvPr/>
              </p:nvCxnSpPr>
              <p:spPr>
                <a:xfrm flipV="1">
                  <a:off x="6581083" y="2939275"/>
                  <a:ext cx="453596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21" name="Group 1413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18" name="Straight Connector 1417"/>
                <p:cNvCxnSpPr/>
                <p:nvPr/>
              </p:nvCxnSpPr>
              <p:spPr>
                <a:xfrm flipV="1">
                  <a:off x="7026209" y="2846793"/>
                  <a:ext cx="107431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9" name="Straight Connector 1418"/>
                <p:cNvCxnSpPr/>
                <p:nvPr/>
              </p:nvCxnSpPr>
              <p:spPr>
                <a:xfrm flipV="1">
                  <a:off x="6581565" y="293917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5022" name="Group 1414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416" name="Straight Connector 1415"/>
                <p:cNvCxnSpPr/>
                <p:nvPr/>
              </p:nvCxnSpPr>
              <p:spPr>
                <a:xfrm flipV="1">
                  <a:off x="7026689" y="2846690"/>
                  <a:ext cx="113399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7" name="Straight Connector 1416"/>
                <p:cNvCxnSpPr/>
                <p:nvPr/>
              </p:nvCxnSpPr>
              <p:spPr>
                <a:xfrm flipV="1">
                  <a:off x="6582044" y="2939067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4986" name="Group 1378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4987" name="Group 1379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394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6" y="2996253"/>
                  <a:ext cx="549876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95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6" y="2921098"/>
                  <a:ext cx="675352" cy="7828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96" name="Freeform 190"/>
                <p:cNvSpPr>
                  <a:spLocks/>
                </p:cNvSpPr>
                <p:nvPr/>
              </p:nvSpPr>
              <p:spPr bwMode="auto">
                <a:xfrm>
                  <a:off x="5968754" y="2922664"/>
                  <a:ext cx="125475" cy="137783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97" name="Freeform 191"/>
                <p:cNvSpPr>
                  <a:spLocks/>
                </p:cNvSpPr>
                <p:nvPr/>
              </p:nvSpPr>
              <p:spPr bwMode="auto">
                <a:xfrm>
                  <a:off x="5500065" y="2936755"/>
                  <a:ext cx="524044" cy="4540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98" name="Freeform 192"/>
                <p:cNvSpPr>
                  <a:spLocks/>
                </p:cNvSpPr>
                <p:nvPr/>
              </p:nvSpPr>
              <p:spPr bwMode="auto">
                <a:xfrm>
                  <a:off x="5621851" y="2933624"/>
                  <a:ext cx="302617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1381" name="Straight Connector 1380"/>
              <p:cNvCxnSpPr/>
              <p:nvPr/>
            </p:nvCxnSpPr>
            <p:spPr>
              <a:xfrm flipH="1">
                <a:off x="6996897" y="2125793"/>
                <a:ext cx="11070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2" name="Straight Connector 1381"/>
              <p:cNvCxnSpPr/>
              <p:nvPr/>
            </p:nvCxnSpPr>
            <p:spPr>
              <a:xfrm>
                <a:off x="6875111" y="2304284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3" name="Straight Connector 1382"/>
              <p:cNvCxnSpPr/>
              <p:nvPr/>
            </p:nvCxnSpPr>
            <p:spPr>
              <a:xfrm>
                <a:off x="6871422" y="2368478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4" name="Straight Connector 1383"/>
              <p:cNvCxnSpPr/>
              <p:nvPr/>
            </p:nvCxnSpPr>
            <p:spPr>
              <a:xfrm>
                <a:off x="6871422" y="2445199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5" name="Straight Connector 1384"/>
              <p:cNvCxnSpPr/>
              <p:nvPr/>
            </p:nvCxnSpPr>
            <p:spPr>
              <a:xfrm>
                <a:off x="6867730" y="250939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6" name="Straight Connector 1385"/>
              <p:cNvCxnSpPr/>
              <p:nvPr/>
            </p:nvCxnSpPr>
            <p:spPr>
              <a:xfrm>
                <a:off x="6864041" y="2570456"/>
                <a:ext cx="14023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7" name="Straight Connector 1386"/>
              <p:cNvCxnSpPr/>
              <p:nvPr/>
            </p:nvCxnSpPr>
            <p:spPr>
              <a:xfrm>
                <a:off x="6864041" y="2637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8" name="Straight Connector 1387"/>
              <p:cNvCxnSpPr/>
              <p:nvPr/>
            </p:nvCxnSpPr>
            <p:spPr>
              <a:xfrm>
                <a:off x="6860349" y="2706673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9" name="Straight Connector 1388"/>
              <p:cNvCxnSpPr/>
              <p:nvPr/>
            </p:nvCxnSpPr>
            <p:spPr>
              <a:xfrm>
                <a:off x="6867730" y="2775565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0" name="Straight Connector 1389"/>
              <p:cNvCxnSpPr/>
              <p:nvPr/>
            </p:nvCxnSpPr>
            <p:spPr>
              <a:xfrm>
                <a:off x="6871422" y="2842891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1" name="Straight Connector 1390"/>
              <p:cNvCxnSpPr/>
              <p:nvPr/>
            </p:nvCxnSpPr>
            <p:spPr>
              <a:xfrm>
                <a:off x="6871422" y="2911782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2" name="Straight Connector 1391"/>
              <p:cNvCxnSpPr/>
              <p:nvPr/>
            </p:nvCxnSpPr>
            <p:spPr>
              <a:xfrm>
                <a:off x="6875111" y="2975976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3" name="Straight Connector 1392"/>
              <p:cNvCxnSpPr/>
              <p:nvPr/>
            </p:nvCxnSpPr>
            <p:spPr>
              <a:xfrm flipH="1">
                <a:off x="6875111" y="2132056"/>
                <a:ext cx="136548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4853" name="Group 1318"/>
          <p:cNvGrpSpPr>
            <a:grpSpLocks/>
          </p:cNvGrpSpPr>
          <p:nvPr/>
        </p:nvGrpSpPr>
        <p:grpSpPr bwMode="auto">
          <a:xfrm>
            <a:off x="8520114" y="4780281"/>
            <a:ext cx="331787" cy="1031875"/>
            <a:chOff x="6240352" y="2055335"/>
            <a:chExt cx="771307" cy="1017716"/>
          </a:xfrm>
        </p:grpSpPr>
        <p:grpSp>
          <p:nvGrpSpPr>
            <p:cNvPr id="204927" name="Group 1319"/>
            <p:cNvGrpSpPr>
              <a:grpSpLocks/>
            </p:cNvGrpSpPr>
            <p:nvPr/>
          </p:nvGrpSpPr>
          <p:grpSpPr bwMode="auto">
            <a:xfrm>
              <a:off x="6240352" y="2235573"/>
              <a:ext cx="697981" cy="837478"/>
              <a:chOff x="6395998" y="3062424"/>
              <a:chExt cx="564403" cy="837478"/>
            </a:xfrm>
          </p:grpSpPr>
          <p:sp>
            <p:nvSpPr>
              <p:cNvPr id="1341" name="Rectangle 1340"/>
              <p:cNvSpPr/>
              <p:nvPr/>
            </p:nvSpPr>
            <p:spPr>
              <a:xfrm>
                <a:off x="6509397" y="3062244"/>
                <a:ext cx="447629" cy="742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342" name="Straight Connector 1341"/>
              <p:cNvCxnSpPr/>
              <p:nvPr/>
            </p:nvCxnSpPr>
            <p:spPr>
              <a:xfrm flipV="1">
                <a:off x="6846611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3" name="Rectangle 1342"/>
              <p:cNvSpPr/>
              <p:nvPr/>
            </p:nvSpPr>
            <p:spPr>
              <a:xfrm>
                <a:off x="6476570" y="3071638"/>
                <a:ext cx="131305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344" name="Straight Connector 1343"/>
              <p:cNvCxnSpPr/>
              <p:nvPr/>
            </p:nvCxnSpPr>
            <p:spPr>
              <a:xfrm flipV="1">
                <a:off x="6395998" y="306224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5" name="Rectangle 1344"/>
              <p:cNvSpPr/>
              <p:nvPr/>
            </p:nvSpPr>
            <p:spPr>
              <a:xfrm>
                <a:off x="6816769" y="3702622"/>
                <a:ext cx="131305" cy="115863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46" name="Rectangle 1345"/>
              <p:cNvSpPr/>
              <p:nvPr/>
            </p:nvSpPr>
            <p:spPr>
              <a:xfrm>
                <a:off x="6404950" y="3157752"/>
                <a:ext cx="444646" cy="742150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347" name="Straight Connector 1346"/>
              <p:cNvCxnSpPr/>
              <p:nvPr/>
            </p:nvCxnSpPr>
            <p:spPr>
              <a:xfrm flipV="1">
                <a:off x="6846611" y="3804394"/>
                <a:ext cx="113399" cy="923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4955" name="Group 1347"/>
              <p:cNvGrpSpPr>
                <a:grpSpLocks/>
              </p:cNvGrpSpPr>
              <p:nvPr/>
            </p:nvGrpSpPr>
            <p:grpSpPr bwMode="auto">
              <a:xfrm>
                <a:off x="6400318" y="313742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76" name="Straight Connector 1375"/>
                <p:cNvCxnSpPr/>
                <p:nvPr/>
              </p:nvCxnSpPr>
              <p:spPr>
                <a:xfrm flipV="1">
                  <a:off x="7028337" y="2846059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7" name="Straight Connector 1376"/>
                <p:cNvCxnSpPr/>
                <p:nvPr/>
              </p:nvCxnSpPr>
              <p:spPr>
                <a:xfrm flipV="1">
                  <a:off x="6580707" y="2938436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56" name="Group 1348"/>
              <p:cNvGrpSpPr>
                <a:grpSpLocks/>
              </p:cNvGrpSpPr>
              <p:nvPr/>
            </p:nvGrpSpPr>
            <p:grpSpPr bwMode="auto">
              <a:xfrm>
                <a:off x="6399838" y="320328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74" name="Straight Connector 1373"/>
                <p:cNvCxnSpPr/>
                <p:nvPr/>
              </p:nvCxnSpPr>
              <p:spPr>
                <a:xfrm flipV="1">
                  <a:off x="7028816" y="2845955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5" name="Straight Connector 1374"/>
                <p:cNvCxnSpPr/>
                <p:nvPr/>
              </p:nvCxnSpPr>
              <p:spPr>
                <a:xfrm flipV="1">
                  <a:off x="6581187" y="2938331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57" name="Group 1349"/>
              <p:cNvGrpSpPr>
                <a:grpSpLocks/>
              </p:cNvGrpSpPr>
              <p:nvPr/>
            </p:nvGrpSpPr>
            <p:grpSpPr bwMode="auto">
              <a:xfrm>
                <a:off x="6399358" y="326914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72" name="Straight Connector 1371"/>
                <p:cNvCxnSpPr/>
                <p:nvPr/>
              </p:nvCxnSpPr>
              <p:spPr>
                <a:xfrm flipV="1">
                  <a:off x="7026314" y="2845851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3" name="Straight Connector 1372"/>
                <p:cNvCxnSpPr/>
                <p:nvPr/>
              </p:nvCxnSpPr>
              <p:spPr>
                <a:xfrm flipV="1">
                  <a:off x="6581668" y="2938228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58" name="Group 1350"/>
              <p:cNvGrpSpPr>
                <a:grpSpLocks/>
              </p:cNvGrpSpPr>
              <p:nvPr/>
            </p:nvGrpSpPr>
            <p:grpSpPr bwMode="auto">
              <a:xfrm>
                <a:off x="6398878" y="333501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70" name="Straight Connector 1369"/>
                <p:cNvCxnSpPr/>
                <p:nvPr/>
              </p:nvCxnSpPr>
              <p:spPr>
                <a:xfrm flipV="1">
                  <a:off x="7026794" y="2845748"/>
                  <a:ext cx="113399" cy="923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1" name="Straight Connector 1370"/>
                <p:cNvCxnSpPr/>
                <p:nvPr/>
              </p:nvCxnSpPr>
              <p:spPr>
                <a:xfrm flipV="1">
                  <a:off x="6582147" y="2938124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59" name="Group 1351"/>
              <p:cNvGrpSpPr>
                <a:grpSpLocks/>
              </p:cNvGrpSpPr>
              <p:nvPr/>
            </p:nvGrpSpPr>
            <p:grpSpPr bwMode="auto">
              <a:xfrm>
                <a:off x="6398398" y="340087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8" name="Straight Connector 1367"/>
                <p:cNvCxnSpPr/>
                <p:nvPr/>
              </p:nvCxnSpPr>
              <p:spPr>
                <a:xfrm flipV="1">
                  <a:off x="7027273" y="2845643"/>
                  <a:ext cx="113399" cy="8924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9" name="Straight Connector 1368"/>
                <p:cNvCxnSpPr/>
                <p:nvPr/>
              </p:nvCxnSpPr>
              <p:spPr>
                <a:xfrm flipV="1">
                  <a:off x="6582627" y="2934888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0" name="Group 1352"/>
              <p:cNvGrpSpPr>
                <a:grpSpLocks/>
              </p:cNvGrpSpPr>
              <p:nvPr/>
            </p:nvGrpSpPr>
            <p:grpSpPr bwMode="auto">
              <a:xfrm>
                <a:off x="6397918" y="3466741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6" name="Straight Connector 1365"/>
                <p:cNvCxnSpPr/>
                <p:nvPr/>
              </p:nvCxnSpPr>
              <p:spPr>
                <a:xfrm flipV="1">
                  <a:off x="7027754" y="2845540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7" name="Straight Connector 1366"/>
                <p:cNvCxnSpPr/>
                <p:nvPr/>
              </p:nvCxnSpPr>
              <p:spPr>
                <a:xfrm flipV="1">
                  <a:off x="6583108" y="2939482"/>
                  <a:ext cx="450615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1" name="Group 1353"/>
              <p:cNvGrpSpPr>
                <a:grpSpLocks/>
              </p:cNvGrpSpPr>
              <p:nvPr/>
            </p:nvGrpSpPr>
            <p:grpSpPr bwMode="auto">
              <a:xfrm>
                <a:off x="6397438" y="3532605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4" name="Straight Connector 1363"/>
                <p:cNvCxnSpPr/>
                <p:nvPr/>
              </p:nvCxnSpPr>
              <p:spPr>
                <a:xfrm flipV="1">
                  <a:off x="7028234" y="2845436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5" name="Straight Connector 1364"/>
                <p:cNvCxnSpPr/>
                <p:nvPr/>
              </p:nvCxnSpPr>
              <p:spPr>
                <a:xfrm flipV="1">
                  <a:off x="6580604" y="2939379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2" name="Group 1354"/>
              <p:cNvGrpSpPr>
                <a:grpSpLocks/>
              </p:cNvGrpSpPr>
              <p:nvPr/>
            </p:nvGrpSpPr>
            <p:grpSpPr bwMode="auto">
              <a:xfrm>
                <a:off x="6396958" y="3598469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2" name="Straight Connector 1361"/>
                <p:cNvCxnSpPr/>
                <p:nvPr/>
              </p:nvCxnSpPr>
              <p:spPr>
                <a:xfrm flipV="1">
                  <a:off x="7028713" y="2845332"/>
                  <a:ext cx="113399" cy="93943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3" name="Straight Connector 1362"/>
                <p:cNvCxnSpPr/>
                <p:nvPr/>
              </p:nvCxnSpPr>
              <p:spPr>
                <a:xfrm flipV="1">
                  <a:off x="6581083" y="2939275"/>
                  <a:ext cx="453598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3" name="Group 1355"/>
              <p:cNvGrpSpPr>
                <a:grpSpLocks/>
              </p:cNvGrpSpPr>
              <p:nvPr/>
            </p:nvGrpSpPr>
            <p:grpSpPr bwMode="auto">
              <a:xfrm>
                <a:off x="6396478" y="3664333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60" name="Straight Connector 1359"/>
                <p:cNvCxnSpPr/>
                <p:nvPr/>
              </p:nvCxnSpPr>
              <p:spPr>
                <a:xfrm flipV="1">
                  <a:off x="7026209" y="2846793"/>
                  <a:ext cx="107431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1" name="Straight Connector 1360"/>
                <p:cNvCxnSpPr/>
                <p:nvPr/>
              </p:nvCxnSpPr>
              <p:spPr>
                <a:xfrm flipV="1">
                  <a:off x="6581565" y="2939171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04964" name="Group 1356"/>
              <p:cNvGrpSpPr>
                <a:grpSpLocks/>
              </p:cNvGrpSpPr>
              <p:nvPr/>
            </p:nvGrpSpPr>
            <p:grpSpPr bwMode="auto">
              <a:xfrm>
                <a:off x="6395998" y="3730197"/>
                <a:ext cx="559121" cy="92788"/>
                <a:chOff x="6582044" y="2846082"/>
                <a:chExt cx="559121" cy="92788"/>
              </a:xfrm>
            </p:grpSpPr>
            <p:cxnSp>
              <p:nvCxnSpPr>
                <p:cNvPr id="1358" name="Straight Connector 1357"/>
                <p:cNvCxnSpPr/>
                <p:nvPr/>
              </p:nvCxnSpPr>
              <p:spPr>
                <a:xfrm flipV="1">
                  <a:off x="7026688" y="2846690"/>
                  <a:ext cx="113399" cy="92378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9" name="Straight Connector 1358"/>
                <p:cNvCxnSpPr/>
                <p:nvPr/>
              </p:nvCxnSpPr>
              <p:spPr>
                <a:xfrm flipV="1">
                  <a:off x="6582044" y="2939067"/>
                  <a:ext cx="450613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04928" name="Group 1320"/>
            <p:cNvGrpSpPr>
              <a:grpSpLocks/>
            </p:cNvGrpSpPr>
            <p:nvPr/>
          </p:nvGrpSpPr>
          <p:grpSpPr bwMode="auto">
            <a:xfrm>
              <a:off x="6280049" y="2055335"/>
              <a:ext cx="731610" cy="920732"/>
              <a:chOff x="6280049" y="2055335"/>
              <a:chExt cx="731610" cy="920732"/>
            </a:xfrm>
          </p:grpSpPr>
          <p:grpSp>
            <p:nvGrpSpPr>
              <p:cNvPr id="204929" name="Group 1321"/>
              <p:cNvGrpSpPr>
                <a:grpSpLocks/>
              </p:cNvGrpSpPr>
              <p:nvPr/>
            </p:nvGrpSpPr>
            <p:grpSpPr bwMode="auto">
              <a:xfrm>
                <a:off x="6280049" y="2055335"/>
                <a:ext cx="680752" cy="139401"/>
                <a:chOff x="5414286" y="2921098"/>
                <a:chExt cx="680752" cy="139401"/>
              </a:xfrm>
            </p:grpSpPr>
            <p:sp>
              <p:nvSpPr>
                <p:cNvPr id="1336" name="Rectangle 188"/>
                <p:cNvSpPr>
                  <a:spLocks noChangeArrowheads="1"/>
                </p:cNvSpPr>
                <p:nvPr/>
              </p:nvSpPr>
              <p:spPr bwMode="auto">
                <a:xfrm>
                  <a:off x="5415183" y="2996253"/>
                  <a:ext cx="549881" cy="64195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37" name="AutoShape 189"/>
                <p:cNvSpPr>
                  <a:spLocks noChangeArrowheads="1"/>
                </p:cNvSpPr>
                <p:nvPr/>
              </p:nvSpPr>
              <p:spPr bwMode="auto">
                <a:xfrm>
                  <a:off x="5415183" y="2921098"/>
                  <a:ext cx="675356" cy="78286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38" name="Freeform 190"/>
                <p:cNvSpPr>
                  <a:spLocks/>
                </p:cNvSpPr>
                <p:nvPr/>
              </p:nvSpPr>
              <p:spPr bwMode="auto">
                <a:xfrm>
                  <a:off x="5968753" y="2922664"/>
                  <a:ext cx="125476" cy="137783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39" name="Freeform 191"/>
                <p:cNvSpPr>
                  <a:spLocks/>
                </p:cNvSpPr>
                <p:nvPr/>
              </p:nvSpPr>
              <p:spPr bwMode="auto">
                <a:xfrm>
                  <a:off x="5500065" y="2936755"/>
                  <a:ext cx="524046" cy="45406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40" name="Freeform 192"/>
                <p:cNvSpPr>
                  <a:spLocks/>
                </p:cNvSpPr>
                <p:nvPr/>
              </p:nvSpPr>
              <p:spPr bwMode="auto">
                <a:xfrm>
                  <a:off x="5621849" y="2933624"/>
                  <a:ext cx="302618" cy="53235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587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1323" name="Straight Connector 1322"/>
              <p:cNvCxnSpPr/>
              <p:nvPr/>
            </p:nvCxnSpPr>
            <p:spPr>
              <a:xfrm flipH="1">
                <a:off x="6996897" y="2125793"/>
                <a:ext cx="11073" cy="843921"/>
              </a:xfrm>
              <a:prstGeom prst="line">
                <a:avLst/>
              </a:prstGeom>
              <a:ln w="254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4" name="Straight Connector 1323"/>
              <p:cNvCxnSpPr/>
              <p:nvPr/>
            </p:nvCxnSpPr>
            <p:spPr>
              <a:xfrm>
                <a:off x="6875113" y="2304284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5" name="Straight Connector 1324"/>
              <p:cNvCxnSpPr/>
              <p:nvPr/>
            </p:nvCxnSpPr>
            <p:spPr>
              <a:xfrm>
                <a:off x="6871421" y="2368478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6" name="Straight Connector 1325"/>
              <p:cNvCxnSpPr/>
              <p:nvPr/>
            </p:nvCxnSpPr>
            <p:spPr>
              <a:xfrm>
                <a:off x="6871421" y="2445199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7" name="Straight Connector 1326"/>
              <p:cNvCxnSpPr/>
              <p:nvPr/>
            </p:nvCxnSpPr>
            <p:spPr>
              <a:xfrm>
                <a:off x="6867732" y="250939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8" name="Straight Connector 1327"/>
              <p:cNvCxnSpPr/>
              <p:nvPr/>
            </p:nvCxnSpPr>
            <p:spPr>
              <a:xfrm>
                <a:off x="6864040" y="2570456"/>
                <a:ext cx="14023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9" name="Straight Connector 1328"/>
              <p:cNvCxnSpPr/>
              <p:nvPr/>
            </p:nvCxnSpPr>
            <p:spPr>
              <a:xfrm>
                <a:off x="6864040" y="2637782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0" name="Straight Connector 1329"/>
              <p:cNvCxnSpPr/>
              <p:nvPr/>
            </p:nvCxnSpPr>
            <p:spPr>
              <a:xfrm>
                <a:off x="6860351" y="2706673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1" name="Straight Connector 1330"/>
              <p:cNvCxnSpPr/>
              <p:nvPr/>
            </p:nvCxnSpPr>
            <p:spPr>
              <a:xfrm>
                <a:off x="6867732" y="2775565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2" name="Straight Connector 1331"/>
              <p:cNvCxnSpPr/>
              <p:nvPr/>
            </p:nvCxnSpPr>
            <p:spPr>
              <a:xfrm>
                <a:off x="6871421" y="2842891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3" name="Straight Connector 1332"/>
              <p:cNvCxnSpPr/>
              <p:nvPr/>
            </p:nvCxnSpPr>
            <p:spPr>
              <a:xfrm>
                <a:off x="6871421" y="2911782"/>
                <a:ext cx="136548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4" name="Straight Connector 1333"/>
              <p:cNvCxnSpPr/>
              <p:nvPr/>
            </p:nvCxnSpPr>
            <p:spPr>
              <a:xfrm>
                <a:off x="6875113" y="2975976"/>
                <a:ext cx="13654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5" name="Straight Connector 1334"/>
              <p:cNvCxnSpPr/>
              <p:nvPr/>
            </p:nvCxnSpPr>
            <p:spPr>
              <a:xfrm flipH="1">
                <a:off x="6875113" y="2132056"/>
                <a:ext cx="136546" cy="0"/>
              </a:xfrm>
              <a:prstGeom prst="line">
                <a:avLst/>
              </a:prstGeom>
              <a:ln w="222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59" name="TextBox 1558"/>
          <p:cNvSpPr txBox="1"/>
          <p:nvPr/>
        </p:nvSpPr>
        <p:spPr>
          <a:xfrm>
            <a:off x="2627313" y="5729605"/>
            <a:ext cx="28725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+mn-lt"/>
                <a:ea typeface="+mn-ea"/>
              </a:rPr>
              <a:t>1</a:t>
            </a:r>
          </a:p>
        </p:txBody>
      </p:sp>
      <p:sp>
        <p:nvSpPr>
          <p:cNvPr id="1560" name="TextBox 1559"/>
          <p:cNvSpPr txBox="1"/>
          <p:nvPr/>
        </p:nvSpPr>
        <p:spPr>
          <a:xfrm>
            <a:off x="3027363" y="5728018"/>
            <a:ext cx="28725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+mn-lt"/>
                <a:ea typeface="+mn-ea"/>
              </a:rPr>
              <a:t>2</a:t>
            </a:r>
          </a:p>
        </p:txBody>
      </p:sp>
      <p:sp>
        <p:nvSpPr>
          <p:cNvPr id="1561" name="TextBox 1560"/>
          <p:cNvSpPr txBox="1"/>
          <p:nvPr/>
        </p:nvSpPr>
        <p:spPr>
          <a:xfrm>
            <a:off x="3425825" y="5726430"/>
            <a:ext cx="28725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+mn-lt"/>
                <a:ea typeface="+mn-ea"/>
              </a:rPr>
              <a:t>3</a:t>
            </a:r>
          </a:p>
        </p:txBody>
      </p:sp>
      <p:sp>
        <p:nvSpPr>
          <p:cNvPr id="1562" name="TextBox 1561"/>
          <p:cNvSpPr txBox="1"/>
          <p:nvPr/>
        </p:nvSpPr>
        <p:spPr>
          <a:xfrm>
            <a:off x="3792538" y="5724843"/>
            <a:ext cx="28725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+mn-lt"/>
                <a:ea typeface="+mn-ea"/>
              </a:rPr>
              <a:t>4</a:t>
            </a:r>
          </a:p>
        </p:txBody>
      </p:sp>
      <p:sp>
        <p:nvSpPr>
          <p:cNvPr id="1563" name="TextBox 1562"/>
          <p:cNvSpPr txBox="1"/>
          <p:nvPr/>
        </p:nvSpPr>
        <p:spPr>
          <a:xfrm>
            <a:off x="4219575" y="5723255"/>
            <a:ext cx="28725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+mn-lt"/>
                <a:ea typeface="+mn-ea"/>
              </a:rPr>
              <a:t>5</a:t>
            </a:r>
          </a:p>
        </p:txBody>
      </p:sp>
      <p:sp>
        <p:nvSpPr>
          <p:cNvPr id="1564" name="TextBox 1563"/>
          <p:cNvSpPr txBox="1"/>
          <p:nvPr/>
        </p:nvSpPr>
        <p:spPr>
          <a:xfrm>
            <a:off x="4591050" y="5721668"/>
            <a:ext cx="28725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+mn-lt"/>
                <a:ea typeface="+mn-ea"/>
              </a:rPr>
              <a:t>6</a:t>
            </a:r>
          </a:p>
        </p:txBody>
      </p:sp>
      <p:sp>
        <p:nvSpPr>
          <p:cNvPr id="1565" name="TextBox 1564"/>
          <p:cNvSpPr txBox="1"/>
          <p:nvPr/>
        </p:nvSpPr>
        <p:spPr>
          <a:xfrm>
            <a:off x="4973638" y="5720080"/>
            <a:ext cx="28725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+mn-lt"/>
                <a:ea typeface="+mn-ea"/>
              </a:rPr>
              <a:t>7</a:t>
            </a:r>
          </a:p>
        </p:txBody>
      </p:sp>
      <p:sp>
        <p:nvSpPr>
          <p:cNvPr id="1566" name="TextBox 1565"/>
          <p:cNvSpPr txBox="1"/>
          <p:nvPr/>
        </p:nvSpPr>
        <p:spPr>
          <a:xfrm>
            <a:off x="5351463" y="5724843"/>
            <a:ext cx="28725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prstClr val="black"/>
                </a:solidFill>
                <a:latin typeface="+mn-lt"/>
                <a:ea typeface="+mn-ea"/>
              </a:rPr>
              <a:t>8</a:t>
            </a:r>
          </a:p>
        </p:txBody>
      </p:sp>
      <p:grpSp>
        <p:nvGrpSpPr>
          <p:cNvPr id="204863" name="Group 187"/>
          <p:cNvGrpSpPr>
            <a:grpSpLocks/>
          </p:cNvGrpSpPr>
          <p:nvPr/>
        </p:nvGrpSpPr>
        <p:grpSpPr bwMode="auto">
          <a:xfrm>
            <a:off x="3041651" y="4111943"/>
            <a:ext cx="1052513" cy="355600"/>
            <a:chOff x="4410" y="1365"/>
            <a:chExt cx="663" cy="224"/>
          </a:xfrm>
        </p:grpSpPr>
        <p:sp>
          <p:nvSpPr>
            <p:cNvPr id="70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1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2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3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4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4864" name="Group 187"/>
          <p:cNvGrpSpPr>
            <a:grpSpLocks/>
          </p:cNvGrpSpPr>
          <p:nvPr/>
        </p:nvGrpSpPr>
        <p:grpSpPr bwMode="auto">
          <a:xfrm>
            <a:off x="4605338" y="4113530"/>
            <a:ext cx="1052512" cy="355600"/>
            <a:chOff x="4410" y="1365"/>
            <a:chExt cx="663" cy="224"/>
          </a:xfrm>
        </p:grpSpPr>
        <p:sp>
          <p:nvSpPr>
            <p:cNvPr id="1058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59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60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61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62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4865" name="Group 187"/>
          <p:cNvGrpSpPr>
            <a:grpSpLocks/>
          </p:cNvGrpSpPr>
          <p:nvPr/>
        </p:nvGrpSpPr>
        <p:grpSpPr bwMode="auto">
          <a:xfrm>
            <a:off x="6196013" y="4140518"/>
            <a:ext cx="1052512" cy="355600"/>
            <a:chOff x="4410" y="1365"/>
            <a:chExt cx="663" cy="224"/>
          </a:xfrm>
        </p:grpSpPr>
        <p:sp>
          <p:nvSpPr>
            <p:cNvPr id="1305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06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07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08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09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4866" name="Group 187"/>
          <p:cNvGrpSpPr>
            <a:grpSpLocks/>
          </p:cNvGrpSpPr>
          <p:nvPr/>
        </p:nvGrpSpPr>
        <p:grpSpPr bwMode="auto">
          <a:xfrm>
            <a:off x="7761288" y="4148455"/>
            <a:ext cx="1052512" cy="355600"/>
            <a:chOff x="4410" y="1365"/>
            <a:chExt cx="663" cy="224"/>
          </a:xfrm>
        </p:grpSpPr>
        <p:sp>
          <p:nvSpPr>
            <p:cNvPr id="1552" name="Rectangle 188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53" name="AutoShape 189"/>
            <p:cNvSpPr>
              <a:spLocks noChangeArrowheads="1"/>
            </p:cNvSpPr>
            <p:nvPr/>
          </p:nvSpPr>
          <p:spPr bwMode="auto">
            <a:xfrm>
              <a:off x="4410" y="1368"/>
              <a:ext cx="663" cy="135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54" name="Freeform 190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chemeClr val="accent1"/>
            </a:solidFill>
            <a:ln w="6350" cmpd="sng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55" name="Freeform 191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63 h 63"/>
                <a:gd name="T2" fmla="*/ 37 w 280"/>
                <a:gd name="T3" fmla="*/ 62 h 63"/>
                <a:gd name="T4" fmla="*/ 219 w 280"/>
                <a:gd name="T5" fmla="*/ 0 h 63"/>
                <a:gd name="T6" fmla="*/ 280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56" name="Freeform 192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/>
              <a:tailEnd/>
            </a:ln>
          </p:spPr>
          <p:txBody>
            <a:bodyPr wrap="none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cxnSp>
        <p:nvCxnSpPr>
          <p:cNvPr id="544" name="Straight Connector 543"/>
          <p:cNvCxnSpPr>
            <a:endCxn id="40" idx="1"/>
          </p:cNvCxnSpPr>
          <p:nvPr/>
        </p:nvCxnSpPr>
        <p:spPr>
          <a:xfrm>
            <a:off x="6486525" y="2638743"/>
            <a:ext cx="915988" cy="406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2" name="Straight Connector 541"/>
          <p:cNvCxnSpPr>
            <a:stCxn id="11" idx="1"/>
          </p:cNvCxnSpPr>
          <p:nvPr/>
        </p:nvCxnSpPr>
        <p:spPr>
          <a:xfrm flipH="1">
            <a:off x="4991101" y="2603818"/>
            <a:ext cx="1063625" cy="381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71" name="Group 271"/>
          <p:cNvGrpSpPr>
            <a:grpSpLocks/>
          </p:cNvGrpSpPr>
          <p:nvPr/>
        </p:nvGrpSpPr>
        <p:grpSpPr bwMode="auto">
          <a:xfrm>
            <a:off x="5656263" y="2418080"/>
            <a:ext cx="1066800" cy="393700"/>
            <a:chOff x="4396" y="1245"/>
            <a:chExt cx="672" cy="248"/>
          </a:xfrm>
        </p:grpSpPr>
        <p:sp>
          <p:nvSpPr>
            <p:cNvPr id="5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grpSp>
          <p:nvGrpSpPr>
            <p:cNvPr id="204902" name="Group 266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1" name="Freeform 26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" name="Freeform 26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9" name="Line 269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Line 270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776914" y="1951355"/>
            <a:ext cx="105509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+mn-lt"/>
                <a:ea typeface="+mn-ea"/>
              </a:rPr>
              <a:t>Border router</a:t>
            </a:r>
          </a:p>
        </p:txBody>
      </p:sp>
      <p:grpSp>
        <p:nvGrpSpPr>
          <p:cNvPr id="204873" name="Group 271"/>
          <p:cNvGrpSpPr>
            <a:grpSpLocks/>
          </p:cNvGrpSpPr>
          <p:nvPr/>
        </p:nvGrpSpPr>
        <p:grpSpPr bwMode="auto">
          <a:xfrm>
            <a:off x="7004050" y="2859405"/>
            <a:ext cx="1066800" cy="393700"/>
            <a:chOff x="4396" y="1245"/>
            <a:chExt cx="672" cy="248"/>
          </a:xfrm>
        </p:grpSpPr>
        <p:sp>
          <p:nvSpPr>
            <p:cNvPr id="34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grpSp>
          <p:nvGrpSpPr>
            <p:cNvPr id="204894" name="Group 266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40" name="Freeform 26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1" name="Freeform 26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38" name="Line 269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9" name="Line 270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04874" name="Group 271"/>
          <p:cNvGrpSpPr>
            <a:grpSpLocks/>
          </p:cNvGrpSpPr>
          <p:nvPr/>
        </p:nvGrpSpPr>
        <p:grpSpPr bwMode="auto">
          <a:xfrm>
            <a:off x="4260850" y="2859405"/>
            <a:ext cx="1066800" cy="393700"/>
            <a:chOff x="4396" y="1245"/>
            <a:chExt cx="672" cy="248"/>
          </a:xfrm>
        </p:grpSpPr>
        <p:sp>
          <p:nvSpPr>
            <p:cNvPr id="43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4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5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grpSp>
          <p:nvGrpSpPr>
            <p:cNvPr id="204886" name="Group 266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49" name="Freeform 26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0" name="Freeform 26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47" name="Line 269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8" name="Line 270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546" name="TextBox 545"/>
          <p:cNvSpPr txBox="1"/>
          <p:nvPr/>
        </p:nvSpPr>
        <p:spPr>
          <a:xfrm>
            <a:off x="2635599" y="2905622"/>
            <a:ext cx="108715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+mn-lt"/>
                <a:ea typeface="+mn-ea"/>
              </a:rPr>
              <a:t>Access router</a:t>
            </a:r>
          </a:p>
        </p:txBody>
      </p:sp>
      <p:sp>
        <p:nvSpPr>
          <p:cNvPr id="13" name="Freeform 159"/>
          <p:cNvSpPr>
            <a:spLocks/>
          </p:cNvSpPr>
          <p:nvPr/>
        </p:nvSpPr>
        <p:spPr bwMode="auto">
          <a:xfrm>
            <a:off x="2643188" y="1233487"/>
            <a:ext cx="2647950" cy="1417638"/>
          </a:xfrm>
          <a:custGeom>
            <a:avLst/>
            <a:gdLst>
              <a:gd name="T0" fmla="*/ 239 w 1292"/>
              <a:gd name="T1" fmla="*/ 7 h 1255"/>
              <a:gd name="T2" fmla="*/ 35 w 1292"/>
              <a:gd name="T3" fmla="*/ 157 h 1255"/>
              <a:gd name="T4" fmla="*/ 29 w 1292"/>
              <a:gd name="T5" fmla="*/ 523 h 1255"/>
              <a:gd name="T6" fmla="*/ 53 w 1292"/>
              <a:gd name="T7" fmla="*/ 829 h 1255"/>
              <a:gd name="T8" fmla="*/ 245 w 1292"/>
              <a:gd name="T9" fmla="*/ 871 h 1255"/>
              <a:gd name="T10" fmla="*/ 647 w 1292"/>
              <a:gd name="T11" fmla="*/ 1129 h 1255"/>
              <a:gd name="T12" fmla="*/ 995 w 1292"/>
              <a:gd name="T13" fmla="*/ 1237 h 1255"/>
              <a:gd name="T14" fmla="*/ 1199 w 1292"/>
              <a:gd name="T15" fmla="*/ 1021 h 1255"/>
              <a:gd name="T16" fmla="*/ 1271 w 1292"/>
              <a:gd name="T17" fmla="*/ 445 h 1255"/>
              <a:gd name="T18" fmla="*/ 1205 w 1292"/>
              <a:gd name="T19" fmla="*/ 211 h 1255"/>
              <a:gd name="T20" fmla="*/ 749 w 1292"/>
              <a:gd name="T21" fmla="*/ 115 h 1255"/>
              <a:gd name="T22" fmla="*/ 239 w 1292"/>
              <a:gd name="T23" fmla="*/ 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  <a:latin typeface="+mn-lt"/>
                <a:ea typeface="+mn-ea"/>
              </a:rPr>
              <a:t>Internet</a:t>
            </a:r>
          </a:p>
        </p:txBody>
      </p:sp>
      <p:sp>
        <p:nvSpPr>
          <p:cNvPr id="26" name="Freeform 25"/>
          <p:cNvSpPr/>
          <p:nvPr/>
        </p:nvSpPr>
        <p:spPr>
          <a:xfrm>
            <a:off x="6750050" y="3780155"/>
            <a:ext cx="1371600" cy="1373188"/>
          </a:xfrm>
          <a:custGeom>
            <a:avLst/>
            <a:gdLst>
              <a:gd name="connsiteX0" fmla="*/ 1372723 w 1372723"/>
              <a:gd name="connsiteY0" fmla="*/ 1359734 h 1372562"/>
              <a:gd name="connsiteX1" fmla="*/ 1372723 w 1372723"/>
              <a:gd name="connsiteY1" fmla="*/ 564418 h 1372562"/>
              <a:gd name="connsiteX2" fmla="*/ 936531 w 1372723"/>
              <a:gd name="connsiteY2" fmla="*/ 25655 h 1372562"/>
              <a:gd name="connsiteX3" fmla="*/ 538826 w 1372723"/>
              <a:gd name="connsiteY3" fmla="*/ 0 h 1372562"/>
              <a:gd name="connsiteX4" fmla="*/ 38488 w 1372723"/>
              <a:gd name="connsiteY4" fmla="*/ 615729 h 1372562"/>
              <a:gd name="connsiteX5" fmla="*/ 0 w 1372723"/>
              <a:gd name="connsiteY5" fmla="*/ 1372562 h 1372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72723" h="1372562">
                <a:moveTo>
                  <a:pt x="1372723" y="1359734"/>
                </a:moveTo>
                <a:lnTo>
                  <a:pt x="1372723" y="564418"/>
                </a:lnTo>
                <a:lnTo>
                  <a:pt x="936531" y="25655"/>
                </a:lnTo>
                <a:lnTo>
                  <a:pt x="538826" y="0"/>
                </a:lnTo>
                <a:lnTo>
                  <a:pt x="38488" y="615729"/>
                </a:lnTo>
                <a:lnTo>
                  <a:pt x="0" y="1372562"/>
                </a:lnTo>
              </a:path>
            </a:pathLst>
          </a:custGeom>
          <a:ln w="63500">
            <a:solidFill>
              <a:srgbClr val="33CC33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31" name="TextBox 545"/>
          <p:cNvSpPr txBox="1"/>
          <p:nvPr/>
        </p:nvSpPr>
        <p:spPr>
          <a:xfrm>
            <a:off x="8283577" y="2904570"/>
            <a:ext cx="108715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prstClr val="black"/>
                </a:solidFill>
                <a:latin typeface="+mn-lt"/>
                <a:ea typeface="+mn-ea"/>
              </a:rPr>
              <a:t>Access router</a:t>
            </a:r>
          </a:p>
        </p:txBody>
      </p:sp>
      <p:sp>
        <p:nvSpPr>
          <p:cNvPr id="4" name="任意多边形 3"/>
          <p:cNvSpPr/>
          <p:nvPr/>
        </p:nvSpPr>
        <p:spPr>
          <a:xfrm>
            <a:off x="4008120" y="1287780"/>
            <a:ext cx="2041610" cy="3718560"/>
          </a:xfrm>
          <a:custGeom>
            <a:avLst/>
            <a:gdLst>
              <a:gd name="connsiteX0" fmla="*/ 1531620 w 2041610"/>
              <a:gd name="connsiteY0" fmla="*/ 3718560 h 3718560"/>
              <a:gd name="connsiteX1" fmla="*/ 2026920 w 2041610"/>
              <a:gd name="connsiteY1" fmla="*/ 2468880 h 3718560"/>
              <a:gd name="connsiteX2" fmla="*/ 1028700 w 2041610"/>
              <a:gd name="connsiteY2" fmla="*/ 1470660 h 3718560"/>
              <a:gd name="connsiteX3" fmla="*/ 1988820 w 2041610"/>
              <a:gd name="connsiteY3" fmla="*/ 800100 h 3718560"/>
              <a:gd name="connsiteX4" fmla="*/ 0 w 2041610"/>
              <a:gd name="connsiteY4" fmla="*/ 0 h 3718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1610" h="3718560">
                <a:moveTo>
                  <a:pt x="1531620" y="3718560"/>
                </a:moveTo>
                <a:cubicBezTo>
                  <a:pt x="1821180" y="3281045"/>
                  <a:pt x="2110740" y="2843530"/>
                  <a:pt x="2026920" y="2468880"/>
                </a:cubicBezTo>
                <a:cubicBezTo>
                  <a:pt x="1943100" y="2094230"/>
                  <a:pt x="1035050" y="1748790"/>
                  <a:pt x="1028700" y="1470660"/>
                </a:cubicBezTo>
                <a:cubicBezTo>
                  <a:pt x="1022350" y="1192530"/>
                  <a:pt x="2160270" y="1045210"/>
                  <a:pt x="1988820" y="800100"/>
                </a:cubicBezTo>
                <a:cubicBezTo>
                  <a:pt x="1817370" y="554990"/>
                  <a:pt x="908685" y="277495"/>
                  <a:pt x="0" y="0"/>
                </a:cubicBezTo>
              </a:path>
            </a:pathLst>
          </a:custGeom>
          <a:noFill/>
          <a:ln w="57150">
            <a:solidFill>
              <a:schemeClr val="accent5">
                <a:lumMod val="60000"/>
                <a:lumOff val="40000"/>
              </a:schemeClr>
            </a:solidFill>
            <a:headEnd type="stealth" w="lg" len="lg"/>
            <a:tailEnd type="stealth" w="lg" len="lg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584782" y="1251129"/>
            <a:ext cx="2096087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accent2"/>
                </a:solidFill>
                <a:latin typeface="+mn-lt"/>
                <a:ea typeface="+mn-ea"/>
              </a:rPr>
              <a:t>Two types of traffic</a:t>
            </a:r>
            <a:endParaRPr lang="zh-CN" altLang="en-US" sz="2000" b="1" dirty="0">
              <a:solidFill>
                <a:schemeClr val="accent2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50898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What are the design objectives of a data center network?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pPr>
                <a:defRPr/>
              </a:pPr>
              <a:t>128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22752268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825" name="Group 1"/>
          <p:cNvGrpSpPr>
            <a:grpSpLocks/>
          </p:cNvGrpSpPr>
          <p:nvPr/>
        </p:nvGrpSpPr>
        <p:grpSpPr bwMode="auto">
          <a:xfrm>
            <a:off x="2230439" y="3411539"/>
            <a:ext cx="7951787" cy="3034129"/>
            <a:chOff x="668088" y="1859772"/>
            <a:chExt cx="7950943" cy="3032963"/>
          </a:xfrm>
        </p:grpSpPr>
        <p:grpSp>
          <p:nvGrpSpPr>
            <p:cNvPr id="205829" name="Group 187"/>
            <p:cNvGrpSpPr>
              <a:grpSpLocks/>
            </p:cNvGrpSpPr>
            <p:nvPr/>
          </p:nvGrpSpPr>
          <p:grpSpPr bwMode="auto">
            <a:xfrm>
              <a:off x="1083832" y="1870528"/>
              <a:ext cx="1052512" cy="355600"/>
              <a:chOff x="4410" y="1365"/>
              <a:chExt cx="663" cy="224"/>
            </a:xfrm>
          </p:grpSpPr>
          <p:sp>
            <p:nvSpPr>
              <p:cNvPr id="52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3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4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5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63 h 63"/>
                  <a:gd name="T2" fmla="*/ 37 w 280"/>
                  <a:gd name="T3" fmla="*/ 62 h 63"/>
                  <a:gd name="T4" fmla="*/ 219 w 280"/>
                  <a:gd name="T5" fmla="*/ 0 h 63"/>
                  <a:gd name="T6" fmla="*/ 280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6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205830" name="Group 187"/>
            <p:cNvGrpSpPr>
              <a:grpSpLocks/>
            </p:cNvGrpSpPr>
            <p:nvPr/>
          </p:nvGrpSpPr>
          <p:grpSpPr bwMode="auto">
            <a:xfrm>
              <a:off x="4247454" y="1859772"/>
              <a:ext cx="1052512" cy="355600"/>
              <a:chOff x="4410" y="1365"/>
              <a:chExt cx="663" cy="224"/>
            </a:xfrm>
          </p:grpSpPr>
          <p:sp>
            <p:nvSpPr>
              <p:cNvPr id="58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9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0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1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63 h 63"/>
                  <a:gd name="T2" fmla="*/ 37 w 280"/>
                  <a:gd name="T3" fmla="*/ 62 h 63"/>
                  <a:gd name="T4" fmla="*/ 219 w 280"/>
                  <a:gd name="T5" fmla="*/ 0 h 63"/>
                  <a:gd name="T6" fmla="*/ 280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2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47" name="TextBox 546"/>
            <p:cNvSpPr txBox="1"/>
            <p:nvPr/>
          </p:nvSpPr>
          <p:spPr>
            <a:xfrm>
              <a:off x="7042811" y="3997312"/>
              <a:ext cx="1013311" cy="30765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  <a:latin typeface="+mn-lt"/>
                  <a:ea typeface="+mn-ea"/>
                </a:rPr>
                <a:t>Server racks</a:t>
              </a:r>
            </a:p>
          </p:txBody>
        </p:sp>
        <p:sp>
          <p:nvSpPr>
            <p:cNvPr id="555" name="TextBox 554"/>
            <p:cNvSpPr txBox="1"/>
            <p:nvPr/>
          </p:nvSpPr>
          <p:spPr>
            <a:xfrm>
              <a:off x="7026938" y="3540288"/>
              <a:ext cx="1144466" cy="3076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  <a:latin typeface="+mn-lt"/>
                  <a:ea typeface="+mn-ea"/>
                </a:rPr>
                <a:t>TOR switches</a:t>
              </a:r>
            </a:p>
          </p:txBody>
        </p:sp>
        <p:sp>
          <p:nvSpPr>
            <p:cNvPr id="432" name="TextBox 431"/>
            <p:cNvSpPr txBox="1"/>
            <p:nvPr/>
          </p:nvSpPr>
          <p:spPr>
            <a:xfrm>
              <a:off x="7026938" y="1893096"/>
              <a:ext cx="1592093" cy="3078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  <a:latin typeface="+mn-lt"/>
                  <a:ea typeface="+mn-ea"/>
                </a:rPr>
                <a:t>Tier-1 switches</a:t>
              </a:r>
            </a:p>
          </p:txBody>
        </p:sp>
        <p:sp>
          <p:nvSpPr>
            <p:cNvPr id="433" name="TextBox 432"/>
            <p:cNvSpPr txBox="1"/>
            <p:nvPr/>
          </p:nvSpPr>
          <p:spPr>
            <a:xfrm>
              <a:off x="7025350" y="2730974"/>
              <a:ext cx="1592094" cy="30785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solidFill>
                    <a:prstClr val="black"/>
                  </a:solidFill>
                  <a:latin typeface="+mn-lt"/>
                  <a:ea typeface="+mn-ea"/>
                </a:rPr>
                <a:t>Tier-2 switches</a:t>
              </a:r>
            </a:p>
          </p:txBody>
        </p:sp>
        <p:grpSp>
          <p:nvGrpSpPr>
            <p:cNvPr id="205835" name="Group 24"/>
            <p:cNvGrpSpPr>
              <a:grpSpLocks/>
            </p:cNvGrpSpPr>
            <p:nvPr/>
          </p:nvGrpSpPr>
          <p:grpSpPr bwMode="auto">
            <a:xfrm>
              <a:off x="702813" y="2731140"/>
              <a:ext cx="1470209" cy="1869141"/>
              <a:chOff x="916173" y="4038600"/>
              <a:chExt cx="1470209" cy="1869141"/>
            </a:xfrm>
          </p:grpSpPr>
          <p:grpSp>
            <p:nvGrpSpPr>
              <p:cNvPr id="206613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70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0" y="1500"/>
                  <a:ext cx="495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71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0" y="1368"/>
                  <a:ext cx="663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72" name="Freeform 190"/>
                <p:cNvSpPr>
                  <a:spLocks/>
                </p:cNvSpPr>
                <p:nvPr/>
              </p:nvSpPr>
              <p:spPr bwMode="auto">
                <a:xfrm>
                  <a:off x="4904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73" name="Freeform 191"/>
                <p:cNvSpPr>
                  <a:spLocks/>
                </p:cNvSpPr>
                <p:nvPr/>
              </p:nvSpPr>
              <p:spPr bwMode="auto">
                <a:xfrm>
                  <a:off x="4475" y="1395"/>
                  <a:ext cx="506" cy="80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74" name="Freeform 192"/>
                <p:cNvSpPr>
                  <a:spLocks/>
                </p:cNvSpPr>
                <p:nvPr/>
              </p:nvSpPr>
              <p:spPr bwMode="auto">
                <a:xfrm>
                  <a:off x="4593" y="1391"/>
                  <a:ext cx="293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104" name="Straight Connector 103"/>
              <p:cNvCxnSpPr/>
              <p:nvPr/>
            </p:nvCxnSpPr>
            <p:spPr>
              <a:xfrm flipH="1">
                <a:off x="1181453" y="4381202"/>
                <a:ext cx="355562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>
                <a:stCxn id="70" idx="2"/>
              </p:cNvCxnSpPr>
              <p:nvPr/>
            </p:nvCxnSpPr>
            <p:spPr>
              <a:xfrm flipH="1">
                <a:off x="1486221" y="4390724"/>
                <a:ext cx="201592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>
                <a:off x="1803687" y="4395485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>
                <a:endCxn id="775" idx="0"/>
              </p:cNvCxnSpPr>
              <p:nvPr/>
            </p:nvCxnSpPr>
            <p:spPr>
              <a:xfrm>
                <a:off x="1943372" y="4419288"/>
                <a:ext cx="274609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6618" name="Group 505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796" name="Group 506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534" name="Rectangle 533"/>
                  <p:cNvSpPr/>
                  <p:nvPr/>
                </p:nvSpPr>
                <p:spPr>
                  <a:xfrm>
                    <a:off x="6509786" y="3061857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535" name="Straight Connector 534"/>
                  <p:cNvCxnSpPr/>
                  <p:nvPr/>
                </p:nvCxnSpPr>
                <p:spPr>
                  <a:xfrm flipV="1">
                    <a:off x="6847057" y="3061857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36" name="Rectangle 535"/>
                  <p:cNvSpPr/>
                  <p:nvPr/>
                </p:nvSpPr>
                <p:spPr>
                  <a:xfrm>
                    <a:off x="6476953" y="307125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537" name="Straight Connector 536"/>
                  <p:cNvCxnSpPr/>
                  <p:nvPr/>
                </p:nvCxnSpPr>
                <p:spPr>
                  <a:xfrm flipV="1">
                    <a:off x="6396367" y="3061857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40" name="Rectangle 539"/>
                  <p:cNvSpPr/>
                  <p:nvPr/>
                </p:nvSpPr>
                <p:spPr>
                  <a:xfrm>
                    <a:off x="6817210" y="370256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41" name="Rectangle 540"/>
                  <p:cNvSpPr/>
                  <p:nvPr/>
                </p:nvSpPr>
                <p:spPr>
                  <a:xfrm>
                    <a:off x="6405320" y="3157415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543" name="Straight Connector 542"/>
                  <p:cNvCxnSpPr/>
                  <p:nvPr/>
                </p:nvCxnSpPr>
                <p:spPr>
                  <a:xfrm flipV="1">
                    <a:off x="6847057" y="380439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824" name="Group 544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8" name="Straight Connector 577"/>
                    <p:cNvCxnSpPr/>
                    <p:nvPr/>
                  </p:nvCxnSpPr>
                  <p:spPr>
                    <a:xfrm flipV="1">
                      <a:off x="7028782" y="2845711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9" name="Straight Connector 578"/>
                    <p:cNvCxnSpPr/>
                    <p:nvPr/>
                  </p:nvCxnSpPr>
                  <p:spPr>
                    <a:xfrm flipV="1">
                      <a:off x="6581076" y="293813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5" name="Group 547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6" name="Straight Connector 575"/>
                    <p:cNvCxnSpPr/>
                    <p:nvPr/>
                  </p:nvCxnSpPr>
                  <p:spPr>
                    <a:xfrm flipV="1">
                      <a:off x="7029263" y="2845642"/>
                      <a:ext cx="119388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7" name="Straight Connector 576"/>
                    <p:cNvCxnSpPr/>
                    <p:nvPr/>
                  </p:nvCxnSpPr>
                  <p:spPr>
                    <a:xfrm flipV="1">
                      <a:off x="6581557" y="293493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6" name="Group 54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4" name="Straight Connector 573"/>
                    <p:cNvCxnSpPr/>
                    <p:nvPr/>
                  </p:nvCxnSpPr>
                  <p:spPr>
                    <a:xfrm flipV="1">
                      <a:off x="7026759" y="2845572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5" name="Straight Connector 574"/>
                    <p:cNvCxnSpPr/>
                    <p:nvPr/>
                  </p:nvCxnSpPr>
                  <p:spPr>
                    <a:xfrm flipV="1">
                      <a:off x="6582036" y="293486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7" name="Group 55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2" name="Straight Connector 571"/>
                    <p:cNvCxnSpPr/>
                    <p:nvPr/>
                  </p:nvCxnSpPr>
                  <p:spPr>
                    <a:xfrm flipV="1">
                      <a:off x="7027238" y="2845502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3" name="Straight Connector 572"/>
                    <p:cNvCxnSpPr/>
                    <p:nvPr/>
                  </p:nvCxnSpPr>
                  <p:spPr>
                    <a:xfrm flipV="1">
                      <a:off x="6582516" y="293479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8" name="Group 55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70" name="Straight Connector 569"/>
                    <p:cNvCxnSpPr/>
                    <p:nvPr/>
                  </p:nvCxnSpPr>
                  <p:spPr>
                    <a:xfrm flipV="1">
                      <a:off x="7027718" y="2845433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71" name="Straight Connector 570"/>
                    <p:cNvCxnSpPr/>
                    <p:nvPr/>
                  </p:nvCxnSpPr>
                  <p:spPr>
                    <a:xfrm flipV="1">
                      <a:off x="6582995" y="293472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29" name="Group 55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8" name="Straight Connector 567"/>
                    <p:cNvCxnSpPr/>
                    <p:nvPr/>
                  </p:nvCxnSpPr>
                  <p:spPr>
                    <a:xfrm flipV="1">
                      <a:off x="7028199" y="2845363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9" name="Straight Connector 568"/>
                    <p:cNvCxnSpPr/>
                    <p:nvPr/>
                  </p:nvCxnSpPr>
                  <p:spPr>
                    <a:xfrm flipV="1">
                      <a:off x="6583477" y="2939355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30" name="Group 555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6" name="Straight Connector 565"/>
                    <p:cNvCxnSpPr/>
                    <p:nvPr/>
                  </p:nvCxnSpPr>
                  <p:spPr>
                    <a:xfrm flipV="1">
                      <a:off x="7028679" y="2842160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7" name="Straight Connector 566"/>
                    <p:cNvCxnSpPr/>
                    <p:nvPr/>
                  </p:nvCxnSpPr>
                  <p:spPr>
                    <a:xfrm flipV="1">
                      <a:off x="6580972" y="293928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31" name="Group 556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4" name="Straight Connector 563"/>
                    <p:cNvCxnSpPr/>
                    <p:nvPr/>
                  </p:nvCxnSpPr>
                  <p:spPr>
                    <a:xfrm flipV="1">
                      <a:off x="7029158" y="2842090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5" name="Straight Connector 564"/>
                    <p:cNvCxnSpPr/>
                    <p:nvPr/>
                  </p:nvCxnSpPr>
                  <p:spPr>
                    <a:xfrm flipV="1">
                      <a:off x="6581452" y="2939215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32" name="Group 557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2" name="Straight Connector 561"/>
                    <p:cNvCxnSpPr/>
                    <p:nvPr/>
                  </p:nvCxnSpPr>
                  <p:spPr>
                    <a:xfrm flipV="1">
                      <a:off x="7026654" y="284671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3" name="Straight Connector 562"/>
                    <p:cNvCxnSpPr/>
                    <p:nvPr/>
                  </p:nvCxnSpPr>
                  <p:spPr>
                    <a:xfrm flipV="1">
                      <a:off x="6581933" y="293914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833" name="Group 558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560" name="Straight Connector 559"/>
                    <p:cNvCxnSpPr/>
                    <p:nvPr/>
                  </p:nvCxnSpPr>
                  <p:spPr>
                    <a:xfrm flipV="1">
                      <a:off x="7027133" y="284665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61" name="Straight Connector 560"/>
                    <p:cNvCxnSpPr/>
                    <p:nvPr/>
                  </p:nvCxnSpPr>
                  <p:spPr>
                    <a:xfrm flipV="1">
                      <a:off x="6582413" y="293907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797" name="Group 508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798" name="Group 509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526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646" y="2995810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527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646" y="2920616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530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311" y="2922183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531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543" y="2936282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533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348" y="2933149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511" name="Straight Connector 510"/>
                  <p:cNvCxnSpPr/>
                  <p:nvPr/>
                </p:nvCxnSpPr>
                <p:spPr>
                  <a:xfrm flipH="1">
                    <a:off x="6997483" y="2125348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3" name="Straight Connector 512"/>
                  <p:cNvCxnSpPr/>
                  <p:nvPr/>
                </p:nvCxnSpPr>
                <p:spPr>
                  <a:xfrm>
                    <a:off x="6875678" y="230393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4" name="Straight Connector 513"/>
                  <p:cNvCxnSpPr/>
                  <p:nvPr/>
                </p:nvCxnSpPr>
                <p:spPr>
                  <a:xfrm>
                    <a:off x="6871985" y="236816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5" name="Straight Connector 514"/>
                  <p:cNvCxnSpPr/>
                  <p:nvPr/>
                </p:nvCxnSpPr>
                <p:spPr>
                  <a:xfrm>
                    <a:off x="6871985" y="244492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6" name="Straight Connector 515"/>
                  <p:cNvCxnSpPr/>
                  <p:nvPr/>
                </p:nvCxnSpPr>
                <p:spPr>
                  <a:xfrm>
                    <a:off x="6868295" y="250914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7" name="Straight Connector 516"/>
                  <p:cNvCxnSpPr/>
                  <p:nvPr/>
                </p:nvCxnSpPr>
                <p:spPr>
                  <a:xfrm>
                    <a:off x="6864603" y="2570243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8" name="Straight Connector 517"/>
                  <p:cNvCxnSpPr/>
                  <p:nvPr/>
                </p:nvCxnSpPr>
                <p:spPr>
                  <a:xfrm>
                    <a:off x="6864603" y="263760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9" name="Straight Connector 518"/>
                  <p:cNvCxnSpPr/>
                  <p:nvPr/>
                </p:nvCxnSpPr>
                <p:spPr>
                  <a:xfrm>
                    <a:off x="6860913" y="270653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0" name="Straight Connector 519"/>
                  <p:cNvCxnSpPr/>
                  <p:nvPr/>
                </p:nvCxnSpPr>
                <p:spPr>
                  <a:xfrm>
                    <a:off x="6868295" y="277545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1" name="Straight Connector 520"/>
                  <p:cNvCxnSpPr/>
                  <p:nvPr/>
                </p:nvCxnSpPr>
                <p:spPr>
                  <a:xfrm>
                    <a:off x="6871985" y="284282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2" name="Straight Connector 521"/>
                  <p:cNvCxnSpPr/>
                  <p:nvPr/>
                </p:nvCxnSpPr>
                <p:spPr>
                  <a:xfrm>
                    <a:off x="6871985" y="291174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3" name="Straight Connector 522"/>
                  <p:cNvCxnSpPr/>
                  <p:nvPr/>
                </p:nvCxnSpPr>
                <p:spPr>
                  <a:xfrm>
                    <a:off x="6875678" y="297597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24" name="Straight Connector 523"/>
                  <p:cNvCxnSpPr/>
                  <p:nvPr/>
                </p:nvCxnSpPr>
                <p:spPr>
                  <a:xfrm flipH="1">
                    <a:off x="6875678" y="2131614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619" name="Group 638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738" name="Group 639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661" name="Rectangle 660"/>
                  <p:cNvSpPr/>
                  <p:nvPr/>
                </p:nvSpPr>
                <p:spPr>
                  <a:xfrm>
                    <a:off x="6510235" y="3061859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662" name="Straight Connector 661"/>
                  <p:cNvCxnSpPr/>
                  <p:nvPr/>
                </p:nvCxnSpPr>
                <p:spPr>
                  <a:xfrm flipV="1">
                    <a:off x="6847508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63" name="Rectangle 662"/>
                  <p:cNvSpPr/>
                  <p:nvPr/>
                </p:nvSpPr>
                <p:spPr>
                  <a:xfrm>
                    <a:off x="6477404" y="30712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664" name="Straight Connector 663"/>
                  <p:cNvCxnSpPr/>
                  <p:nvPr/>
                </p:nvCxnSpPr>
                <p:spPr>
                  <a:xfrm flipV="1">
                    <a:off x="6396816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65" name="Rectangle 664"/>
                  <p:cNvSpPr/>
                  <p:nvPr/>
                </p:nvSpPr>
                <p:spPr>
                  <a:xfrm>
                    <a:off x="6817661" y="3702569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66" name="Rectangle 665"/>
                  <p:cNvSpPr/>
                  <p:nvPr/>
                </p:nvSpPr>
                <p:spPr>
                  <a:xfrm>
                    <a:off x="6405771" y="3157416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667" name="Straight Connector 666"/>
                  <p:cNvCxnSpPr/>
                  <p:nvPr/>
                </p:nvCxnSpPr>
                <p:spPr>
                  <a:xfrm flipV="1">
                    <a:off x="6847508" y="3804394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766" name="Group 667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96" name="Straight Connector 695"/>
                    <p:cNvCxnSpPr/>
                    <p:nvPr/>
                  </p:nvCxnSpPr>
                  <p:spPr>
                    <a:xfrm flipV="1">
                      <a:off x="7029233" y="2845713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7" name="Straight Connector 696"/>
                    <p:cNvCxnSpPr/>
                    <p:nvPr/>
                  </p:nvCxnSpPr>
                  <p:spPr>
                    <a:xfrm flipV="1">
                      <a:off x="6581527" y="2938138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67" name="Group 668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94" name="Straight Connector 693"/>
                    <p:cNvCxnSpPr/>
                    <p:nvPr/>
                  </p:nvCxnSpPr>
                  <p:spPr>
                    <a:xfrm flipV="1">
                      <a:off x="7035684" y="284564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5" name="Straight Connector 694"/>
                    <p:cNvCxnSpPr/>
                    <p:nvPr/>
                  </p:nvCxnSpPr>
                  <p:spPr>
                    <a:xfrm flipV="1">
                      <a:off x="6582008" y="2934936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68" name="Group 66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92" name="Straight Connector 691"/>
                    <p:cNvCxnSpPr/>
                    <p:nvPr/>
                  </p:nvCxnSpPr>
                  <p:spPr>
                    <a:xfrm flipV="1">
                      <a:off x="7027208" y="284557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3" name="Straight Connector 692"/>
                    <p:cNvCxnSpPr/>
                    <p:nvPr/>
                  </p:nvCxnSpPr>
                  <p:spPr>
                    <a:xfrm flipV="1">
                      <a:off x="6582488" y="293486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69" name="Group 67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90" name="Straight Connector 689"/>
                    <p:cNvCxnSpPr/>
                    <p:nvPr/>
                  </p:nvCxnSpPr>
                  <p:spPr>
                    <a:xfrm flipV="1">
                      <a:off x="7027688" y="284550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1" name="Straight Connector 690"/>
                    <p:cNvCxnSpPr/>
                    <p:nvPr/>
                  </p:nvCxnSpPr>
                  <p:spPr>
                    <a:xfrm flipV="1">
                      <a:off x="6582967" y="293479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0" name="Group 67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8" name="Straight Connector 687"/>
                    <p:cNvCxnSpPr/>
                    <p:nvPr/>
                  </p:nvCxnSpPr>
                  <p:spPr>
                    <a:xfrm flipV="1">
                      <a:off x="7028167" y="284543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9" name="Straight Connector 688"/>
                    <p:cNvCxnSpPr/>
                    <p:nvPr/>
                  </p:nvCxnSpPr>
                  <p:spPr>
                    <a:xfrm flipV="1">
                      <a:off x="6583447" y="293472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1" name="Group 67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6" name="Straight Connector 685"/>
                    <p:cNvCxnSpPr/>
                    <p:nvPr/>
                  </p:nvCxnSpPr>
                  <p:spPr>
                    <a:xfrm flipV="1">
                      <a:off x="7028649" y="2845365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7" name="Straight Connector 686"/>
                    <p:cNvCxnSpPr/>
                    <p:nvPr/>
                  </p:nvCxnSpPr>
                  <p:spPr>
                    <a:xfrm flipV="1">
                      <a:off x="6589897" y="2939356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2" name="Group 673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4" name="Straight Connector 683"/>
                    <p:cNvCxnSpPr/>
                    <p:nvPr/>
                  </p:nvCxnSpPr>
                  <p:spPr>
                    <a:xfrm flipV="1">
                      <a:off x="7029128" y="2842161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5" name="Straight Connector 684"/>
                    <p:cNvCxnSpPr/>
                    <p:nvPr/>
                  </p:nvCxnSpPr>
                  <p:spPr>
                    <a:xfrm flipV="1">
                      <a:off x="6581422" y="293928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3" name="Group 674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2" name="Straight Connector 681"/>
                    <p:cNvCxnSpPr/>
                    <p:nvPr/>
                  </p:nvCxnSpPr>
                  <p:spPr>
                    <a:xfrm flipV="1">
                      <a:off x="7029607" y="2842092"/>
                      <a:ext cx="119388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3" name="Straight Connector 682"/>
                    <p:cNvCxnSpPr/>
                    <p:nvPr/>
                  </p:nvCxnSpPr>
                  <p:spPr>
                    <a:xfrm flipV="1">
                      <a:off x="6581901" y="293921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4" name="Group 675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80" name="Straight Connector 679"/>
                    <p:cNvCxnSpPr/>
                    <p:nvPr/>
                  </p:nvCxnSpPr>
                  <p:spPr>
                    <a:xfrm flipV="1">
                      <a:off x="7027105" y="284672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81" name="Straight Connector 680"/>
                    <p:cNvCxnSpPr/>
                    <p:nvPr/>
                  </p:nvCxnSpPr>
                  <p:spPr>
                    <a:xfrm flipV="1">
                      <a:off x="6582382" y="2939147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75" name="Group 676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678" name="Straight Connector 677"/>
                    <p:cNvCxnSpPr/>
                    <p:nvPr/>
                  </p:nvCxnSpPr>
                  <p:spPr>
                    <a:xfrm flipV="1">
                      <a:off x="7027584" y="284665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79" name="Straight Connector 678"/>
                    <p:cNvCxnSpPr/>
                    <p:nvPr/>
                  </p:nvCxnSpPr>
                  <p:spPr>
                    <a:xfrm flipV="1">
                      <a:off x="6582862" y="293907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739" name="Group 640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740" name="Group 641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656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3586" y="2995812"/>
                      <a:ext cx="542590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657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3586" y="2920618"/>
                      <a:ext cx="668087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658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869" y="292218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659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1098" y="2936284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660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906" y="293315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643" name="Straight Connector 642"/>
                  <p:cNvCxnSpPr/>
                  <p:nvPr/>
                </p:nvCxnSpPr>
                <p:spPr>
                  <a:xfrm flipH="1">
                    <a:off x="6998041" y="2125350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4" name="Straight Connector 643"/>
                  <p:cNvCxnSpPr/>
                  <p:nvPr/>
                </p:nvCxnSpPr>
                <p:spPr>
                  <a:xfrm>
                    <a:off x="6876233" y="230393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5" name="Straight Connector 644"/>
                  <p:cNvCxnSpPr/>
                  <p:nvPr/>
                </p:nvCxnSpPr>
                <p:spPr>
                  <a:xfrm>
                    <a:off x="6872543" y="236816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6" name="Straight Connector 645"/>
                  <p:cNvCxnSpPr/>
                  <p:nvPr/>
                </p:nvCxnSpPr>
                <p:spPr>
                  <a:xfrm>
                    <a:off x="6872543" y="244492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7" name="Straight Connector 646"/>
                  <p:cNvCxnSpPr/>
                  <p:nvPr/>
                </p:nvCxnSpPr>
                <p:spPr>
                  <a:xfrm>
                    <a:off x="6868851" y="250915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8" name="Straight Connector 647"/>
                  <p:cNvCxnSpPr/>
                  <p:nvPr/>
                </p:nvCxnSpPr>
                <p:spPr>
                  <a:xfrm>
                    <a:off x="6865161" y="2570245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9" name="Straight Connector 648"/>
                  <p:cNvCxnSpPr/>
                  <p:nvPr/>
                </p:nvCxnSpPr>
                <p:spPr>
                  <a:xfrm>
                    <a:off x="6865161" y="263760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0" name="Straight Connector 649"/>
                  <p:cNvCxnSpPr/>
                  <p:nvPr/>
                </p:nvCxnSpPr>
                <p:spPr>
                  <a:xfrm>
                    <a:off x="6861469" y="270653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1" name="Straight Connector 650"/>
                  <p:cNvCxnSpPr/>
                  <p:nvPr/>
                </p:nvCxnSpPr>
                <p:spPr>
                  <a:xfrm>
                    <a:off x="6868851" y="277546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2" name="Straight Connector 651"/>
                  <p:cNvCxnSpPr/>
                  <p:nvPr/>
                </p:nvCxnSpPr>
                <p:spPr>
                  <a:xfrm>
                    <a:off x="6872543" y="284282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3" name="Straight Connector 652"/>
                  <p:cNvCxnSpPr/>
                  <p:nvPr/>
                </p:nvCxnSpPr>
                <p:spPr>
                  <a:xfrm>
                    <a:off x="6872543" y="291174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4" name="Straight Connector 653"/>
                  <p:cNvCxnSpPr/>
                  <p:nvPr/>
                </p:nvCxnSpPr>
                <p:spPr>
                  <a:xfrm>
                    <a:off x="6876233" y="297597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5" name="Straight Connector 654"/>
                  <p:cNvCxnSpPr/>
                  <p:nvPr/>
                </p:nvCxnSpPr>
                <p:spPr>
                  <a:xfrm flipH="1">
                    <a:off x="6876233" y="2131616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620" name="Group 697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680" name="Group 698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720" name="Rectangle 719"/>
                  <p:cNvSpPr/>
                  <p:nvPr/>
                </p:nvSpPr>
                <p:spPr>
                  <a:xfrm>
                    <a:off x="6509637" y="3061859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721" name="Straight Connector 720"/>
                  <p:cNvCxnSpPr/>
                  <p:nvPr/>
                </p:nvCxnSpPr>
                <p:spPr>
                  <a:xfrm flipV="1">
                    <a:off x="6846909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2" name="Rectangle 721"/>
                  <p:cNvSpPr/>
                  <p:nvPr/>
                </p:nvSpPr>
                <p:spPr>
                  <a:xfrm>
                    <a:off x="6476804" y="30712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723" name="Straight Connector 722"/>
                  <p:cNvCxnSpPr/>
                  <p:nvPr/>
                </p:nvCxnSpPr>
                <p:spPr>
                  <a:xfrm flipV="1">
                    <a:off x="6396218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24" name="Rectangle 723"/>
                  <p:cNvSpPr/>
                  <p:nvPr/>
                </p:nvSpPr>
                <p:spPr>
                  <a:xfrm>
                    <a:off x="6817061" y="3702569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25" name="Rectangle 724"/>
                  <p:cNvSpPr/>
                  <p:nvPr/>
                </p:nvSpPr>
                <p:spPr>
                  <a:xfrm>
                    <a:off x="6405171" y="3157416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726" name="Straight Connector 725"/>
                  <p:cNvCxnSpPr/>
                  <p:nvPr/>
                </p:nvCxnSpPr>
                <p:spPr>
                  <a:xfrm flipV="1">
                    <a:off x="6846909" y="3804394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708" name="Group 726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55" name="Straight Connector 754"/>
                    <p:cNvCxnSpPr/>
                    <p:nvPr/>
                  </p:nvCxnSpPr>
                  <p:spPr>
                    <a:xfrm flipV="1">
                      <a:off x="7028633" y="2845713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6" name="Straight Connector 755"/>
                    <p:cNvCxnSpPr/>
                    <p:nvPr/>
                  </p:nvCxnSpPr>
                  <p:spPr>
                    <a:xfrm flipV="1">
                      <a:off x="6580927" y="2938138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09" name="Group 727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53" name="Straight Connector 752"/>
                    <p:cNvCxnSpPr/>
                    <p:nvPr/>
                  </p:nvCxnSpPr>
                  <p:spPr>
                    <a:xfrm flipV="1">
                      <a:off x="7029115" y="284564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4" name="Straight Connector 753"/>
                    <p:cNvCxnSpPr/>
                    <p:nvPr/>
                  </p:nvCxnSpPr>
                  <p:spPr>
                    <a:xfrm flipV="1">
                      <a:off x="6581409" y="293493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0" name="Group 728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51" name="Straight Connector 750"/>
                    <p:cNvCxnSpPr/>
                    <p:nvPr/>
                  </p:nvCxnSpPr>
                  <p:spPr>
                    <a:xfrm flipV="1">
                      <a:off x="7026610" y="284557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2" name="Straight Connector 751"/>
                    <p:cNvCxnSpPr/>
                    <p:nvPr/>
                  </p:nvCxnSpPr>
                  <p:spPr>
                    <a:xfrm flipV="1">
                      <a:off x="6581888" y="293486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1" name="Group 729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9" name="Straight Connector 748"/>
                    <p:cNvCxnSpPr/>
                    <p:nvPr/>
                  </p:nvCxnSpPr>
                  <p:spPr>
                    <a:xfrm flipV="1">
                      <a:off x="7027090" y="284550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50" name="Straight Connector 749"/>
                    <p:cNvCxnSpPr/>
                    <p:nvPr/>
                  </p:nvCxnSpPr>
                  <p:spPr>
                    <a:xfrm flipV="1">
                      <a:off x="6582367" y="293479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2" name="Group 730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7" name="Straight Connector 746"/>
                    <p:cNvCxnSpPr/>
                    <p:nvPr/>
                  </p:nvCxnSpPr>
                  <p:spPr>
                    <a:xfrm flipV="1">
                      <a:off x="7027569" y="284543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8" name="Straight Connector 747"/>
                    <p:cNvCxnSpPr/>
                    <p:nvPr/>
                  </p:nvCxnSpPr>
                  <p:spPr>
                    <a:xfrm flipV="1">
                      <a:off x="6582847" y="293472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3" name="Group 731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5" name="Straight Connector 744"/>
                    <p:cNvCxnSpPr/>
                    <p:nvPr/>
                  </p:nvCxnSpPr>
                  <p:spPr>
                    <a:xfrm flipV="1">
                      <a:off x="7028051" y="2845365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6" name="Straight Connector 745"/>
                    <p:cNvCxnSpPr/>
                    <p:nvPr/>
                  </p:nvCxnSpPr>
                  <p:spPr>
                    <a:xfrm flipV="1">
                      <a:off x="6583328" y="2939356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4" name="Group 732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3" name="Straight Connector 742"/>
                    <p:cNvCxnSpPr/>
                    <p:nvPr/>
                  </p:nvCxnSpPr>
                  <p:spPr>
                    <a:xfrm flipV="1">
                      <a:off x="7028530" y="2842161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4" name="Straight Connector 743"/>
                    <p:cNvCxnSpPr/>
                    <p:nvPr/>
                  </p:nvCxnSpPr>
                  <p:spPr>
                    <a:xfrm flipV="1">
                      <a:off x="6580824" y="293928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5" name="Group 733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41" name="Straight Connector 740"/>
                    <p:cNvCxnSpPr/>
                    <p:nvPr/>
                  </p:nvCxnSpPr>
                  <p:spPr>
                    <a:xfrm flipV="1">
                      <a:off x="7029010" y="2842092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2" name="Straight Connector 741"/>
                    <p:cNvCxnSpPr/>
                    <p:nvPr/>
                  </p:nvCxnSpPr>
                  <p:spPr>
                    <a:xfrm flipV="1">
                      <a:off x="6581303" y="293921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6" name="Group 734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39" name="Straight Connector 738"/>
                    <p:cNvCxnSpPr/>
                    <p:nvPr/>
                  </p:nvCxnSpPr>
                  <p:spPr>
                    <a:xfrm flipV="1">
                      <a:off x="7026505" y="284672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40" name="Straight Connector 739"/>
                    <p:cNvCxnSpPr/>
                    <p:nvPr/>
                  </p:nvCxnSpPr>
                  <p:spPr>
                    <a:xfrm flipV="1">
                      <a:off x="6581785" y="2939147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717" name="Group 735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37" name="Straight Connector 736"/>
                    <p:cNvCxnSpPr/>
                    <p:nvPr/>
                  </p:nvCxnSpPr>
                  <p:spPr>
                    <a:xfrm flipV="1">
                      <a:off x="7026985" y="284665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38" name="Straight Connector 737"/>
                    <p:cNvCxnSpPr/>
                    <p:nvPr/>
                  </p:nvCxnSpPr>
                  <p:spPr>
                    <a:xfrm flipV="1">
                      <a:off x="6582264" y="2939078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681" name="Group 699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682" name="Group 700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715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463" y="2995812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716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463" y="2920618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717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127" y="292218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718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359" y="2936284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719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164" y="293315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702" name="Straight Connector 701"/>
                  <p:cNvCxnSpPr/>
                  <p:nvPr/>
                </p:nvCxnSpPr>
                <p:spPr>
                  <a:xfrm flipH="1">
                    <a:off x="6997299" y="2125350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3" name="Straight Connector 702"/>
                  <p:cNvCxnSpPr/>
                  <p:nvPr/>
                </p:nvCxnSpPr>
                <p:spPr>
                  <a:xfrm>
                    <a:off x="6875494" y="230393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4" name="Straight Connector 703"/>
                  <p:cNvCxnSpPr/>
                  <p:nvPr/>
                </p:nvCxnSpPr>
                <p:spPr>
                  <a:xfrm>
                    <a:off x="6871802" y="236816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5" name="Straight Connector 704"/>
                  <p:cNvCxnSpPr/>
                  <p:nvPr/>
                </p:nvCxnSpPr>
                <p:spPr>
                  <a:xfrm>
                    <a:off x="6871802" y="244492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6" name="Straight Connector 705"/>
                  <p:cNvCxnSpPr/>
                  <p:nvPr/>
                </p:nvCxnSpPr>
                <p:spPr>
                  <a:xfrm>
                    <a:off x="6868112" y="250915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7" name="Straight Connector 706"/>
                  <p:cNvCxnSpPr/>
                  <p:nvPr/>
                </p:nvCxnSpPr>
                <p:spPr>
                  <a:xfrm>
                    <a:off x="6864420" y="2570245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8" name="Straight Connector 707"/>
                  <p:cNvCxnSpPr/>
                  <p:nvPr/>
                </p:nvCxnSpPr>
                <p:spPr>
                  <a:xfrm>
                    <a:off x="6864420" y="263760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9" name="Straight Connector 708"/>
                  <p:cNvCxnSpPr/>
                  <p:nvPr/>
                </p:nvCxnSpPr>
                <p:spPr>
                  <a:xfrm>
                    <a:off x="6860730" y="270653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0" name="Straight Connector 709"/>
                  <p:cNvCxnSpPr/>
                  <p:nvPr/>
                </p:nvCxnSpPr>
                <p:spPr>
                  <a:xfrm>
                    <a:off x="6868112" y="277546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1" name="Straight Connector 710"/>
                  <p:cNvCxnSpPr/>
                  <p:nvPr/>
                </p:nvCxnSpPr>
                <p:spPr>
                  <a:xfrm>
                    <a:off x="6871802" y="284282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2" name="Straight Connector 711"/>
                  <p:cNvCxnSpPr/>
                  <p:nvPr/>
                </p:nvCxnSpPr>
                <p:spPr>
                  <a:xfrm>
                    <a:off x="6871802" y="291174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3" name="Straight Connector 712"/>
                  <p:cNvCxnSpPr/>
                  <p:nvPr/>
                </p:nvCxnSpPr>
                <p:spPr>
                  <a:xfrm>
                    <a:off x="6875494" y="297597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4" name="Straight Connector 713"/>
                  <p:cNvCxnSpPr/>
                  <p:nvPr/>
                </p:nvCxnSpPr>
                <p:spPr>
                  <a:xfrm flipH="1">
                    <a:off x="6875494" y="2131616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621" name="Group 756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622" name="Group 757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779" name="Rectangle 778"/>
                  <p:cNvSpPr/>
                  <p:nvPr/>
                </p:nvSpPr>
                <p:spPr>
                  <a:xfrm>
                    <a:off x="6509037" y="3061859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780" name="Straight Connector 779"/>
                  <p:cNvCxnSpPr/>
                  <p:nvPr/>
                </p:nvCxnSpPr>
                <p:spPr>
                  <a:xfrm flipV="1">
                    <a:off x="6846311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81" name="Rectangle 780"/>
                  <p:cNvSpPr/>
                  <p:nvPr/>
                </p:nvSpPr>
                <p:spPr>
                  <a:xfrm>
                    <a:off x="6476206" y="30712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782" name="Straight Connector 781"/>
                  <p:cNvCxnSpPr/>
                  <p:nvPr/>
                </p:nvCxnSpPr>
                <p:spPr>
                  <a:xfrm flipV="1">
                    <a:off x="6395618" y="306185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83" name="Rectangle 782"/>
                  <p:cNvSpPr/>
                  <p:nvPr/>
                </p:nvSpPr>
                <p:spPr>
                  <a:xfrm>
                    <a:off x="6816464" y="3702569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84" name="Rectangle 783"/>
                  <p:cNvSpPr/>
                  <p:nvPr/>
                </p:nvSpPr>
                <p:spPr>
                  <a:xfrm>
                    <a:off x="6404573" y="3157416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785" name="Straight Connector 784"/>
                  <p:cNvCxnSpPr/>
                  <p:nvPr/>
                </p:nvCxnSpPr>
                <p:spPr>
                  <a:xfrm flipV="1">
                    <a:off x="6846311" y="3804394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650" name="Group 785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14" name="Straight Connector 813"/>
                    <p:cNvCxnSpPr/>
                    <p:nvPr/>
                  </p:nvCxnSpPr>
                  <p:spPr>
                    <a:xfrm flipV="1">
                      <a:off x="7028036" y="2845713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5" name="Straight Connector 814"/>
                    <p:cNvCxnSpPr/>
                    <p:nvPr/>
                  </p:nvCxnSpPr>
                  <p:spPr>
                    <a:xfrm flipV="1">
                      <a:off x="6574360" y="2938138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1" name="Group 786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12" name="Straight Connector 811"/>
                    <p:cNvCxnSpPr/>
                    <p:nvPr/>
                  </p:nvCxnSpPr>
                  <p:spPr>
                    <a:xfrm flipV="1">
                      <a:off x="7028517" y="284564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3" name="Straight Connector 812"/>
                    <p:cNvCxnSpPr/>
                    <p:nvPr/>
                  </p:nvCxnSpPr>
                  <p:spPr>
                    <a:xfrm flipV="1">
                      <a:off x="6580811" y="2934936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2" name="Group 787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10" name="Straight Connector 809"/>
                    <p:cNvCxnSpPr/>
                    <p:nvPr/>
                  </p:nvCxnSpPr>
                  <p:spPr>
                    <a:xfrm flipV="1">
                      <a:off x="7020041" y="284557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11" name="Straight Connector 810"/>
                    <p:cNvCxnSpPr/>
                    <p:nvPr/>
                  </p:nvCxnSpPr>
                  <p:spPr>
                    <a:xfrm flipV="1">
                      <a:off x="6581290" y="2934866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3" name="Group 788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8" name="Straight Connector 807"/>
                    <p:cNvCxnSpPr/>
                    <p:nvPr/>
                  </p:nvCxnSpPr>
                  <p:spPr>
                    <a:xfrm flipV="1">
                      <a:off x="7026490" y="284550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9" name="Straight Connector 808"/>
                    <p:cNvCxnSpPr/>
                    <p:nvPr/>
                  </p:nvCxnSpPr>
                  <p:spPr>
                    <a:xfrm flipV="1">
                      <a:off x="6581770" y="293479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4" name="Group 789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6" name="Straight Connector 805"/>
                    <p:cNvCxnSpPr/>
                    <p:nvPr/>
                  </p:nvCxnSpPr>
                  <p:spPr>
                    <a:xfrm flipV="1">
                      <a:off x="7026970" y="284543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7" name="Straight Connector 806"/>
                    <p:cNvCxnSpPr/>
                    <p:nvPr/>
                  </p:nvCxnSpPr>
                  <p:spPr>
                    <a:xfrm flipV="1">
                      <a:off x="6582249" y="293472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5" name="Group 790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4" name="Straight Connector 803"/>
                    <p:cNvCxnSpPr/>
                    <p:nvPr/>
                  </p:nvCxnSpPr>
                  <p:spPr>
                    <a:xfrm flipV="1">
                      <a:off x="7027451" y="2845365"/>
                      <a:ext cx="113419" cy="939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5" name="Straight Connector 804"/>
                    <p:cNvCxnSpPr/>
                    <p:nvPr/>
                  </p:nvCxnSpPr>
                  <p:spPr>
                    <a:xfrm flipV="1">
                      <a:off x="6582730" y="2939356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6" name="Group 791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2" name="Straight Connector 801"/>
                    <p:cNvCxnSpPr/>
                    <p:nvPr/>
                  </p:nvCxnSpPr>
                  <p:spPr>
                    <a:xfrm flipV="1">
                      <a:off x="7027930" y="2842161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3" name="Straight Connector 802"/>
                    <p:cNvCxnSpPr/>
                    <p:nvPr/>
                  </p:nvCxnSpPr>
                  <p:spPr>
                    <a:xfrm flipV="1">
                      <a:off x="6574255" y="2939286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7" name="Group 792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00" name="Straight Connector 799"/>
                    <p:cNvCxnSpPr/>
                    <p:nvPr/>
                  </p:nvCxnSpPr>
                  <p:spPr>
                    <a:xfrm flipV="1">
                      <a:off x="7028410" y="2842092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01" name="Straight Connector 800"/>
                    <p:cNvCxnSpPr/>
                    <p:nvPr/>
                  </p:nvCxnSpPr>
                  <p:spPr>
                    <a:xfrm flipV="1">
                      <a:off x="6580703" y="2939217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8" name="Group 793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98" name="Straight Connector 797"/>
                    <p:cNvCxnSpPr/>
                    <p:nvPr/>
                  </p:nvCxnSpPr>
                  <p:spPr>
                    <a:xfrm flipV="1">
                      <a:off x="7019938" y="284672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99" name="Straight Connector 798"/>
                    <p:cNvCxnSpPr/>
                    <p:nvPr/>
                  </p:nvCxnSpPr>
                  <p:spPr>
                    <a:xfrm flipV="1">
                      <a:off x="6581185" y="2939147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659" name="Group 794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796" name="Straight Connector 795"/>
                    <p:cNvCxnSpPr/>
                    <p:nvPr/>
                  </p:nvCxnSpPr>
                  <p:spPr>
                    <a:xfrm flipV="1">
                      <a:off x="7026387" y="284665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97" name="Straight Connector 796"/>
                    <p:cNvCxnSpPr/>
                    <p:nvPr/>
                  </p:nvCxnSpPr>
                  <p:spPr>
                    <a:xfrm flipV="1">
                      <a:off x="6581664" y="293907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623" name="Group 758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624" name="Group 759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774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723" y="2995812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775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723" y="2920618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776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387" y="292218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777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9617" y="2936284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778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424" y="293315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761" name="Straight Connector 760"/>
                  <p:cNvCxnSpPr/>
                  <p:nvPr/>
                </p:nvCxnSpPr>
                <p:spPr>
                  <a:xfrm flipH="1">
                    <a:off x="6996560" y="2125350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2" name="Straight Connector 761"/>
                  <p:cNvCxnSpPr/>
                  <p:nvPr/>
                </p:nvCxnSpPr>
                <p:spPr>
                  <a:xfrm>
                    <a:off x="6874752" y="230393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3" name="Straight Connector 762"/>
                  <p:cNvCxnSpPr/>
                  <p:nvPr/>
                </p:nvCxnSpPr>
                <p:spPr>
                  <a:xfrm>
                    <a:off x="6871062" y="236816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4" name="Straight Connector 763"/>
                  <p:cNvCxnSpPr/>
                  <p:nvPr/>
                </p:nvCxnSpPr>
                <p:spPr>
                  <a:xfrm>
                    <a:off x="6871062" y="244492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5" name="Straight Connector 764"/>
                  <p:cNvCxnSpPr/>
                  <p:nvPr/>
                </p:nvCxnSpPr>
                <p:spPr>
                  <a:xfrm>
                    <a:off x="6867370" y="250915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6" name="Straight Connector 765"/>
                  <p:cNvCxnSpPr/>
                  <p:nvPr/>
                </p:nvCxnSpPr>
                <p:spPr>
                  <a:xfrm>
                    <a:off x="6863680" y="2570245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7" name="Straight Connector 766"/>
                  <p:cNvCxnSpPr/>
                  <p:nvPr/>
                </p:nvCxnSpPr>
                <p:spPr>
                  <a:xfrm>
                    <a:off x="6863680" y="263760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8" name="Straight Connector 767"/>
                  <p:cNvCxnSpPr/>
                  <p:nvPr/>
                </p:nvCxnSpPr>
                <p:spPr>
                  <a:xfrm>
                    <a:off x="6859988" y="270653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9" name="Straight Connector 768"/>
                  <p:cNvCxnSpPr/>
                  <p:nvPr/>
                </p:nvCxnSpPr>
                <p:spPr>
                  <a:xfrm>
                    <a:off x="6867370" y="2775460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0" name="Straight Connector 769"/>
                  <p:cNvCxnSpPr/>
                  <p:nvPr/>
                </p:nvCxnSpPr>
                <p:spPr>
                  <a:xfrm>
                    <a:off x="6871062" y="284282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1" name="Straight Connector 770"/>
                  <p:cNvCxnSpPr/>
                  <p:nvPr/>
                </p:nvCxnSpPr>
                <p:spPr>
                  <a:xfrm>
                    <a:off x="6871062" y="291174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2" name="Straight Connector 771"/>
                  <p:cNvCxnSpPr/>
                  <p:nvPr/>
                </p:nvCxnSpPr>
                <p:spPr>
                  <a:xfrm>
                    <a:off x="6874752" y="297597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3" name="Straight Connector 772"/>
                  <p:cNvCxnSpPr/>
                  <p:nvPr/>
                </p:nvCxnSpPr>
                <p:spPr>
                  <a:xfrm flipH="1">
                    <a:off x="6874752" y="2131616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05836" name="Group 815"/>
            <p:cNvGrpSpPr>
              <a:grpSpLocks/>
            </p:cNvGrpSpPr>
            <p:nvPr/>
          </p:nvGrpSpPr>
          <p:grpSpPr bwMode="auto">
            <a:xfrm>
              <a:off x="2267009" y="2732231"/>
              <a:ext cx="1470209" cy="1869141"/>
              <a:chOff x="916173" y="4038600"/>
              <a:chExt cx="1470209" cy="1869141"/>
            </a:xfrm>
          </p:grpSpPr>
          <p:grpSp>
            <p:nvGrpSpPr>
              <p:cNvPr id="206367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1058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0" y="1500"/>
                  <a:ext cx="498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059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0" y="1368"/>
                  <a:ext cx="666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060" name="Freeform 190"/>
                <p:cNvSpPr>
                  <a:spLocks/>
                </p:cNvSpPr>
                <p:nvPr/>
              </p:nvSpPr>
              <p:spPr bwMode="auto">
                <a:xfrm>
                  <a:off x="4907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061" name="Freeform 191"/>
                <p:cNvSpPr>
                  <a:spLocks/>
                </p:cNvSpPr>
                <p:nvPr/>
              </p:nvSpPr>
              <p:spPr bwMode="auto">
                <a:xfrm>
                  <a:off x="4475" y="1395"/>
                  <a:ext cx="509" cy="80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062" name="Freeform 192"/>
                <p:cNvSpPr>
                  <a:spLocks/>
                </p:cNvSpPr>
                <p:nvPr/>
              </p:nvSpPr>
              <p:spPr bwMode="auto">
                <a:xfrm>
                  <a:off x="4593" y="1391"/>
                  <a:ext cx="296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818" name="Straight Connector 817"/>
              <p:cNvCxnSpPr/>
              <p:nvPr/>
            </p:nvCxnSpPr>
            <p:spPr>
              <a:xfrm flipH="1">
                <a:off x="1180779" y="4381699"/>
                <a:ext cx="357149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9" name="Straight Connector 818"/>
              <p:cNvCxnSpPr>
                <a:stCxn id="1058" idx="2"/>
              </p:cNvCxnSpPr>
              <p:nvPr/>
            </p:nvCxnSpPr>
            <p:spPr>
              <a:xfrm flipH="1">
                <a:off x="1485547" y="4391220"/>
                <a:ext cx="203178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0" name="Straight Connector 819"/>
              <p:cNvCxnSpPr/>
              <p:nvPr/>
            </p:nvCxnSpPr>
            <p:spPr>
              <a:xfrm>
                <a:off x="1804600" y="4395981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1" name="Straight Connector 820"/>
              <p:cNvCxnSpPr>
                <a:endCxn id="843" idx="0"/>
              </p:cNvCxnSpPr>
              <p:nvPr/>
            </p:nvCxnSpPr>
            <p:spPr>
              <a:xfrm>
                <a:off x="1944285" y="4419784"/>
                <a:ext cx="274609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6372" name="Group 821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550" name="Group 999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021" name="Rectangle 1020"/>
                  <p:cNvSpPr/>
                  <p:nvPr/>
                </p:nvSpPr>
                <p:spPr>
                  <a:xfrm>
                    <a:off x="6508516" y="3062346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022" name="Straight Connector 1021"/>
                  <p:cNvCxnSpPr/>
                  <p:nvPr/>
                </p:nvCxnSpPr>
                <p:spPr>
                  <a:xfrm flipV="1">
                    <a:off x="6845790" y="3062346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23" name="Rectangle 1022"/>
                  <p:cNvSpPr/>
                  <p:nvPr/>
                </p:nvSpPr>
                <p:spPr>
                  <a:xfrm>
                    <a:off x="6475686" y="3071745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024" name="Straight Connector 1023"/>
                  <p:cNvCxnSpPr/>
                  <p:nvPr/>
                </p:nvCxnSpPr>
                <p:spPr>
                  <a:xfrm flipV="1">
                    <a:off x="6395097" y="3062346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25" name="Rectangle 1024"/>
                  <p:cNvSpPr/>
                  <p:nvPr/>
                </p:nvSpPr>
                <p:spPr>
                  <a:xfrm>
                    <a:off x="6815943" y="3703058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26" name="Rectangle 1025"/>
                  <p:cNvSpPr/>
                  <p:nvPr/>
                </p:nvSpPr>
                <p:spPr>
                  <a:xfrm>
                    <a:off x="6404052" y="3157905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027" name="Straight Connector 1026"/>
                  <p:cNvCxnSpPr/>
                  <p:nvPr/>
                </p:nvCxnSpPr>
                <p:spPr>
                  <a:xfrm flipV="1">
                    <a:off x="6845790" y="3804882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578" name="Group 1027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56" name="Straight Connector 1055"/>
                    <p:cNvCxnSpPr/>
                    <p:nvPr/>
                  </p:nvCxnSpPr>
                  <p:spPr>
                    <a:xfrm flipV="1">
                      <a:off x="7027515" y="284620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7" name="Straight Connector 1056"/>
                    <p:cNvCxnSpPr/>
                    <p:nvPr/>
                  </p:nvCxnSpPr>
                  <p:spPr>
                    <a:xfrm flipV="1">
                      <a:off x="6573839" y="2938626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79" name="Group 1028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54" name="Straight Connector 1053"/>
                    <p:cNvCxnSpPr/>
                    <p:nvPr/>
                  </p:nvCxnSpPr>
                  <p:spPr>
                    <a:xfrm flipV="1">
                      <a:off x="7027996" y="284613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5" name="Straight Connector 1054"/>
                    <p:cNvCxnSpPr/>
                    <p:nvPr/>
                  </p:nvCxnSpPr>
                  <p:spPr>
                    <a:xfrm flipV="1">
                      <a:off x="6574320" y="2938557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0" name="Group 102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52" name="Straight Connector 1051"/>
                    <p:cNvCxnSpPr/>
                    <p:nvPr/>
                  </p:nvCxnSpPr>
                  <p:spPr>
                    <a:xfrm flipV="1">
                      <a:off x="7019520" y="284606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3" name="Straight Connector 1052"/>
                    <p:cNvCxnSpPr/>
                    <p:nvPr/>
                  </p:nvCxnSpPr>
                  <p:spPr>
                    <a:xfrm flipV="1">
                      <a:off x="6580769" y="2938487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1" name="Group 103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50" name="Straight Connector 1049"/>
                    <p:cNvCxnSpPr/>
                    <p:nvPr/>
                  </p:nvCxnSpPr>
                  <p:spPr>
                    <a:xfrm flipV="1">
                      <a:off x="7020000" y="2845991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51" name="Straight Connector 1050"/>
                    <p:cNvCxnSpPr/>
                    <p:nvPr/>
                  </p:nvCxnSpPr>
                  <p:spPr>
                    <a:xfrm flipV="1">
                      <a:off x="6581249" y="2938417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2" name="Group 103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8" name="Straight Connector 1047"/>
                    <p:cNvCxnSpPr/>
                    <p:nvPr/>
                  </p:nvCxnSpPr>
                  <p:spPr>
                    <a:xfrm flipV="1">
                      <a:off x="7026449" y="284592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9" name="Straight Connector 1048"/>
                    <p:cNvCxnSpPr/>
                    <p:nvPr/>
                  </p:nvCxnSpPr>
                  <p:spPr>
                    <a:xfrm flipV="1">
                      <a:off x="6581728" y="2938348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3" name="Group 103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6" name="Straight Connector 1045"/>
                    <p:cNvCxnSpPr/>
                    <p:nvPr/>
                  </p:nvCxnSpPr>
                  <p:spPr>
                    <a:xfrm flipV="1">
                      <a:off x="7026930" y="2845852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7" name="Straight Connector 1046"/>
                    <p:cNvCxnSpPr/>
                    <p:nvPr/>
                  </p:nvCxnSpPr>
                  <p:spPr>
                    <a:xfrm flipV="1">
                      <a:off x="6582209" y="2942977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4" name="Group 1033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4" name="Straight Connector 1043"/>
                    <p:cNvCxnSpPr/>
                    <p:nvPr/>
                  </p:nvCxnSpPr>
                  <p:spPr>
                    <a:xfrm flipV="1">
                      <a:off x="7027410" y="2845782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5" name="Straight Connector 1044"/>
                    <p:cNvCxnSpPr/>
                    <p:nvPr/>
                  </p:nvCxnSpPr>
                  <p:spPr>
                    <a:xfrm flipV="1">
                      <a:off x="6573734" y="2942907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5" name="Group 1034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2" name="Straight Connector 1041"/>
                    <p:cNvCxnSpPr/>
                    <p:nvPr/>
                  </p:nvCxnSpPr>
                  <p:spPr>
                    <a:xfrm flipV="1">
                      <a:off x="7027889" y="2845713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3" name="Straight Connector 1042"/>
                    <p:cNvCxnSpPr/>
                    <p:nvPr/>
                  </p:nvCxnSpPr>
                  <p:spPr>
                    <a:xfrm flipV="1">
                      <a:off x="6574213" y="2942838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6" name="Group 1035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40" name="Straight Connector 1039"/>
                    <p:cNvCxnSpPr/>
                    <p:nvPr/>
                  </p:nvCxnSpPr>
                  <p:spPr>
                    <a:xfrm flipV="1">
                      <a:off x="7019417" y="2850343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41" name="Straight Connector 1040"/>
                    <p:cNvCxnSpPr/>
                    <p:nvPr/>
                  </p:nvCxnSpPr>
                  <p:spPr>
                    <a:xfrm flipV="1">
                      <a:off x="6580664" y="2939635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87" name="Group 1036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038" name="Straight Connector 1037"/>
                    <p:cNvCxnSpPr/>
                    <p:nvPr/>
                  </p:nvCxnSpPr>
                  <p:spPr>
                    <a:xfrm flipV="1">
                      <a:off x="7019897" y="2850274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039" name="Straight Connector 1038"/>
                    <p:cNvCxnSpPr/>
                    <p:nvPr/>
                  </p:nvCxnSpPr>
                  <p:spPr>
                    <a:xfrm flipV="1">
                      <a:off x="6581143" y="2939566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551" name="Group 1000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552" name="Group 1001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016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079" y="2996300"/>
                      <a:ext cx="549972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017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079" y="2921107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018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7743" y="2922673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019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8973" y="2936772"/>
                      <a:ext cx="524136" cy="45429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020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0780" y="2933639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1003" name="Straight Connector 1002"/>
                  <p:cNvCxnSpPr/>
                  <p:nvPr/>
                </p:nvCxnSpPr>
                <p:spPr>
                  <a:xfrm flipH="1">
                    <a:off x="6995916" y="2125837"/>
                    <a:ext cx="11072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4" name="Straight Connector 1003"/>
                  <p:cNvCxnSpPr/>
                  <p:nvPr/>
                </p:nvCxnSpPr>
                <p:spPr>
                  <a:xfrm>
                    <a:off x="6874108" y="230442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5" name="Straight Connector 1004"/>
                  <p:cNvCxnSpPr/>
                  <p:nvPr/>
                </p:nvCxnSpPr>
                <p:spPr>
                  <a:xfrm>
                    <a:off x="6870418" y="236865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6" name="Straight Connector 1005"/>
                  <p:cNvCxnSpPr/>
                  <p:nvPr/>
                </p:nvCxnSpPr>
                <p:spPr>
                  <a:xfrm>
                    <a:off x="6870418" y="244541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7" name="Straight Connector 1006"/>
                  <p:cNvCxnSpPr/>
                  <p:nvPr/>
                </p:nvCxnSpPr>
                <p:spPr>
                  <a:xfrm>
                    <a:off x="6866726" y="250963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8" name="Straight Connector 1007"/>
                  <p:cNvCxnSpPr/>
                  <p:nvPr/>
                </p:nvCxnSpPr>
                <p:spPr>
                  <a:xfrm>
                    <a:off x="6863036" y="2570732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09" name="Straight Connector 1008"/>
                  <p:cNvCxnSpPr/>
                  <p:nvPr/>
                </p:nvCxnSpPr>
                <p:spPr>
                  <a:xfrm>
                    <a:off x="6863036" y="263809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0" name="Straight Connector 1009"/>
                  <p:cNvCxnSpPr/>
                  <p:nvPr/>
                </p:nvCxnSpPr>
                <p:spPr>
                  <a:xfrm>
                    <a:off x="6859344" y="270702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1" name="Straight Connector 1010"/>
                  <p:cNvCxnSpPr/>
                  <p:nvPr/>
                </p:nvCxnSpPr>
                <p:spPr>
                  <a:xfrm>
                    <a:off x="6866726" y="277594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2" name="Straight Connector 1011"/>
                  <p:cNvCxnSpPr/>
                  <p:nvPr/>
                </p:nvCxnSpPr>
                <p:spPr>
                  <a:xfrm>
                    <a:off x="6870418" y="284330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3" name="Straight Connector 1012"/>
                  <p:cNvCxnSpPr/>
                  <p:nvPr/>
                </p:nvCxnSpPr>
                <p:spPr>
                  <a:xfrm>
                    <a:off x="6870418" y="291223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4" name="Straight Connector 1013"/>
                  <p:cNvCxnSpPr/>
                  <p:nvPr/>
                </p:nvCxnSpPr>
                <p:spPr>
                  <a:xfrm>
                    <a:off x="6874108" y="297646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15" name="Straight Connector 1014"/>
                  <p:cNvCxnSpPr/>
                  <p:nvPr/>
                </p:nvCxnSpPr>
                <p:spPr>
                  <a:xfrm flipH="1">
                    <a:off x="6874108" y="2132103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373" name="Group 822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492" name="Group 941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963" name="Rectangle 962"/>
                  <p:cNvSpPr/>
                  <p:nvPr/>
                </p:nvSpPr>
                <p:spPr>
                  <a:xfrm>
                    <a:off x="6508968" y="3062348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964" name="Straight Connector 963"/>
                  <p:cNvCxnSpPr/>
                  <p:nvPr/>
                </p:nvCxnSpPr>
                <p:spPr>
                  <a:xfrm flipV="1">
                    <a:off x="6846239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65" name="Rectangle 964"/>
                  <p:cNvSpPr/>
                  <p:nvPr/>
                </p:nvSpPr>
                <p:spPr>
                  <a:xfrm>
                    <a:off x="6476135" y="307174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966" name="Straight Connector 965"/>
                  <p:cNvCxnSpPr/>
                  <p:nvPr/>
                </p:nvCxnSpPr>
                <p:spPr>
                  <a:xfrm flipV="1">
                    <a:off x="6395549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67" name="Rectangle 966"/>
                  <p:cNvSpPr/>
                  <p:nvPr/>
                </p:nvSpPr>
                <p:spPr>
                  <a:xfrm>
                    <a:off x="6816392" y="3703060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68" name="Rectangle 967"/>
                  <p:cNvSpPr/>
                  <p:nvPr/>
                </p:nvSpPr>
                <p:spPr>
                  <a:xfrm>
                    <a:off x="6404502" y="3157907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969" name="Straight Connector 968"/>
                  <p:cNvCxnSpPr/>
                  <p:nvPr/>
                </p:nvCxnSpPr>
                <p:spPr>
                  <a:xfrm flipV="1">
                    <a:off x="6846239" y="3804884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520" name="Group 969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8" name="Straight Connector 997"/>
                    <p:cNvCxnSpPr/>
                    <p:nvPr/>
                  </p:nvCxnSpPr>
                  <p:spPr>
                    <a:xfrm flipV="1">
                      <a:off x="7027964" y="284620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9" name="Straight Connector 998"/>
                    <p:cNvCxnSpPr/>
                    <p:nvPr/>
                  </p:nvCxnSpPr>
                  <p:spPr>
                    <a:xfrm flipV="1">
                      <a:off x="6574288" y="2938628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1" name="Group 970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6" name="Straight Connector 995"/>
                    <p:cNvCxnSpPr/>
                    <p:nvPr/>
                  </p:nvCxnSpPr>
                  <p:spPr>
                    <a:xfrm flipV="1">
                      <a:off x="7028445" y="284613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7" name="Straight Connector 996"/>
                    <p:cNvCxnSpPr/>
                    <p:nvPr/>
                  </p:nvCxnSpPr>
                  <p:spPr>
                    <a:xfrm flipV="1">
                      <a:off x="6580739" y="2938559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2" name="Group 971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4" name="Straight Connector 993"/>
                    <p:cNvCxnSpPr/>
                    <p:nvPr/>
                  </p:nvCxnSpPr>
                  <p:spPr>
                    <a:xfrm flipV="1">
                      <a:off x="7019972" y="284606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5" name="Straight Connector 994"/>
                    <p:cNvCxnSpPr/>
                    <p:nvPr/>
                  </p:nvCxnSpPr>
                  <p:spPr>
                    <a:xfrm flipV="1">
                      <a:off x="6581219" y="2938489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3" name="Group 972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2" name="Straight Connector 991"/>
                    <p:cNvCxnSpPr/>
                    <p:nvPr/>
                  </p:nvCxnSpPr>
                  <p:spPr>
                    <a:xfrm flipV="1">
                      <a:off x="7026421" y="284599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3" name="Straight Connector 992"/>
                    <p:cNvCxnSpPr/>
                    <p:nvPr/>
                  </p:nvCxnSpPr>
                  <p:spPr>
                    <a:xfrm flipV="1">
                      <a:off x="6581698" y="2938419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4" name="Group 973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90" name="Straight Connector 989"/>
                    <p:cNvCxnSpPr/>
                    <p:nvPr/>
                  </p:nvCxnSpPr>
                  <p:spPr>
                    <a:xfrm flipV="1">
                      <a:off x="7026900" y="2845924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91" name="Straight Connector 990"/>
                    <p:cNvCxnSpPr/>
                    <p:nvPr/>
                  </p:nvCxnSpPr>
                  <p:spPr>
                    <a:xfrm flipV="1">
                      <a:off x="6582177" y="2938350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5" name="Group 974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8" name="Straight Connector 987"/>
                    <p:cNvCxnSpPr/>
                    <p:nvPr/>
                  </p:nvCxnSpPr>
                  <p:spPr>
                    <a:xfrm flipV="1">
                      <a:off x="7027381" y="284585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9" name="Straight Connector 988"/>
                    <p:cNvCxnSpPr/>
                    <p:nvPr/>
                  </p:nvCxnSpPr>
                  <p:spPr>
                    <a:xfrm flipV="1">
                      <a:off x="6582659" y="2942979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6" name="Group 975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6" name="Straight Connector 985"/>
                    <p:cNvCxnSpPr/>
                    <p:nvPr/>
                  </p:nvCxnSpPr>
                  <p:spPr>
                    <a:xfrm flipV="1">
                      <a:off x="7027861" y="284578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7" name="Straight Connector 986"/>
                    <p:cNvCxnSpPr/>
                    <p:nvPr/>
                  </p:nvCxnSpPr>
                  <p:spPr>
                    <a:xfrm flipV="1">
                      <a:off x="6574185" y="294290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7" name="Group 976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4" name="Straight Connector 983"/>
                    <p:cNvCxnSpPr/>
                    <p:nvPr/>
                  </p:nvCxnSpPr>
                  <p:spPr>
                    <a:xfrm flipV="1">
                      <a:off x="7028340" y="2845715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5" name="Straight Connector 984"/>
                    <p:cNvCxnSpPr/>
                    <p:nvPr/>
                  </p:nvCxnSpPr>
                  <p:spPr>
                    <a:xfrm flipV="1">
                      <a:off x="6580634" y="2942840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8" name="Group 977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2" name="Straight Connector 981"/>
                    <p:cNvCxnSpPr/>
                    <p:nvPr/>
                  </p:nvCxnSpPr>
                  <p:spPr>
                    <a:xfrm flipV="1">
                      <a:off x="7019866" y="285034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3" name="Straight Connector 982"/>
                    <p:cNvCxnSpPr/>
                    <p:nvPr/>
                  </p:nvCxnSpPr>
                  <p:spPr>
                    <a:xfrm flipV="1">
                      <a:off x="6581115" y="2939637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529" name="Group 978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80" name="Straight Connector 979"/>
                    <p:cNvCxnSpPr/>
                    <p:nvPr/>
                  </p:nvCxnSpPr>
                  <p:spPr>
                    <a:xfrm flipV="1">
                      <a:off x="7026315" y="2850276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81" name="Straight Connector 980"/>
                    <p:cNvCxnSpPr/>
                    <p:nvPr/>
                  </p:nvCxnSpPr>
                  <p:spPr>
                    <a:xfrm flipV="1">
                      <a:off x="6581595" y="2939568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493" name="Group 942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494" name="Group 943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958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635" y="2996302"/>
                      <a:ext cx="549974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959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635" y="2921109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960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299" y="292267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961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9531" y="2936774"/>
                      <a:ext cx="524136" cy="45429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962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336" y="293364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945" name="Straight Connector 944"/>
                  <p:cNvCxnSpPr/>
                  <p:nvPr/>
                </p:nvCxnSpPr>
                <p:spPr>
                  <a:xfrm flipH="1">
                    <a:off x="6996471" y="2125839"/>
                    <a:ext cx="11074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6" name="Straight Connector 945"/>
                  <p:cNvCxnSpPr/>
                  <p:nvPr/>
                </p:nvCxnSpPr>
                <p:spPr>
                  <a:xfrm>
                    <a:off x="6874666" y="230442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7" name="Straight Connector 946"/>
                  <p:cNvCxnSpPr/>
                  <p:nvPr/>
                </p:nvCxnSpPr>
                <p:spPr>
                  <a:xfrm>
                    <a:off x="6870974" y="236865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8" name="Straight Connector 947"/>
                  <p:cNvCxnSpPr/>
                  <p:nvPr/>
                </p:nvCxnSpPr>
                <p:spPr>
                  <a:xfrm>
                    <a:off x="6870974" y="244541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49" name="Straight Connector 948"/>
                  <p:cNvCxnSpPr/>
                  <p:nvPr/>
                </p:nvCxnSpPr>
                <p:spPr>
                  <a:xfrm>
                    <a:off x="6867284" y="250964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0" name="Straight Connector 949"/>
                  <p:cNvCxnSpPr/>
                  <p:nvPr/>
                </p:nvCxnSpPr>
                <p:spPr>
                  <a:xfrm>
                    <a:off x="6863592" y="2570734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1" name="Straight Connector 950"/>
                  <p:cNvCxnSpPr/>
                  <p:nvPr/>
                </p:nvCxnSpPr>
                <p:spPr>
                  <a:xfrm>
                    <a:off x="6863592" y="263809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2" name="Straight Connector 951"/>
                  <p:cNvCxnSpPr/>
                  <p:nvPr/>
                </p:nvCxnSpPr>
                <p:spPr>
                  <a:xfrm>
                    <a:off x="6859902" y="270702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3" name="Straight Connector 952"/>
                  <p:cNvCxnSpPr/>
                  <p:nvPr/>
                </p:nvCxnSpPr>
                <p:spPr>
                  <a:xfrm>
                    <a:off x="6867284" y="277595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4" name="Straight Connector 953"/>
                  <p:cNvCxnSpPr/>
                  <p:nvPr/>
                </p:nvCxnSpPr>
                <p:spPr>
                  <a:xfrm>
                    <a:off x="6870974" y="284331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5" name="Straight Connector 954"/>
                  <p:cNvCxnSpPr/>
                  <p:nvPr/>
                </p:nvCxnSpPr>
                <p:spPr>
                  <a:xfrm>
                    <a:off x="6870974" y="291223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6" name="Straight Connector 955"/>
                  <p:cNvCxnSpPr/>
                  <p:nvPr/>
                </p:nvCxnSpPr>
                <p:spPr>
                  <a:xfrm>
                    <a:off x="6874666" y="297646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7" name="Straight Connector 956"/>
                  <p:cNvCxnSpPr/>
                  <p:nvPr/>
                </p:nvCxnSpPr>
                <p:spPr>
                  <a:xfrm flipH="1">
                    <a:off x="6874666" y="2132105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374" name="Group 823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434" name="Group 883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905" name="Rectangle 904"/>
                  <p:cNvSpPr/>
                  <p:nvPr/>
                </p:nvSpPr>
                <p:spPr>
                  <a:xfrm>
                    <a:off x="6508368" y="3062348"/>
                    <a:ext cx="456662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906" name="Straight Connector 905"/>
                  <p:cNvCxnSpPr/>
                  <p:nvPr/>
                </p:nvCxnSpPr>
                <p:spPr>
                  <a:xfrm flipV="1">
                    <a:off x="6848625" y="3062348"/>
                    <a:ext cx="119388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07" name="Rectangle 906"/>
                  <p:cNvSpPr/>
                  <p:nvPr/>
                </p:nvSpPr>
                <p:spPr>
                  <a:xfrm>
                    <a:off x="6475537" y="3071747"/>
                    <a:ext cx="134311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908" name="Straight Connector 907"/>
                  <p:cNvCxnSpPr/>
                  <p:nvPr/>
                </p:nvCxnSpPr>
                <p:spPr>
                  <a:xfrm flipV="1">
                    <a:off x="6394949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09" name="Rectangle 908"/>
                  <p:cNvSpPr/>
                  <p:nvPr/>
                </p:nvSpPr>
                <p:spPr>
                  <a:xfrm>
                    <a:off x="6815794" y="3703060"/>
                    <a:ext cx="140281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10" name="Rectangle 909"/>
                  <p:cNvSpPr/>
                  <p:nvPr/>
                </p:nvSpPr>
                <p:spPr>
                  <a:xfrm>
                    <a:off x="6403904" y="3157907"/>
                    <a:ext cx="447707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911" name="Straight Connector 910"/>
                  <p:cNvCxnSpPr/>
                  <p:nvPr/>
                </p:nvCxnSpPr>
                <p:spPr>
                  <a:xfrm flipV="1">
                    <a:off x="6848625" y="3804884"/>
                    <a:ext cx="119388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462" name="Group 911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40" name="Straight Connector 939"/>
                    <p:cNvCxnSpPr/>
                    <p:nvPr/>
                  </p:nvCxnSpPr>
                  <p:spPr>
                    <a:xfrm flipV="1">
                      <a:off x="7036319" y="284620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41" name="Straight Connector 940"/>
                    <p:cNvCxnSpPr/>
                    <p:nvPr/>
                  </p:nvCxnSpPr>
                  <p:spPr>
                    <a:xfrm flipV="1">
                      <a:off x="6573691" y="2938628"/>
                      <a:ext cx="468598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3" name="Group 912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8" name="Straight Connector 937"/>
                    <p:cNvCxnSpPr/>
                    <p:nvPr/>
                  </p:nvCxnSpPr>
                  <p:spPr>
                    <a:xfrm flipV="1">
                      <a:off x="7036801" y="284613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9" name="Straight Connector 938"/>
                    <p:cNvCxnSpPr/>
                    <p:nvPr/>
                  </p:nvCxnSpPr>
                  <p:spPr>
                    <a:xfrm flipV="1">
                      <a:off x="6574172" y="2938559"/>
                      <a:ext cx="468598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4" name="Group 913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6" name="Straight Connector 935"/>
                    <p:cNvCxnSpPr/>
                    <p:nvPr/>
                  </p:nvCxnSpPr>
                  <p:spPr>
                    <a:xfrm flipV="1">
                      <a:off x="7028327" y="284606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7" name="Straight Connector 936"/>
                    <p:cNvCxnSpPr/>
                    <p:nvPr/>
                  </p:nvCxnSpPr>
                  <p:spPr>
                    <a:xfrm flipV="1">
                      <a:off x="6580621" y="2938489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5" name="Group 914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4" name="Straight Connector 933"/>
                    <p:cNvCxnSpPr/>
                    <p:nvPr/>
                  </p:nvCxnSpPr>
                  <p:spPr>
                    <a:xfrm flipV="1">
                      <a:off x="7028806" y="284599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5" name="Straight Connector 934"/>
                    <p:cNvCxnSpPr/>
                    <p:nvPr/>
                  </p:nvCxnSpPr>
                  <p:spPr>
                    <a:xfrm flipV="1">
                      <a:off x="6581100" y="2938419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6" name="Group 915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2" name="Straight Connector 931"/>
                    <p:cNvCxnSpPr/>
                    <p:nvPr/>
                  </p:nvCxnSpPr>
                  <p:spPr>
                    <a:xfrm flipV="1">
                      <a:off x="7029286" y="2845924"/>
                      <a:ext cx="119388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3" name="Straight Connector 932"/>
                    <p:cNvCxnSpPr/>
                    <p:nvPr/>
                  </p:nvCxnSpPr>
                  <p:spPr>
                    <a:xfrm flipV="1">
                      <a:off x="6581580" y="2938350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7" name="Group 916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30" name="Straight Connector 929"/>
                    <p:cNvCxnSpPr/>
                    <p:nvPr/>
                  </p:nvCxnSpPr>
                  <p:spPr>
                    <a:xfrm flipV="1">
                      <a:off x="7035737" y="284585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31" name="Straight Connector 930"/>
                    <p:cNvCxnSpPr/>
                    <p:nvPr/>
                  </p:nvCxnSpPr>
                  <p:spPr>
                    <a:xfrm flipV="1">
                      <a:off x="6582061" y="294297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8" name="Group 917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28" name="Straight Connector 927"/>
                    <p:cNvCxnSpPr/>
                    <p:nvPr/>
                  </p:nvCxnSpPr>
                  <p:spPr>
                    <a:xfrm flipV="1">
                      <a:off x="7036216" y="284578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9" name="Straight Connector 928"/>
                    <p:cNvCxnSpPr/>
                    <p:nvPr/>
                  </p:nvCxnSpPr>
                  <p:spPr>
                    <a:xfrm flipV="1">
                      <a:off x="6573585" y="2942909"/>
                      <a:ext cx="46860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69" name="Group 918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26" name="Straight Connector 925"/>
                    <p:cNvCxnSpPr/>
                    <p:nvPr/>
                  </p:nvCxnSpPr>
                  <p:spPr>
                    <a:xfrm flipV="1">
                      <a:off x="7036695" y="2845715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7" name="Straight Connector 926"/>
                    <p:cNvCxnSpPr/>
                    <p:nvPr/>
                  </p:nvCxnSpPr>
                  <p:spPr>
                    <a:xfrm flipV="1">
                      <a:off x="6574065" y="2942840"/>
                      <a:ext cx="46860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70" name="Group 919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24" name="Straight Connector 923"/>
                    <p:cNvCxnSpPr/>
                    <p:nvPr/>
                  </p:nvCxnSpPr>
                  <p:spPr>
                    <a:xfrm flipV="1">
                      <a:off x="7028222" y="285034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5" name="Straight Connector 924"/>
                    <p:cNvCxnSpPr/>
                    <p:nvPr/>
                  </p:nvCxnSpPr>
                  <p:spPr>
                    <a:xfrm flipV="1">
                      <a:off x="6574546" y="2939637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71" name="Group 920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922" name="Straight Connector 921"/>
                    <p:cNvCxnSpPr/>
                    <p:nvPr/>
                  </p:nvCxnSpPr>
                  <p:spPr>
                    <a:xfrm flipV="1">
                      <a:off x="7028701" y="2850276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23" name="Straight Connector 922"/>
                    <p:cNvCxnSpPr/>
                    <p:nvPr/>
                  </p:nvCxnSpPr>
                  <p:spPr>
                    <a:xfrm flipV="1">
                      <a:off x="6580995" y="2939568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435" name="Group 884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436" name="Group 885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900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3895" y="2996302"/>
                      <a:ext cx="553664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901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3895" y="2921109"/>
                      <a:ext cx="67916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902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1250" y="292267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903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8789" y="2936774"/>
                      <a:ext cx="527828" cy="45429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904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4287" y="2933641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887" name="Straight Connector 886"/>
                  <p:cNvCxnSpPr/>
                  <p:nvPr/>
                </p:nvCxnSpPr>
                <p:spPr>
                  <a:xfrm flipH="1">
                    <a:off x="7006804" y="2125839"/>
                    <a:ext cx="11074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8" name="Straight Connector 887"/>
                  <p:cNvCxnSpPr/>
                  <p:nvPr/>
                </p:nvCxnSpPr>
                <p:spPr>
                  <a:xfrm>
                    <a:off x="6884999" y="230442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89" name="Straight Connector 888"/>
                  <p:cNvCxnSpPr/>
                  <p:nvPr/>
                </p:nvCxnSpPr>
                <p:spPr>
                  <a:xfrm>
                    <a:off x="6881307" y="236865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0" name="Straight Connector 889"/>
                  <p:cNvCxnSpPr/>
                  <p:nvPr/>
                </p:nvCxnSpPr>
                <p:spPr>
                  <a:xfrm>
                    <a:off x="6877617" y="2445412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1" name="Straight Connector 890"/>
                  <p:cNvCxnSpPr/>
                  <p:nvPr/>
                </p:nvCxnSpPr>
                <p:spPr>
                  <a:xfrm>
                    <a:off x="6877617" y="2509640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2" name="Straight Connector 891"/>
                  <p:cNvCxnSpPr/>
                  <p:nvPr/>
                </p:nvCxnSpPr>
                <p:spPr>
                  <a:xfrm>
                    <a:off x="6873925" y="2570734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3" name="Straight Connector 892"/>
                  <p:cNvCxnSpPr/>
                  <p:nvPr/>
                </p:nvCxnSpPr>
                <p:spPr>
                  <a:xfrm>
                    <a:off x="6873925" y="263809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4" name="Straight Connector 893"/>
                  <p:cNvCxnSpPr/>
                  <p:nvPr/>
                </p:nvCxnSpPr>
                <p:spPr>
                  <a:xfrm>
                    <a:off x="6870235" y="270702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5" name="Straight Connector 894"/>
                  <p:cNvCxnSpPr/>
                  <p:nvPr/>
                </p:nvCxnSpPr>
                <p:spPr>
                  <a:xfrm>
                    <a:off x="6877617" y="277595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6" name="Straight Connector 895"/>
                  <p:cNvCxnSpPr/>
                  <p:nvPr/>
                </p:nvCxnSpPr>
                <p:spPr>
                  <a:xfrm>
                    <a:off x="6881307" y="284331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7" name="Straight Connector 896"/>
                  <p:cNvCxnSpPr/>
                  <p:nvPr/>
                </p:nvCxnSpPr>
                <p:spPr>
                  <a:xfrm>
                    <a:off x="6877617" y="2912238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8" name="Straight Connector 897"/>
                  <p:cNvCxnSpPr/>
                  <p:nvPr/>
                </p:nvCxnSpPr>
                <p:spPr>
                  <a:xfrm>
                    <a:off x="6884999" y="297646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9" name="Straight Connector 898"/>
                  <p:cNvCxnSpPr/>
                  <p:nvPr/>
                </p:nvCxnSpPr>
                <p:spPr>
                  <a:xfrm flipH="1">
                    <a:off x="6884999" y="2132105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375" name="Group 824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376" name="Group 825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847" name="Rectangle 846"/>
                  <p:cNvSpPr/>
                  <p:nvPr/>
                </p:nvSpPr>
                <p:spPr>
                  <a:xfrm>
                    <a:off x="6510754" y="3062348"/>
                    <a:ext cx="447707" cy="742536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848" name="Straight Connector 847"/>
                  <p:cNvCxnSpPr/>
                  <p:nvPr/>
                </p:nvCxnSpPr>
                <p:spPr>
                  <a:xfrm flipV="1">
                    <a:off x="6848027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49" name="Rectangle 848"/>
                  <p:cNvSpPr/>
                  <p:nvPr/>
                </p:nvSpPr>
                <p:spPr>
                  <a:xfrm>
                    <a:off x="6477923" y="307174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850" name="Straight Connector 849"/>
                  <p:cNvCxnSpPr/>
                  <p:nvPr/>
                </p:nvCxnSpPr>
                <p:spPr>
                  <a:xfrm flipV="1">
                    <a:off x="6397335" y="3062348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51" name="Rectangle 850"/>
                  <p:cNvSpPr/>
                  <p:nvPr/>
                </p:nvSpPr>
                <p:spPr>
                  <a:xfrm>
                    <a:off x="6818180" y="3703060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52" name="Rectangle 851"/>
                  <p:cNvSpPr/>
                  <p:nvPr/>
                </p:nvSpPr>
                <p:spPr>
                  <a:xfrm>
                    <a:off x="6406290" y="3157907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853" name="Straight Connector 852"/>
                  <p:cNvCxnSpPr/>
                  <p:nvPr/>
                </p:nvCxnSpPr>
                <p:spPr>
                  <a:xfrm flipV="1">
                    <a:off x="6848027" y="3804884"/>
                    <a:ext cx="113419" cy="92426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404" name="Group 853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82" name="Straight Connector 881"/>
                    <p:cNvCxnSpPr/>
                    <p:nvPr/>
                  </p:nvCxnSpPr>
                  <p:spPr>
                    <a:xfrm flipV="1">
                      <a:off x="7035722" y="2846202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3" name="Straight Connector 882"/>
                    <p:cNvCxnSpPr/>
                    <p:nvPr/>
                  </p:nvCxnSpPr>
                  <p:spPr>
                    <a:xfrm flipV="1">
                      <a:off x="6582046" y="2938628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5" name="Group 854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80" name="Straight Connector 879"/>
                    <p:cNvCxnSpPr/>
                    <p:nvPr/>
                  </p:nvCxnSpPr>
                  <p:spPr>
                    <a:xfrm flipV="1">
                      <a:off x="7036203" y="284613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81" name="Straight Connector 880"/>
                    <p:cNvCxnSpPr/>
                    <p:nvPr/>
                  </p:nvCxnSpPr>
                  <p:spPr>
                    <a:xfrm flipV="1">
                      <a:off x="6582527" y="293855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6" name="Group 855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8" name="Straight Connector 877"/>
                    <p:cNvCxnSpPr/>
                    <p:nvPr/>
                  </p:nvCxnSpPr>
                  <p:spPr>
                    <a:xfrm flipV="1">
                      <a:off x="7027727" y="284606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9" name="Straight Connector 878"/>
                    <p:cNvCxnSpPr/>
                    <p:nvPr/>
                  </p:nvCxnSpPr>
                  <p:spPr>
                    <a:xfrm flipV="1">
                      <a:off x="6583007" y="2938489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7" name="Group 856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6" name="Straight Connector 875"/>
                    <p:cNvCxnSpPr/>
                    <p:nvPr/>
                  </p:nvCxnSpPr>
                  <p:spPr>
                    <a:xfrm flipV="1">
                      <a:off x="7028207" y="2845993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7" name="Straight Connector 876"/>
                    <p:cNvCxnSpPr/>
                    <p:nvPr/>
                  </p:nvCxnSpPr>
                  <p:spPr>
                    <a:xfrm flipV="1">
                      <a:off x="6583486" y="2938419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8" name="Group 857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4" name="Straight Connector 873"/>
                    <p:cNvCxnSpPr/>
                    <p:nvPr/>
                  </p:nvCxnSpPr>
                  <p:spPr>
                    <a:xfrm flipV="1">
                      <a:off x="7028686" y="2845924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5" name="Straight Connector 874"/>
                    <p:cNvCxnSpPr/>
                    <p:nvPr/>
                  </p:nvCxnSpPr>
                  <p:spPr>
                    <a:xfrm flipV="1">
                      <a:off x="6589935" y="2938350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09" name="Group 858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2" name="Straight Connector 871"/>
                    <p:cNvCxnSpPr/>
                    <p:nvPr/>
                  </p:nvCxnSpPr>
                  <p:spPr>
                    <a:xfrm flipV="1">
                      <a:off x="7035137" y="2845854"/>
                      <a:ext cx="107450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3" name="Straight Connector 872"/>
                    <p:cNvCxnSpPr/>
                    <p:nvPr/>
                  </p:nvCxnSpPr>
                  <p:spPr>
                    <a:xfrm flipV="1">
                      <a:off x="6590416" y="2942979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10" name="Group 859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70" name="Straight Connector 869"/>
                    <p:cNvCxnSpPr/>
                    <p:nvPr/>
                  </p:nvCxnSpPr>
                  <p:spPr>
                    <a:xfrm flipV="1">
                      <a:off x="7035616" y="2845784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71" name="Straight Connector 870"/>
                    <p:cNvCxnSpPr/>
                    <p:nvPr/>
                  </p:nvCxnSpPr>
                  <p:spPr>
                    <a:xfrm flipV="1">
                      <a:off x="6581941" y="294290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11" name="Group 860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68" name="Straight Connector 867"/>
                    <p:cNvCxnSpPr/>
                    <p:nvPr/>
                  </p:nvCxnSpPr>
                  <p:spPr>
                    <a:xfrm flipV="1">
                      <a:off x="7036096" y="2845715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9" name="Straight Connector 868"/>
                    <p:cNvCxnSpPr/>
                    <p:nvPr/>
                  </p:nvCxnSpPr>
                  <p:spPr>
                    <a:xfrm flipV="1">
                      <a:off x="6582420" y="2942840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12" name="Group 861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66" name="Straight Connector 865"/>
                    <p:cNvCxnSpPr/>
                    <p:nvPr/>
                  </p:nvCxnSpPr>
                  <p:spPr>
                    <a:xfrm flipV="1">
                      <a:off x="7027624" y="2850345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7" name="Straight Connector 866"/>
                    <p:cNvCxnSpPr/>
                    <p:nvPr/>
                  </p:nvCxnSpPr>
                  <p:spPr>
                    <a:xfrm flipV="1">
                      <a:off x="6582901" y="2939637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413" name="Group 862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864" name="Straight Connector 863"/>
                    <p:cNvCxnSpPr/>
                    <p:nvPr/>
                  </p:nvCxnSpPr>
                  <p:spPr>
                    <a:xfrm flipV="1">
                      <a:off x="7028103" y="2850276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865" name="Straight Connector 864"/>
                    <p:cNvCxnSpPr/>
                    <p:nvPr/>
                  </p:nvCxnSpPr>
                  <p:spPr>
                    <a:xfrm flipV="1">
                      <a:off x="6583381" y="2939568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377" name="Group 826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378" name="Group 827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842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28" y="2996302"/>
                      <a:ext cx="542590" cy="64227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843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28" y="2921109"/>
                      <a:ext cx="668087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844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0510" y="2922675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845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9122" y="2936774"/>
                      <a:ext cx="516753" cy="45429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846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0929" y="2933641"/>
                      <a:ext cx="295288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829" name="Straight Connector 828"/>
                  <p:cNvCxnSpPr/>
                  <p:nvPr/>
                </p:nvCxnSpPr>
                <p:spPr>
                  <a:xfrm flipH="1">
                    <a:off x="6998683" y="2125839"/>
                    <a:ext cx="11072" cy="844361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0" name="Straight Connector 829"/>
                  <p:cNvCxnSpPr/>
                  <p:nvPr/>
                </p:nvCxnSpPr>
                <p:spPr>
                  <a:xfrm>
                    <a:off x="6884257" y="2304424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1" name="Straight Connector 830"/>
                  <p:cNvCxnSpPr/>
                  <p:nvPr/>
                </p:nvCxnSpPr>
                <p:spPr>
                  <a:xfrm>
                    <a:off x="6880567" y="2368652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2" name="Straight Connector 831"/>
                  <p:cNvCxnSpPr/>
                  <p:nvPr/>
                </p:nvCxnSpPr>
                <p:spPr>
                  <a:xfrm>
                    <a:off x="6880567" y="2445412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3" name="Straight Connector 832"/>
                  <p:cNvCxnSpPr/>
                  <p:nvPr/>
                </p:nvCxnSpPr>
                <p:spPr>
                  <a:xfrm>
                    <a:off x="6876875" y="2509640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4" name="Straight Connector 833"/>
                  <p:cNvCxnSpPr/>
                  <p:nvPr/>
                </p:nvCxnSpPr>
                <p:spPr>
                  <a:xfrm>
                    <a:off x="6873185" y="2570734"/>
                    <a:ext cx="13288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5" name="Straight Connector 834"/>
                  <p:cNvCxnSpPr/>
                  <p:nvPr/>
                </p:nvCxnSpPr>
                <p:spPr>
                  <a:xfrm>
                    <a:off x="6873185" y="2638096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6" name="Straight Connector 835"/>
                  <p:cNvCxnSpPr/>
                  <p:nvPr/>
                </p:nvCxnSpPr>
                <p:spPr>
                  <a:xfrm>
                    <a:off x="6869493" y="2707023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7" name="Straight Connector 836"/>
                  <p:cNvCxnSpPr/>
                  <p:nvPr/>
                </p:nvCxnSpPr>
                <p:spPr>
                  <a:xfrm>
                    <a:off x="6876875" y="2775951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8" name="Straight Connector 837"/>
                  <p:cNvCxnSpPr/>
                  <p:nvPr/>
                </p:nvCxnSpPr>
                <p:spPr>
                  <a:xfrm>
                    <a:off x="6880567" y="2843311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9" name="Straight Connector 838"/>
                  <p:cNvCxnSpPr/>
                  <p:nvPr/>
                </p:nvCxnSpPr>
                <p:spPr>
                  <a:xfrm>
                    <a:off x="6880567" y="2912238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0" name="Straight Connector 839"/>
                  <p:cNvCxnSpPr/>
                  <p:nvPr/>
                </p:nvCxnSpPr>
                <p:spPr>
                  <a:xfrm>
                    <a:off x="6884257" y="2976467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1" name="Straight Connector 840"/>
                  <p:cNvCxnSpPr/>
                  <p:nvPr/>
                </p:nvCxnSpPr>
                <p:spPr>
                  <a:xfrm flipH="1">
                    <a:off x="6884257" y="2132105"/>
                    <a:ext cx="12919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05837" name="Group 1062"/>
            <p:cNvGrpSpPr>
              <a:grpSpLocks/>
            </p:cNvGrpSpPr>
            <p:nvPr/>
          </p:nvGrpSpPr>
          <p:grpSpPr bwMode="auto">
            <a:xfrm>
              <a:off x="3857904" y="2759971"/>
              <a:ext cx="1470209" cy="1869141"/>
              <a:chOff x="916173" y="4038600"/>
              <a:chExt cx="1470209" cy="1869141"/>
            </a:xfrm>
          </p:grpSpPr>
          <p:grpSp>
            <p:nvGrpSpPr>
              <p:cNvPr id="206121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1305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3" y="1500"/>
                  <a:ext cx="495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06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3" y="1368"/>
                  <a:ext cx="663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07" name="Freeform 190"/>
                <p:cNvSpPr>
                  <a:spLocks/>
                </p:cNvSpPr>
                <p:nvPr/>
              </p:nvSpPr>
              <p:spPr bwMode="auto">
                <a:xfrm>
                  <a:off x="4904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08" name="Freeform 191"/>
                <p:cNvSpPr>
                  <a:spLocks/>
                </p:cNvSpPr>
                <p:nvPr/>
              </p:nvSpPr>
              <p:spPr bwMode="auto">
                <a:xfrm>
                  <a:off x="4478" y="1395"/>
                  <a:ext cx="506" cy="80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309" name="Freeform 192"/>
                <p:cNvSpPr>
                  <a:spLocks/>
                </p:cNvSpPr>
                <p:nvPr/>
              </p:nvSpPr>
              <p:spPr bwMode="auto">
                <a:xfrm>
                  <a:off x="4596" y="1391"/>
                  <a:ext cx="293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1065" name="Straight Connector 1064"/>
              <p:cNvCxnSpPr/>
              <p:nvPr/>
            </p:nvCxnSpPr>
            <p:spPr>
              <a:xfrm flipH="1">
                <a:off x="1181977" y="4380935"/>
                <a:ext cx="355562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6" name="Straight Connector 1065"/>
              <p:cNvCxnSpPr>
                <a:stCxn id="1305" idx="2"/>
              </p:cNvCxnSpPr>
              <p:nvPr/>
            </p:nvCxnSpPr>
            <p:spPr>
              <a:xfrm flipH="1">
                <a:off x="1486744" y="4390457"/>
                <a:ext cx="201592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7" name="Straight Connector 1066"/>
              <p:cNvCxnSpPr/>
              <p:nvPr/>
            </p:nvCxnSpPr>
            <p:spPr>
              <a:xfrm>
                <a:off x="1804211" y="4395218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8" name="Straight Connector 1067"/>
              <p:cNvCxnSpPr>
                <a:endCxn id="1090" idx="0"/>
              </p:cNvCxnSpPr>
              <p:nvPr/>
            </p:nvCxnSpPr>
            <p:spPr>
              <a:xfrm>
                <a:off x="1943896" y="4419021"/>
                <a:ext cx="274609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6126" name="Group 1068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304" name="Group 1246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268" name="Rectangle 1267"/>
                  <p:cNvSpPr/>
                  <p:nvPr/>
                </p:nvSpPr>
                <p:spPr>
                  <a:xfrm>
                    <a:off x="6510771" y="3058460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269" name="Straight Connector 1268"/>
                  <p:cNvCxnSpPr/>
                  <p:nvPr/>
                </p:nvCxnSpPr>
                <p:spPr>
                  <a:xfrm flipV="1">
                    <a:off x="6848042" y="3058460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70" name="Rectangle 1269"/>
                  <p:cNvSpPr/>
                  <p:nvPr/>
                </p:nvSpPr>
                <p:spPr>
                  <a:xfrm>
                    <a:off x="6477938" y="3067859"/>
                    <a:ext cx="131327" cy="11905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271" name="Straight Connector 1270"/>
                  <p:cNvCxnSpPr/>
                  <p:nvPr/>
                </p:nvCxnSpPr>
                <p:spPr>
                  <a:xfrm flipV="1">
                    <a:off x="6397352" y="3058460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72" name="Rectangle 1271"/>
                  <p:cNvSpPr/>
                  <p:nvPr/>
                </p:nvSpPr>
                <p:spPr>
                  <a:xfrm>
                    <a:off x="6818195" y="3702304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73" name="Rectangle 1272"/>
                  <p:cNvSpPr/>
                  <p:nvPr/>
                </p:nvSpPr>
                <p:spPr>
                  <a:xfrm>
                    <a:off x="6406305" y="3157151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274" name="Straight Connector 1273"/>
                  <p:cNvCxnSpPr/>
                  <p:nvPr/>
                </p:nvCxnSpPr>
                <p:spPr>
                  <a:xfrm flipV="1">
                    <a:off x="6848042" y="3804129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332" name="Group 1274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03" name="Straight Connector 1302"/>
                    <p:cNvCxnSpPr/>
                    <p:nvPr/>
                  </p:nvCxnSpPr>
                  <p:spPr>
                    <a:xfrm flipV="1">
                      <a:off x="7035737" y="2845447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04" name="Straight Connector 1303"/>
                    <p:cNvCxnSpPr/>
                    <p:nvPr/>
                  </p:nvCxnSpPr>
                  <p:spPr>
                    <a:xfrm flipV="1">
                      <a:off x="6582061" y="2934739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3" name="Group 1275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01" name="Straight Connector 1300"/>
                    <p:cNvCxnSpPr/>
                    <p:nvPr/>
                  </p:nvCxnSpPr>
                  <p:spPr>
                    <a:xfrm flipV="1">
                      <a:off x="7036218" y="2845378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02" name="Straight Connector 1301"/>
                    <p:cNvCxnSpPr/>
                    <p:nvPr/>
                  </p:nvCxnSpPr>
                  <p:spPr>
                    <a:xfrm flipV="1">
                      <a:off x="6582542" y="2934670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4" name="Group 1276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9" name="Straight Connector 1298"/>
                    <p:cNvCxnSpPr/>
                    <p:nvPr/>
                  </p:nvCxnSpPr>
                  <p:spPr>
                    <a:xfrm flipV="1">
                      <a:off x="7027744" y="2845308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00" name="Straight Connector 1299"/>
                    <p:cNvCxnSpPr/>
                    <p:nvPr/>
                  </p:nvCxnSpPr>
                  <p:spPr>
                    <a:xfrm flipV="1">
                      <a:off x="6583022" y="2934600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5" name="Group 1277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7" name="Straight Connector 1296"/>
                    <p:cNvCxnSpPr/>
                    <p:nvPr/>
                  </p:nvCxnSpPr>
                  <p:spPr>
                    <a:xfrm flipV="1">
                      <a:off x="7028224" y="2842105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8" name="Straight Connector 1297"/>
                    <p:cNvCxnSpPr/>
                    <p:nvPr/>
                  </p:nvCxnSpPr>
                  <p:spPr>
                    <a:xfrm flipV="1">
                      <a:off x="6583501" y="2934530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6" name="Group 1278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5" name="Straight Connector 1294"/>
                    <p:cNvCxnSpPr/>
                    <p:nvPr/>
                  </p:nvCxnSpPr>
                  <p:spPr>
                    <a:xfrm flipV="1">
                      <a:off x="7028703" y="2842036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6" name="Straight Connector 1295"/>
                    <p:cNvCxnSpPr/>
                    <p:nvPr/>
                  </p:nvCxnSpPr>
                  <p:spPr>
                    <a:xfrm flipV="1">
                      <a:off x="6589950" y="2934461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7" name="Group 1279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3" name="Straight Connector 1292"/>
                    <p:cNvCxnSpPr/>
                    <p:nvPr/>
                  </p:nvCxnSpPr>
                  <p:spPr>
                    <a:xfrm flipV="1">
                      <a:off x="7035154" y="2841966"/>
                      <a:ext cx="107450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4" name="Straight Connector 1293"/>
                    <p:cNvCxnSpPr/>
                    <p:nvPr/>
                  </p:nvCxnSpPr>
                  <p:spPr>
                    <a:xfrm flipV="1">
                      <a:off x="6590431" y="2939091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8" name="Group 1280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91" name="Straight Connector 1290"/>
                    <p:cNvCxnSpPr/>
                    <p:nvPr/>
                  </p:nvCxnSpPr>
                  <p:spPr>
                    <a:xfrm flipV="1">
                      <a:off x="7035633" y="2841896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2" name="Straight Connector 1291"/>
                    <p:cNvCxnSpPr/>
                    <p:nvPr/>
                  </p:nvCxnSpPr>
                  <p:spPr>
                    <a:xfrm flipV="1">
                      <a:off x="6581958" y="2939021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39" name="Group 1281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89" name="Straight Connector 1288"/>
                    <p:cNvCxnSpPr/>
                    <p:nvPr/>
                  </p:nvCxnSpPr>
                  <p:spPr>
                    <a:xfrm flipV="1">
                      <a:off x="7036113" y="2841827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90" name="Straight Connector 1289"/>
                    <p:cNvCxnSpPr/>
                    <p:nvPr/>
                  </p:nvCxnSpPr>
                  <p:spPr>
                    <a:xfrm flipV="1">
                      <a:off x="6582437" y="2938952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40" name="Group 1282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87" name="Straight Connector 1286"/>
                    <p:cNvCxnSpPr/>
                    <p:nvPr/>
                  </p:nvCxnSpPr>
                  <p:spPr>
                    <a:xfrm flipV="1">
                      <a:off x="7027639" y="2846456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88" name="Straight Connector 1287"/>
                    <p:cNvCxnSpPr/>
                    <p:nvPr/>
                  </p:nvCxnSpPr>
                  <p:spPr>
                    <a:xfrm flipV="1">
                      <a:off x="6582918" y="293888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341" name="Group 1283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85" name="Straight Connector 1284"/>
                    <p:cNvCxnSpPr/>
                    <p:nvPr/>
                  </p:nvCxnSpPr>
                  <p:spPr>
                    <a:xfrm flipV="1">
                      <a:off x="7028118" y="2846387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86" name="Straight Connector 1285"/>
                    <p:cNvCxnSpPr/>
                    <p:nvPr/>
                  </p:nvCxnSpPr>
                  <p:spPr>
                    <a:xfrm flipV="1">
                      <a:off x="6583398" y="293881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305" name="Group 1247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306" name="Group 1248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263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47" y="2995546"/>
                      <a:ext cx="54259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264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247" y="2920353"/>
                      <a:ext cx="668090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265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0529" y="292192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266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9143" y="2936018"/>
                      <a:ext cx="516753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267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0948" y="2932885"/>
                      <a:ext cx="295288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1250" name="Straight Connector 1249"/>
                  <p:cNvCxnSpPr/>
                  <p:nvPr/>
                </p:nvCxnSpPr>
                <p:spPr>
                  <a:xfrm flipH="1">
                    <a:off x="6998701" y="2125084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1" name="Straight Connector 1250"/>
                  <p:cNvCxnSpPr/>
                  <p:nvPr/>
                </p:nvCxnSpPr>
                <p:spPr>
                  <a:xfrm>
                    <a:off x="6884278" y="2303669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2" name="Straight Connector 1251"/>
                  <p:cNvCxnSpPr/>
                  <p:nvPr/>
                </p:nvCxnSpPr>
                <p:spPr>
                  <a:xfrm>
                    <a:off x="6880586" y="2367896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3" name="Straight Connector 1252"/>
                  <p:cNvCxnSpPr/>
                  <p:nvPr/>
                </p:nvCxnSpPr>
                <p:spPr>
                  <a:xfrm>
                    <a:off x="6880586" y="2444657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4" name="Straight Connector 1253"/>
                  <p:cNvCxnSpPr/>
                  <p:nvPr/>
                </p:nvCxnSpPr>
                <p:spPr>
                  <a:xfrm>
                    <a:off x="6876896" y="2508884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5" name="Straight Connector 1254"/>
                  <p:cNvCxnSpPr/>
                  <p:nvPr/>
                </p:nvCxnSpPr>
                <p:spPr>
                  <a:xfrm>
                    <a:off x="6873204" y="2569979"/>
                    <a:ext cx="13288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6" name="Straight Connector 1255"/>
                  <p:cNvCxnSpPr/>
                  <p:nvPr/>
                </p:nvCxnSpPr>
                <p:spPr>
                  <a:xfrm>
                    <a:off x="6873204" y="2637340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7" name="Straight Connector 1256"/>
                  <p:cNvCxnSpPr/>
                  <p:nvPr/>
                </p:nvCxnSpPr>
                <p:spPr>
                  <a:xfrm>
                    <a:off x="6869514" y="2706267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8" name="Straight Connector 1257"/>
                  <p:cNvCxnSpPr/>
                  <p:nvPr/>
                </p:nvCxnSpPr>
                <p:spPr>
                  <a:xfrm>
                    <a:off x="6876896" y="2775195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9" name="Straight Connector 1258"/>
                  <p:cNvCxnSpPr/>
                  <p:nvPr/>
                </p:nvCxnSpPr>
                <p:spPr>
                  <a:xfrm>
                    <a:off x="6880586" y="2842556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0" name="Straight Connector 1259"/>
                  <p:cNvCxnSpPr/>
                  <p:nvPr/>
                </p:nvCxnSpPr>
                <p:spPr>
                  <a:xfrm>
                    <a:off x="6880586" y="2911483"/>
                    <a:ext cx="12919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1" name="Straight Connector 1260"/>
                  <p:cNvCxnSpPr/>
                  <p:nvPr/>
                </p:nvCxnSpPr>
                <p:spPr>
                  <a:xfrm>
                    <a:off x="6884278" y="2975711"/>
                    <a:ext cx="129187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2" name="Straight Connector 1261"/>
                  <p:cNvCxnSpPr/>
                  <p:nvPr/>
                </p:nvCxnSpPr>
                <p:spPr>
                  <a:xfrm flipH="1">
                    <a:off x="6884278" y="2131351"/>
                    <a:ext cx="129187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127" name="Group 1069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246" name="Group 1188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210" name="Rectangle 1209"/>
                  <p:cNvSpPr/>
                  <p:nvPr/>
                </p:nvSpPr>
                <p:spPr>
                  <a:xfrm>
                    <a:off x="6517190" y="3058462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211" name="Straight Connector 1210"/>
                  <p:cNvCxnSpPr/>
                  <p:nvPr/>
                </p:nvCxnSpPr>
                <p:spPr>
                  <a:xfrm flipV="1">
                    <a:off x="6854463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12" name="Rectangle 1211"/>
                  <p:cNvSpPr/>
                  <p:nvPr/>
                </p:nvSpPr>
                <p:spPr>
                  <a:xfrm>
                    <a:off x="6484359" y="3067861"/>
                    <a:ext cx="131327" cy="11905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213" name="Straight Connector 1212"/>
                  <p:cNvCxnSpPr/>
                  <p:nvPr/>
                </p:nvCxnSpPr>
                <p:spPr>
                  <a:xfrm flipV="1">
                    <a:off x="6403770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14" name="Rectangle 1213"/>
                  <p:cNvSpPr/>
                  <p:nvPr/>
                </p:nvSpPr>
                <p:spPr>
                  <a:xfrm>
                    <a:off x="6824616" y="370230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15" name="Rectangle 1214"/>
                  <p:cNvSpPr/>
                  <p:nvPr/>
                </p:nvSpPr>
                <p:spPr>
                  <a:xfrm>
                    <a:off x="6412726" y="3157153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216" name="Straight Connector 1215"/>
                  <p:cNvCxnSpPr/>
                  <p:nvPr/>
                </p:nvCxnSpPr>
                <p:spPr>
                  <a:xfrm flipV="1">
                    <a:off x="6854463" y="380413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274" name="Group 1216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45" name="Straight Connector 1244"/>
                    <p:cNvCxnSpPr/>
                    <p:nvPr/>
                  </p:nvCxnSpPr>
                  <p:spPr>
                    <a:xfrm flipV="1">
                      <a:off x="7036188" y="2845449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6" name="Straight Connector 1245"/>
                    <p:cNvCxnSpPr/>
                    <p:nvPr/>
                  </p:nvCxnSpPr>
                  <p:spPr>
                    <a:xfrm flipV="1">
                      <a:off x="6582512" y="2934741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5" name="Group 1217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43" name="Straight Connector 1242"/>
                    <p:cNvCxnSpPr/>
                    <p:nvPr/>
                  </p:nvCxnSpPr>
                  <p:spPr>
                    <a:xfrm flipV="1">
                      <a:off x="7036669" y="284538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4" name="Straight Connector 1243"/>
                    <p:cNvCxnSpPr/>
                    <p:nvPr/>
                  </p:nvCxnSpPr>
                  <p:spPr>
                    <a:xfrm flipV="1">
                      <a:off x="6582993" y="2934672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6" name="Group 1218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41" name="Straight Connector 1240"/>
                    <p:cNvCxnSpPr/>
                    <p:nvPr/>
                  </p:nvCxnSpPr>
                  <p:spPr>
                    <a:xfrm flipV="1">
                      <a:off x="7028194" y="284531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2" name="Straight Connector 1241"/>
                    <p:cNvCxnSpPr/>
                    <p:nvPr/>
                  </p:nvCxnSpPr>
                  <p:spPr>
                    <a:xfrm flipV="1">
                      <a:off x="6583473" y="293460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7" name="Group 1219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9" name="Straight Connector 1238"/>
                    <p:cNvCxnSpPr/>
                    <p:nvPr/>
                  </p:nvCxnSpPr>
                  <p:spPr>
                    <a:xfrm flipV="1">
                      <a:off x="7028673" y="284210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40" name="Straight Connector 1239"/>
                    <p:cNvCxnSpPr/>
                    <p:nvPr/>
                  </p:nvCxnSpPr>
                  <p:spPr>
                    <a:xfrm flipV="1">
                      <a:off x="6589922" y="2934532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8" name="Group 1220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7" name="Straight Connector 1236"/>
                    <p:cNvCxnSpPr/>
                    <p:nvPr/>
                  </p:nvCxnSpPr>
                  <p:spPr>
                    <a:xfrm flipV="1">
                      <a:off x="7035122" y="2842038"/>
                      <a:ext cx="107450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8" name="Straight Connector 1237"/>
                    <p:cNvCxnSpPr/>
                    <p:nvPr/>
                  </p:nvCxnSpPr>
                  <p:spPr>
                    <a:xfrm flipV="1">
                      <a:off x="6590401" y="293446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79" name="Group 1221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5" name="Straight Connector 1234"/>
                    <p:cNvCxnSpPr/>
                    <p:nvPr/>
                  </p:nvCxnSpPr>
                  <p:spPr>
                    <a:xfrm flipV="1">
                      <a:off x="7035603" y="284196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6" name="Straight Connector 1235"/>
                    <p:cNvCxnSpPr/>
                    <p:nvPr/>
                  </p:nvCxnSpPr>
                  <p:spPr>
                    <a:xfrm flipV="1">
                      <a:off x="6590882" y="293909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80" name="Group 1222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3" name="Straight Connector 1232"/>
                    <p:cNvCxnSpPr/>
                    <p:nvPr/>
                  </p:nvCxnSpPr>
                  <p:spPr>
                    <a:xfrm flipV="1">
                      <a:off x="7036083" y="284189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4" name="Straight Connector 1233"/>
                    <p:cNvCxnSpPr/>
                    <p:nvPr/>
                  </p:nvCxnSpPr>
                  <p:spPr>
                    <a:xfrm flipV="1">
                      <a:off x="6582407" y="2939023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81" name="Group 1223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31" name="Straight Connector 1230"/>
                    <p:cNvCxnSpPr/>
                    <p:nvPr/>
                  </p:nvCxnSpPr>
                  <p:spPr>
                    <a:xfrm flipV="1">
                      <a:off x="7036562" y="284182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2" name="Straight Connector 1231"/>
                    <p:cNvCxnSpPr/>
                    <p:nvPr/>
                  </p:nvCxnSpPr>
                  <p:spPr>
                    <a:xfrm flipV="1">
                      <a:off x="6582886" y="2938954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82" name="Group 1224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29" name="Straight Connector 1228"/>
                    <p:cNvCxnSpPr/>
                    <p:nvPr/>
                  </p:nvCxnSpPr>
                  <p:spPr>
                    <a:xfrm flipV="1">
                      <a:off x="7028090" y="284645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30" name="Straight Connector 1229"/>
                    <p:cNvCxnSpPr/>
                    <p:nvPr/>
                  </p:nvCxnSpPr>
                  <p:spPr>
                    <a:xfrm flipV="1">
                      <a:off x="6583368" y="293888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83" name="Group 1225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227" name="Straight Connector 1226"/>
                    <p:cNvCxnSpPr/>
                    <p:nvPr/>
                  </p:nvCxnSpPr>
                  <p:spPr>
                    <a:xfrm flipV="1">
                      <a:off x="7028570" y="284638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28" name="Straight Connector 1227"/>
                    <p:cNvCxnSpPr/>
                    <p:nvPr/>
                  </p:nvCxnSpPr>
                  <p:spPr>
                    <a:xfrm flipV="1">
                      <a:off x="6589816" y="2938815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247" name="Group 1189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248" name="Group 1190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205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805" y="2995548"/>
                      <a:ext cx="542590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206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805" y="2920355"/>
                      <a:ext cx="668087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207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1087" y="2921922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208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9699" y="2936020"/>
                      <a:ext cx="516753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209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1506" y="2932887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1192" name="Straight Connector 1191"/>
                  <p:cNvCxnSpPr/>
                  <p:nvPr/>
                </p:nvCxnSpPr>
                <p:spPr>
                  <a:xfrm flipH="1">
                    <a:off x="7006641" y="2125086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3" name="Straight Connector 1192"/>
                  <p:cNvCxnSpPr/>
                  <p:nvPr/>
                </p:nvCxnSpPr>
                <p:spPr>
                  <a:xfrm>
                    <a:off x="6884834" y="230367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4" name="Straight Connector 1193"/>
                  <p:cNvCxnSpPr/>
                  <p:nvPr/>
                </p:nvCxnSpPr>
                <p:spPr>
                  <a:xfrm>
                    <a:off x="6881144" y="236789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5" name="Straight Connector 1194"/>
                  <p:cNvCxnSpPr/>
                  <p:nvPr/>
                </p:nvCxnSpPr>
                <p:spPr>
                  <a:xfrm>
                    <a:off x="6881144" y="244465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6" name="Straight Connector 1195"/>
                  <p:cNvCxnSpPr/>
                  <p:nvPr/>
                </p:nvCxnSpPr>
                <p:spPr>
                  <a:xfrm>
                    <a:off x="6877452" y="250888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7" name="Straight Connector 1196"/>
                  <p:cNvCxnSpPr/>
                  <p:nvPr/>
                </p:nvCxnSpPr>
                <p:spPr>
                  <a:xfrm>
                    <a:off x="6873762" y="2569981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8" name="Straight Connector 1197"/>
                  <p:cNvCxnSpPr/>
                  <p:nvPr/>
                </p:nvCxnSpPr>
                <p:spPr>
                  <a:xfrm>
                    <a:off x="6873762" y="263734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99" name="Straight Connector 1198"/>
                  <p:cNvCxnSpPr/>
                  <p:nvPr/>
                </p:nvCxnSpPr>
                <p:spPr>
                  <a:xfrm>
                    <a:off x="6870070" y="270626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0" name="Straight Connector 1199"/>
                  <p:cNvCxnSpPr/>
                  <p:nvPr/>
                </p:nvCxnSpPr>
                <p:spPr>
                  <a:xfrm>
                    <a:off x="6877452" y="277519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1" name="Straight Connector 1200"/>
                  <p:cNvCxnSpPr/>
                  <p:nvPr/>
                </p:nvCxnSpPr>
                <p:spPr>
                  <a:xfrm>
                    <a:off x="6881144" y="284255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2" name="Straight Connector 1201"/>
                  <p:cNvCxnSpPr/>
                  <p:nvPr/>
                </p:nvCxnSpPr>
                <p:spPr>
                  <a:xfrm>
                    <a:off x="6881144" y="291148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3" name="Straight Connector 1202"/>
                  <p:cNvCxnSpPr/>
                  <p:nvPr/>
                </p:nvCxnSpPr>
                <p:spPr>
                  <a:xfrm>
                    <a:off x="6884834" y="297571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04" name="Straight Connector 1203"/>
                  <p:cNvCxnSpPr/>
                  <p:nvPr/>
                </p:nvCxnSpPr>
                <p:spPr>
                  <a:xfrm flipH="1">
                    <a:off x="6884834" y="2131353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128" name="Group 1070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188" name="Group 1130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152" name="Rectangle 1151"/>
                  <p:cNvSpPr/>
                  <p:nvPr/>
                </p:nvSpPr>
                <p:spPr>
                  <a:xfrm>
                    <a:off x="6510622" y="3058462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153" name="Straight Connector 1152"/>
                  <p:cNvCxnSpPr/>
                  <p:nvPr/>
                </p:nvCxnSpPr>
                <p:spPr>
                  <a:xfrm flipV="1">
                    <a:off x="6847894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54" name="Rectangle 1153"/>
                  <p:cNvSpPr/>
                  <p:nvPr/>
                </p:nvSpPr>
                <p:spPr>
                  <a:xfrm>
                    <a:off x="6477789" y="3067861"/>
                    <a:ext cx="131327" cy="11905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155" name="Straight Connector 1154"/>
                  <p:cNvCxnSpPr/>
                  <p:nvPr/>
                </p:nvCxnSpPr>
                <p:spPr>
                  <a:xfrm flipV="1">
                    <a:off x="6397203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56" name="Rectangle 1155"/>
                  <p:cNvSpPr/>
                  <p:nvPr/>
                </p:nvSpPr>
                <p:spPr>
                  <a:xfrm>
                    <a:off x="6818047" y="370230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57" name="Rectangle 1156"/>
                  <p:cNvSpPr/>
                  <p:nvPr/>
                </p:nvSpPr>
                <p:spPr>
                  <a:xfrm>
                    <a:off x="6406156" y="3157153"/>
                    <a:ext cx="444723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158" name="Straight Connector 1157"/>
                  <p:cNvCxnSpPr/>
                  <p:nvPr/>
                </p:nvCxnSpPr>
                <p:spPr>
                  <a:xfrm flipV="1">
                    <a:off x="6847894" y="380413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216" name="Group 1158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87" name="Straight Connector 1186"/>
                    <p:cNvCxnSpPr/>
                    <p:nvPr/>
                  </p:nvCxnSpPr>
                  <p:spPr>
                    <a:xfrm flipV="1">
                      <a:off x="7029619" y="2845449"/>
                      <a:ext cx="119388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8" name="Straight Connector 1187"/>
                    <p:cNvCxnSpPr/>
                    <p:nvPr/>
                  </p:nvCxnSpPr>
                  <p:spPr>
                    <a:xfrm flipV="1">
                      <a:off x="6581912" y="2934741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17" name="Group 1159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85" name="Straight Connector 1184"/>
                    <p:cNvCxnSpPr/>
                    <p:nvPr/>
                  </p:nvCxnSpPr>
                  <p:spPr>
                    <a:xfrm flipV="1">
                      <a:off x="7036069" y="284538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6" name="Straight Connector 1185"/>
                    <p:cNvCxnSpPr/>
                    <p:nvPr/>
                  </p:nvCxnSpPr>
                  <p:spPr>
                    <a:xfrm flipV="1">
                      <a:off x="6582394" y="2934672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18" name="Group 1160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83" name="Straight Connector 1182"/>
                    <p:cNvCxnSpPr/>
                    <p:nvPr/>
                  </p:nvCxnSpPr>
                  <p:spPr>
                    <a:xfrm flipV="1">
                      <a:off x="7027596" y="284531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4" name="Straight Connector 1183"/>
                    <p:cNvCxnSpPr/>
                    <p:nvPr/>
                  </p:nvCxnSpPr>
                  <p:spPr>
                    <a:xfrm flipV="1">
                      <a:off x="6582873" y="2934602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19" name="Group 1161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81" name="Straight Connector 1180"/>
                    <p:cNvCxnSpPr/>
                    <p:nvPr/>
                  </p:nvCxnSpPr>
                  <p:spPr>
                    <a:xfrm flipV="1">
                      <a:off x="7028075" y="284210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2" name="Straight Connector 1181"/>
                    <p:cNvCxnSpPr/>
                    <p:nvPr/>
                  </p:nvCxnSpPr>
                  <p:spPr>
                    <a:xfrm flipV="1">
                      <a:off x="6583353" y="2934532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0" name="Group 1162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9" name="Straight Connector 1178"/>
                    <p:cNvCxnSpPr/>
                    <p:nvPr/>
                  </p:nvCxnSpPr>
                  <p:spPr>
                    <a:xfrm flipV="1">
                      <a:off x="7028555" y="284203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80" name="Straight Connector 1179"/>
                    <p:cNvCxnSpPr/>
                    <p:nvPr/>
                  </p:nvCxnSpPr>
                  <p:spPr>
                    <a:xfrm flipV="1">
                      <a:off x="6589801" y="2934463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1" name="Group 1163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7" name="Straight Connector 1176"/>
                    <p:cNvCxnSpPr/>
                    <p:nvPr/>
                  </p:nvCxnSpPr>
                  <p:spPr>
                    <a:xfrm flipV="1">
                      <a:off x="7029036" y="284196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8" name="Straight Connector 1177"/>
                    <p:cNvCxnSpPr/>
                    <p:nvPr/>
                  </p:nvCxnSpPr>
                  <p:spPr>
                    <a:xfrm flipV="1">
                      <a:off x="6590283" y="2939093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2" name="Group 1164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5" name="Straight Connector 1174"/>
                    <p:cNvCxnSpPr/>
                    <p:nvPr/>
                  </p:nvCxnSpPr>
                  <p:spPr>
                    <a:xfrm flipV="1">
                      <a:off x="7029515" y="2841898"/>
                      <a:ext cx="119388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6" name="Straight Connector 1175"/>
                    <p:cNvCxnSpPr/>
                    <p:nvPr/>
                  </p:nvCxnSpPr>
                  <p:spPr>
                    <a:xfrm flipV="1">
                      <a:off x="6581809" y="293902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3" name="Group 1165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3" name="Straight Connector 1172"/>
                    <p:cNvCxnSpPr/>
                    <p:nvPr/>
                  </p:nvCxnSpPr>
                  <p:spPr>
                    <a:xfrm flipV="1">
                      <a:off x="7035964" y="284182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4" name="Straight Connector 1173"/>
                    <p:cNvCxnSpPr/>
                    <p:nvPr/>
                  </p:nvCxnSpPr>
                  <p:spPr>
                    <a:xfrm flipV="1">
                      <a:off x="6582288" y="2938954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4" name="Group 1166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71" name="Straight Connector 1170"/>
                    <p:cNvCxnSpPr/>
                    <p:nvPr/>
                  </p:nvCxnSpPr>
                  <p:spPr>
                    <a:xfrm flipV="1">
                      <a:off x="7027490" y="284645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2" name="Straight Connector 1171"/>
                    <p:cNvCxnSpPr/>
                    <p:nvPr/>
                  </p:nvCxnSpPr>
                  <p:spPr>
                    <a:xfrm flipV="1">
                      <a:off x="6582770" y="293888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225" name="Group 1167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69" name="Straight Connector 1168"/>
                    <p:cNvCxnSpPr/>
                    <p:nvPr/>
                  </p:nvCxnSpPr>
                  <p:spPr>
                    <a:xfrm flipV="1">
                      <a:off x="7027970" y="284638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70" name="Straight Connector 1169"/>
                    <p:cNvCxnSpPr/>
                    <p:nvPr/>
                  </p:nvCxnSpPr>
                  <p:spPr>
                    <a:xfrm flipV="1">
                      <a:off x="6583249" y="293881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189" name="Group 1131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190" name="Group 1132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147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063" y="2995548"/>
                      <a:ext cx="54259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148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24063" y="2920355"/>
                      <a:ext cx="668090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149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70345" y="2921922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150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8959" y="2936020"/>
                      <a:ext cx="516753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151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30764" y="2932887"/>
                      <a:ext cx="295288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1134" name="Straight Connector 1133"/>
                  <p:cNvCxnSpPr/>
                  <p:nvPr/>
                </p:nvCxnSpPr>
                <p:spPr>
                  <a:xfrm flipH="1">
                    <a:off x="6998518" y="2125086"/>
                    <a:ext cx="11074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5" name="Straight Connector 1134"/>
                  <p:cNvCxnSpPr/>
                  <p:nvPr/>
                </p:nvCxnSpPr>
                <p:spPr>
                  <a:xfrm>
                    <a:off x="6876712" y="2303671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6" name="Straight Connector 1135"/>
                  <p:cNvCxnSpPr/>
                  <p:nvPr/>
                </p:nvCxnSpPr>
                <p:spPr>
                  <a:xfrm>
                    <a:off x="6873020" y="236789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7" name="Straight Connector 1136"/>
                  <p:cNvCxnSpPr/>
                  <p:nvPr/>
                </p:nvCxnSpPr>
                <p:spPr>
                  <a:xfrm>
                    <a:off x="6873020" y="244465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8" name="Straight Connector 1137"/>
                  <p:cNvCxnSpPr/>
                  <p:nvPr/>
                </p:nvCxnSpPr>
                <p:spPr>
                  <a:xfrm>
                    <a:off x="6869330" y="250888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9" name="Straight Connector 1138"/>
                  <p:cNvCxnSpPr/>
                  <p:nvPr/>
                </p:nvCxnSpPr>
                <p:spPr>
                  <a:xfrm>
                    <a:off x="6865638" y="2569981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0" name="Straight Connector 1139"/>
                  <p:cNvCxnSpPr/>
                  <p:nvPr/>
                </p:nvCxnSpPr>
                <p:spPr>
                  <a:xfrm>
                    <a:off x="6865638" y="263734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1" name="Straight Connector 1140"/>
                  <p:cNvCxnSpPr/>
                  <p:nvPr/>
                </p:nvCxnSpPr>
                <p:spPr>
                  <a:xfrm>
                    <a:off x="6861948" y="270626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2" name="Straight Connector 1141"/>
                  <p:cNvCxnSpPr/>
                  <p:nvPr/>
                </p:nvCxnSpPr>
                <p:spPr>
                  <a:xfrm>
                    <a:off x="6869330" y="277519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3" name="Straight Connector 1142"/>
                  <p:cNvCxnSpPr/>
                  <p:nvPr/>
                </p:nvCxnSpPr>
                <p:spPr>
                  <a:xfrm>
                    <a:off x="6873020" y="2842558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4" name="Straight Connector 1143"/>
                  <p:cNvCxnSpPr/>
                  <p:nvPr/>
                </p:nvCxnSpPr>
                <p:spPr>
                  <a:xfrm>
                    <a:off x="6873020" y="291148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5" name="Straight Connector 1144"/>
                  <p:cNvCxnSpPr/>
                  <p:nvPr/>
                </p:nvCxnSpPr>
                <p:spPr>
                  <a:xfrm>
                    <a:off x="6876712" y="297571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46" name="Straight Connector 1145"/>
                  <p:cNvCxnSpPr/>
                  <p:nvPr/>
                </p:nvCxnSpPr>
                <p:spPr>
                  <a:xfrm flipH="1">
                    <a:off x="6876712" y="2131353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6129" name="Group 1071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130" name="Group 1072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094" name="Rectangle 1093"/>
                  <p:cNvSpPr/>
                  <p:nvPr/>
                </p:nvSpPr>
                <p:spPr>
                  <a:xfrm>
                    <a:off x="6510022" y="3058462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095" name="Straight Connector 1094"/>
                  <p:cNvCxnSpPr/>
                  <p:nvPr/>
                </p:nvCxnSpPr>
                <p:spPr>
                  <a:xfrm flipV="1">
                    <a:off x="6847296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96" name="Rectangle 1095"/>
                  <p:cNvSpPr/>
                  <p:nvPr/>
                </p:nvSpPr>
                <p:spPr>
                  <a:xfrm>
                    <a:off x="6477192" y="3067861"/>
                    <a:ext cx="131327" cy="11905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097" name="Straight Connector 1096"/>
                  <p:cNvCxnSpPr/>
                  <p:nvPr/>
                </p:nvCxnSpPr>
                <p:spPr>
                  <a:xfrm flipV="1">
                    <a:off x="6396603" y="3058462"/>
                    <a:ext cx="113419" cy="95558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98" name="Rectangle 1097"/>
                  <p:cNvSpPr/>
                  <p:nvPr/>
                </p:nvSpPr>
                <p:spPr>
                  <a:xfrm>
                    <a:off x="6817449" y="3702306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99" name="Rectangle 1098"/>
                  <p:cNvSpPr/>
                  <p:nvPr/>
                </p:nvSpPr>
                <p:spPr>
                  <a:xfrm>
                    <a:off x="6405558" y="3157153"/>
                    <a:ext cx="444721" cy="742536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100" name="Straight Connector 1099"/>
                  <p:cNvCxnSpPr/>
                  <p:nvPr/>
                </p:nvCxnSpPr>
                <p:spPr>
                  <a:xfrm flipV="1">
                    <a:off x="6847296" y="380413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158" name="Group 1100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9" name="Straight Connector 1128"/>
                    <p:cNvCxnSpPr/>
                    <p:nvPr/>
                  </p:nvCxnSpPr>
                  <p:spPr>
                    <a:xfrm flipV="1">
                      <a:off x="7029021" y="2845449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0" name="Straight Connector 1129"/>
                    <p:cNvCxnSpPr/>
                    <p:nvPr/>
                  </p:nvCxnSpPr>
                  <p:spPr>
                    <a:xfrm flipV="1">
                      <a:off x="6581315" y="2934741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59" name="Group 1101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7" name="Straight Connector 1126"/>
                    <p:cNvCxnSpPr/>
                    <p:nvPr/>
                  </p:nvCxnSpPr>
                  <p:spPr>
                    <a:xfrm flipV="1">
                      <a:off x="7029502" y="2845380"/>
                      <a:ext cx="119388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8" name="Straight Connector 1127"/>
                    <p:cNvCxnSpPr/>
                    <p:nvPr/>
                  </p:nvCxnSpPr>
                  <p:spPr>
                    <a:xfrm flipV="1">
                      <a:off x="6581796" y="2934672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0" name="Group 1102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5" name="Straight Connector 1124"/>
                    <p:cNvCxnSpPr/>
                    <p:nvPr/>
                  </p:nvCxnSpPr>
                  <p:spPr>
                    <a:xfrm flipV="1">
                      <a:off x="7026996" y="2845310"/>
                      <a:ext cx="113419" cy="89292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6" name="Straight Connector 1125"/>
                    <p:cNvCxnSpPr/>
                    <p:nvPr/>
                  </p:nvCxnSpPr>
                  <p:spPr>
                    <a:xfrm flipV="1">
                      <a:off x="6582275" y="293460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1" name="Group 1103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3" name="Straight Connector 1122"/>
                    <p:cNvCxnSpPr/>
                    <p:nvPr/>
                  </p:nvCxnSpPr>
                  <p:spPr>
                    <a:xfrm flipV="1">
                      <a:off x="7027475" y="284210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4" name="Straight Connector 1123"/>
                    <p:cNvCxnSpPr/>
                    <p:nvPr/>
                  </p:nvCxnSpPr>
                  <p:spPr>
                    <a:xfrm flipV="1">
                      <a:off x="6582755" y="293453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2" name="Group 1104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21" name="Straight Connector 1120"/>
                    <p:cNvCxnSpPr/>
                    <p:nvPr/>
                  </p:nvCxnSpPr>
                  <p:spPr>
                    <a:xfrm flipV="1">
                      <a:off x="7027955" y="284203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2" name="Straight Connector 1121"/>
                    <p:cNvCxnSpPr/>
                    <p:nvPr/>
                  </p:nvCxnSpPr>
                  <p:spPr>
                    <a:xfrm flipV="1">
                      <a:off x="6583234" y="293446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3" name="Group 1105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9" name="Straight Connector 1118"/>
                    <p:cNvCxnSpPr/>
                    <p:nvPr/>
                  </p:nvCxnSpPr>
                  <p:spPr>
                    <a:xfrm flipV="1">
                      <a:off x="7028436" y="284196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20" name="Straight Connector 1119"/>
                    <p:cNvCxnSpPr/>
                    <p:nvPr/>
                  </p:nvCxnSpPr>
                  <p:spPr>
                    <a:xfrm flipV="1">
                      <a:off x="6589685" y="2939093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4" name="Group 1106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7" name="Straight Connector 1116"/>
                    <p:cNvCxnSpPr/>
                    <p:nvPr/>
                  </p:nvCxnSpPr>
                  <p:spPr>
                    <a:xfrm flipV="1">
                      <a:off x="7028916" y="284189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8" name="Straight Connector 1117"/>
                    <p:cNvCxnSpPr/>
                    <p:nvPr/>
                  </p:nvCxnSpPr>
                  <p:spPr>
                    <a:xfrm flipV="1">
                      <a:off x="6581209" y="293902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5" name="Group 1107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5" name="Straight Connector 1114"/>
                    <p:cNvCxnSpPr/>
                    <p:nvPr/>
                  </p:nvCxnSpPr>
                  <p:spPr>
                    <a:xfrm flipV="1">
                      <a:off x="7029395" y="2841829"/>
                      <a:ext cx="119388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6" name="Straight Connector 1115"/>
                    <p:cNvCxnSpPr/>
                    <p:nvPr/>
                  </p:nvCxnSpPr>
                  <p:spPr>
                    <a:xfrm flipV="1">
                      <a:off x="6581689" y="293895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6" name="Group 1108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3" name="Straight Connector 1112"/>
                    <p:cNvCxnSpPr/>
                    <p:nvPr/>
                  </p:nvCxnSpPr>
                  <p:spPr>
                    <a:xfrm flipV="1">
                      <a:off x="7026892" y="284645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4" name="Straight Connector 1113"/>
                    <p:cNvCxnSpPr/>
                    <p:nvPr/>
                  </p:nvCxnSpPr>
                  <p:spPr>
                    <a:xfrm flipV="1">
                      <a:off x="6582170" y="293888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167" name="Group 1109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111" name="Straight Connector 1110"/>
                    <p:cNvCxnSpPr/>
                    <p:nvPr/>
                  </p:nvCxnSpPr>
                  <p:spPr>
                    <a:xfrm flipV="1">
                      <a:off x="7027372" y="284638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2" name="Straight Connector 1111"/>
                    <p:cNvCxnSpPr/>
                    <p:nvPr/>
                  </p:nvCxnSpPr>
                  <p:spPr>
                    <a:xfrm flipV="1">
                      <a:off x="6582649" y="2938815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131" name="Group 1073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132" name="Group 1074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089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941" y="2995548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090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941" y="2920355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091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606" y="2921922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092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836" y="2936020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093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643" y="2932887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1076" name="Straight Connector 1075"/>
                  <p:cNvCxnSpPr/>
                  <p:nvPr/>
                </p:nvCxnSpPr>
                <p:spPr>
                  <a:xfrm flipH="1">
                    <a:off x="6997778" y="2125086"/>
                    <a:ext cx="11072" cy="84436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7" name="Straight Connector 1076"/>
                  <p:cNvCxnSpPr/>
                  <p:nvPr/>
                </p:nvCxnSpPr>
                <p:spPr>
                  <a:xfrm>
                    <a:off x="6875971" y="230367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8" name="Straight Connector 1077"/>
                  <p:cNvCxnSpPr/>
                  <p:nvPr/>
                </p:nvCxnSpPr>
                <p:spPr>
                  <a:xfrm>
                    <a:off x="6872281" y="236789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9" name="Straight Connector 1078"/>
                  <p:cNvCxnSpPr/>
                  <p:nvPr/>
                </p:nvCxnSpPr>
                <p:spPr>
                  <a:xfrm>
                    <a:off x="6872281" y="244465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0" name="Straight Connector 1079"/>
                  <p:cNvCxnSpPr/>
                  <p:nvPr/>
                </p:nvCxnSpPr>
                <p:spPr>
                  <a:xfrm>
                    <a:off x="6868588" y="250888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1" name="Straight Connector 1080"/>
                  <p:cNvCxnSpPr/>
                  <p:nvPr/>
                </p:nvCxnSpPr>
                <p:spPr>
                  <a:xfrm>
                    <a:off x="6864898" y="2569981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2" name="Straight Connector 1081"/>
                  <p:cNvCxnSpPr/>
                  <p:nvPr/>
                </p:nvCxnSpPr>
                <p:spPr>
                  <a:xfrm>
                    <a:off x="6864898" y="2637342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3" name="Straight Connector 1082"/>
                  <p:cNvCxnSpPr/>
                  <p:nvPr/>
                </p:nvCxnSpPr>
                <p:spPr>
                  <a:xfrm>
                    <a:off x="6861206" y="270626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4" name="Straight Connector 1083"/>
                  <p:cNvCxnSpPr/>
                  <p:nvPr/>
                </p:nvCxnSpPr>
                <p:spPr>
                  <a:xfrm>
                    <a:off x="6868588" y="277519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5" name="Straight Connector 1084"/>
                  <p:cNvCxnSpPr/>
                  <p:nvPr/>
                </p:nvCxnSpPr>
                <p:spPr>
                  <a:xfrm>
                    <a:off x="6872281" y="2842558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6" name="Straight Connector 1085"/>
                  <p:cNvCxnSpPr/>
                  <p:nvPr/>
                </p:nvCxnSpPr>
                <p:spPr>
                  <a:xfrm>
                    <a:off x="6872281" y="291148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7" name="Straight Connector 1086"/>
                  <p:cNvCxnSpPr/>
                  <p:nvPr/>
                </p:nvCxnSpPr>
                <p:spPr>
                  <a:xfrm>
                    <a:off x="6875971" y="297571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88" name="Straight Connector 1087"/>
                  <p:cNvCxnSpPr/>
                  <p:nvPr/>
                </p:nvCxnSpPr>
                <p:spPr>
                  <a:xfrm flipH="1">
                    <a:off x="6875971" y="2131353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grpSp>
          <p:nvGrpSpPr>
            <p:cNvPr id="205838" name="Group 1309"/>
            <p:cNvGrpSpPr>
              <a:grpSpLocks/>
            </p:cNvGrpSpPr>
            <p:nvPr/>
          </p:nvGrpSpPr>
          <p:grpSpPr bwMode="auto">
            <a:xfrm>
              <a:off x="5422100" y="2766672"/>
              <a:ext cx="1470209" cy="1869141"/>
              <a:chOff x="916173" y="4038600"/>
              <a:chExt cx="1470209" cy="1869141"/>
            </a:xfrm>
          </p:grpSpPr>
          <p:grpSp>
            <p:nvGrpSpPr>
              <p:cNvPr id="205875" name="Group 187"/>
              <p:cNvGrpSpPr>
                <a:grpSpLocks/>
              </p:cNvGrpSpPr>
              <p:nvPr/>
            </p:nvGrpSpPr>
            <p:grpSpPr bwMode="auto">
              <a:xfrm>
                <a:off x="1295400" y="4038600"/>
                <a:ext cx="1052512" cy="355600"/>
                <a:chOff x="4410" y="1365"/>
                <a:chExt cx="663" cy="224"/>
              </a:xfrm>
            </p:grpSpPr>
            <p:sp>
              <p:nvSpPr>
                <p:cNvPr id="1552" name="Rectangle 188"/>
                <p:cNvSpPr>
                  <a:spLocks noChangeArrowheads="1"/>
                </p:cNvSpPr>
                <p:nvPr/>
              </p:nvSpPr>
              <p:spPr bwMode="auto">
                <a:xfrm>
                  <a:off x="4410" y="1497"/>
                  <a:ext cx="495" cy="87"/>
                </a:xfrm>
                <a:prstGeom prst="rect">
                  <a:avLst/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553" name="AutoShape 189"/>
                <p:cNvSpPr>
                  <a:spLocks noChangeArrowheads="1"/>
                </p:cNvSpPr>
                <p:nvPr/>
              </p:nvSpPr>
              <p:spPr bwMode="auto">
                <a:xfrm>
                  <a:off x="4410" y="1368"/>
                  <a:ext cx="663" cy="135"/>
                </a:xfrm>
                <a:prstGeom prst="parallelogram">
                  <a:avLst>
                    <a:gd name="adj" fmla="val 122778"/>
                  </a:avLst>
                </a:prstGeom>
                <a:gradFill rotWithShape="1">
                  <a:gsLst>
                    <a:gs pos="0">
                      <a:schemeClr val="hlink"/>
                    </a:gs>
                    <a:gs pos="100000">
                      <a:schemeClr val="bg1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554" name="Freeform 190"/>
                <p:cNvSpPr>
                  <a:spLocks/>
                </p:cNvSpPr>
                <p:nvPr/>
              </p:nvSpPr>
              <p:spPr bwMode="auto">
                <a:xfrm>
                  <a:off x="4904" y="1365"/>
                  <a:ext cx="169" cy="224"/>
                </a:xfrm>
                <a:custGeom>
                  <a:avLst/>
                  <a:gdLst>
                    <a:gd name="T0" fmla="*/ 0 w 169"/>
                    <a:gd name="T1" fmla="*/ 138 h 224"/>
                    <a:gd name="T2" fmla="*/ 0 w 169"/>
                    <a:gd name="T3" fmla="*/ 224 h 224"/>
                    <a:gd name="T4" fmla="*/ 169 w 169"/>
                    <a:gd name="T5" fmla="*/ 77 h 224"/>
                    <a:gd name="T6" fmla="*/ 169 w 169"/>
                    <a:gd name="T7" fmla="*/ 0 h 224"/>
                    <a:gd name="T8" fmla="*/ 0 w 169"/>
                    <a:gd name="T9" fmla="*/ 138 h 22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69"/>
                    <a:gd name="T16" fmla="*/ 0 h 224"/>
                    <a:gd name="T17" fmla="*/ 169 w 169"/>
                    <a:gd name="T18" fmla="*/ 224 h 224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69" h="224">
                      <a:moveTo>
                        <a:pt x="0" y="138"/>
                      </a:moveTo>
                      <a:lnTo>
                        <a:pt x="0" y="224"/>
                      </a:lnTo>
                      <a:lnTo>
                        <a:pt x="169" y="77"/>
                      </a:lnTo>
                      <a:lnTo>
                        <a:pt x="169" y="0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mpd="sng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555" name="Freeform 191"/>
                <p:cNvSpPr>
                  <a:spLocks/>
                </p:cNvSpPr>
                <p:nvPr/>
              </p:nvSpPr>
              <p:spPr bwMode="auto">
                <a:xfrm>
                  <a:off x="4475" y="1392"/>
                  <a:ext cx="506" cy="80"/>
                </a:xfrm>
                <a:custGeom>
                  <a:avLst/>
                  <a:gdLst>
                    <a:gd name="T0" fmla="*/ 0 w 280"/>
                    <a:gd name="T1" fmla="*/ 63 h 63"/>
                    <a:gd name="T2" fmla="*/ 37 w 280"/>
                    <a:gd name="T3" fmla="*/ 62 h 63"/>
                    <a:gd name="T4" fmla="*/ 219 w 280"/>
                    <a:gd name="T5" fmla="*/ 0 h 63"/>
                    <a:gd name="T6" fmla="*/ 280 w 280"/>
                    <a:gd name="T7" fmla="*/ 0 h 6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0"/>
                    <a:gd name="T13" fmla="*/ 0 h 63"/>
                    <a:gd name="T14" fmla="*/ 280 w 280"/>
                    <a:gd name="T15" fmla="*/ 63 h 6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0" h="63">
                      <a:moveTo>
                        <a:pt x="0" y="63"/>
                      </a:moveTo>
                      <a:lnTo>
                        <a:pt x="37" y="62"/>
                      </a:lnTo>
                      <a:lnTo>
                        <a:pt x="219" y="0"/>
                      </a:lnTo>
                      <a:lnTo>
                        <a:pt x="280" y="0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1556" name="Freeform 192"/>
                <p:cNvSpPr>
                  <a:spLocks/>
                </p:cNvSpPr>
                <p:nvPr/>
              </p:nvSpPr>
              <p:spPr bwMode="auto">
                <a:xfrm>
                  <a:off x="4593" y="1388"/>
                  <a:ext cx="293" cy="93"/>
                </a:xfrm>
                <a:custGeom>
                  <a:avLst/>
                  <a:gdLst>
                    <a:gd name="T0" fmla="*/ 0 w 293"/>
                    <a:gd name="T1" fmla="*/ 0 h 93"/>
                    <a:gd name="T2" fmla="*/ 67 w 293"/>
                    <a:gd name="T3" fmla="*/ 1 h 93"/>
                    <a:gd name="T4" fmla="*/ 195 w 293"/>
                    <a:gd name="T5" fmla="*/ 93 h 93"/>
                    <a:gd name="T6" fmla="*/ 293 w 293"/>
                    <a:gd name="T7" fmla="*/ 93 h 9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93"/>
                    <a:gd name="T13" fmla="*/ 0 h 93"/>
                    <a:gd name="T14" fmla="*/ 293 w 293"/>
                    <a:gd name="T15" fmla="*/ 93 h 9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93" h="93">
                      <a:moveTo>
                        <a:pt x="0" y="0"/>
                      </a:moveTo>
                      <a:lnTo>
                        <a:pt x="67" y="1"/>
                      </a:lnTo>
                      <a:lnTo>
                        <a:pt x="195" y="93"/>
                      </a:lnTo>
                      <a:lnTo>
                        <a:pt x="293" y="93"/>
                      </a:lnTo>
                    </a:path>
                  </a:pathLst>
                </a:custGeom>
                <a:noFill/>
                <a:ln w="19050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:ln>
              </p:spPr>
              <p:txBody>
                <a:bodyPr wrap="none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  <p:cxnSp>
            <p:nvCxnSpPr>
              <p:cNvPr id="1312" name="Straight Connector 1311"/>
              <p:cNvCxnSpPr/>
              <p:nvPr/>
            </p:nvCxnSpPr>
            <p:spPr>
              <a:xfrm flipH="1">
                <a:off x="1181303" y="4380581"/>
                <a:ext cx="355562" cy="4951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3" name="Straight Connector 1312"/>
              <p:cNvCxnSpPr>
                <a:stCxn id="1552" idx="2"/>
              </p:cNvCxnSpPr>
              <p:nvPr/>
            </p:nvCxnSpPr>
            <p:spPr>
              <a:xfrm flipH="1">
                <a:off x="1486071" y="4390103"/>
                <a:ext cx="201591" cy="48558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4" name="Straight Connector 1313"/>
              <p:cNvCxnSpPr/>
              <p:nvPr/>
            </p:nvCxnSpPr>
            <p:spPr>
              <a:xfrm>
                <a:off x="1803537" y="4394864"/>
                <a:ext cx="57144" cy="49193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5" name="Straight Connector 1314"/>
              <p:cNvCxnSpPr>
                <a:endCxn id="1337" idx="0"/>
              </p:cNvCxnSpPr>
              <p:nvPr/>
            </p:nvCxnSpPr>
            <p:spPr>
              <a:xfrm>
                <a:off x="1943222" y="4418667"/>
                <a:ext cx="274608" cy="457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880" name="Group 1315"/>
              <p:cNvGrpSpPr>
                <a:grpSpLocks/>
              </p:cNvGrpSpPr>
              <p:nvPr/>
            </p:nvGrpSpPr>
            <p:grpSpPr bwMode="auto">
              <a:xfrm>
                <a:off x="916173" y="4876800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058" name="Group 1493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515" name="Rectangle 1514"/>
                  <p:cNvSpPr/>
                  <p:nvPr/>
                </p:nvSpPr>
                <p:spPr>
                  <a:xfrm>
                    <a:off x="6509502" y="3058111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516" name="Straight Connector 1515"/>
                  <p:cNvCxnSpPr/>
                  <p:nvPr/>
                </p:nvCxnSpPr>
                <p:spPr>
                  <a:xfrm flipV="1">
                    <a:off x="6846775" y="305811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17" name="Rectangle 1516"/>
                  <p:cNvSpPr/>
                  <p:nvPr/>
                </p:nvSpPr>
                <p:spPr>
                  <a:xfrm>
                    <a:off x="6476671" y="3067510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518" name="Straight Connector 1517"/>
                  <p:cNvCxnSpPr/>
                  <p:nvPr/>
                </p:nvCxnSpPr>
                <p:spPr>
                  <a:xfrm flipV="1">
                    <a:off x="6396083" y="3058111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519" name="Rectangle 1518"/>
                  <p:cNvSpPr/>
                  <p:nvPr/>
                </p:nvSpPr>
                <p:spPr>
                  <a:xfrm>
                    <a:off x="6816928" y="3701955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520" name="Rectangle 1519"/>
                  <p:cNvSpPr/>
                  <p:nvPr/>
                </p:nvSpPr>
                <p:spPr>
                  <a:xfrm>
                    <a:off x="6405038" y="3153669"/>
                    <a:ext cx="444721" cy="74566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521" name="Straight Connector 1520"/>
                  <p:cNvCxnSpPr/>
                  <p:nvPr/>
                </p:nvCxnSpPr>
                <p:spPr>
                  <a:xfrm flipV="1">
                    <a:off x="6846775" y="3803780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086" name="Group 1521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50" name="Straight Connector 1549"/>
                    <p:cNvCxnSpPr/>
                    <p:nvPr/>
                  </p:nvCxnSpPr>
                  <p:spPr>
                    <a:xfrm flipV="1">
                      <a:off x="7028500" y="2841965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51" name="Straight Connector 1550"/>
                    <p:cNvCxnSpPr/>
                    <p:nvPr/>
                  </p:nvCxnSpPr>
                  <p:spPr>
                    <a:xfrm flipV="1">
                      <a:off x="6580794" y="2934390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87" name="Group 1522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8" name="Straight Connector 1547"/>
                    <p:cNvCxnSpPr/>
                    <p:nvPr/>
                  </p:nvCxnSpPr>
                  <p:spPr>
                    <a:xfrm flipV="1">
                      <a:off x="7028981" y="2841896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9" name="Straight Connector 1548"/>
                    <p:cNvCxnSpPr/>
                    <p:nvPr/>
                  </p:nvCxnSpPr>
                  <p:spPr>
                    <a:xfrm flipV="1">
                      <a:off x="6581275" y="2934321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88" name="Group 1523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6" name="Straight Connector 1545"/>
                    <p:cNvCxnSpPr/>
                    <p:nvPr/>
                  </p:nvCxnSpPr>
                  <p:spPr>
                    <a:xfrm flipV="1">
                      <a:off x="7026475" y="2841826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7" name="Straight Connector 1546"/>
                    <p:cNvCxnSpPr/>
                    <p:nvPr/>
                  </p:nvCxnSpPr>
                  <p:spPr>
                    <a:xfrm flipV="1">
                      <a:off x="6581754" y="2934251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89" name="Group 1524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4" name="Straight Connector 1543"/>
                    <p:cNvCxnSpPr/>
                    <p:nvPr/>
                  </p:nvCxnSpPr>
                  <p:spPr>
                    <a:xfrm flipV="1">
                      <a:off x="7026955" y="2841756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5" name="Straight Connector 1544"/>
                    <p:cNvCxnSpPr/>
                    <p:nvPr/>
                  </p:nvCxnSpPr>
                  <p:spPr>
                    <a:xfrm flipV="1">
                      <a:off x="6582234" y="2934181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0" name="Group 1525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2" name="Straight Connector 1541"/>
                    <p:cNvCxnSpPr/>
                    <p:nvPr/>
                  </p:nvCxnSpPr>
                  <p:spPr>
                    <a:xfrm flipV="1">
                      <a:off x="7027434" y="284168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3" name="Straight Connector 1542"/>
                    <p:cNvCxnSpPr/>
                    <p:nvPr/>
                  </p:nvCxnSpPr>
                  <p:spPr>
                    <a:xfrm flipV="1">
                      <a:off x="6582713" y="293411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1" name="Group 1526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40" name="Straight Connector 1539"/>
                    <p:cNvCxnSpPr/>
                    <p:nvPr/>
                  </p:nvCxnSpPr>
                  <p:spPr>
                    <a:xfrm flipV="1">
                      <a:off x="7027915" y="2841617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41" name="Straight Connector 1540"/>
                    <p:cNvCxnSpPr/>
                    <p:nvPr/>
                  </p:nvCxnSpPr>
                  <p:spPr>
                    <a:xfrm flipV="1">
                      <a:off x="6583195" y="2938742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2" name="Group 1527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38" name="Straight Connector 1537"/>
                    <p:cNvCxnSpPr/>
                    <p:nvPr/>
                  </p:nvCxnSpPr>
                  <p:spPr>
                    <a:xfrm flipV="1">
                      <a:off x="7028395" y="2841547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39" name="Straight Connector 1538"/>
                    <p:cNvCxnSpPr/>
                    <p:nvPr/>
                  </p:nvCxnSpPr>
                  <p:spPr>
                    <a:xfrm flipV="1">
                      <a:off x="6580688" y="2938672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3" name="Group 1528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36" name="Straight Connector 1535"/>
                    <p:cNvCxnSpPr/>
                    <p:nvPr/>
                  </p:nvCxnSpPr>
                  <p:spPr>
                    <a:xfrm flipV="1">
                      <a:off x="7028874" y="2841478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37" name="Straight Connector 1536"/>
                    <p:cNvCxnSpPr/>
                    <p:nvPr/>
                  </p:nvCxnSpPr>
                  <p:spPr>
                    <a:xfrm flipV="1">
                      <a:off x="6581168" y="293860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4" name="Group 1529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34" name="Straight Connector 1533"/>
                    <p:cNvCxnSpPr/>
                    <p:nvPr/>
                  </p:nvCxnSpPr>
                  <p:spPr>
                    <a:xfrm flipV="1">
                      <a:off x="7026372" y="2846107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35" name="Straight Connector 1534"/>
                    <p:cNvCxnSpPr/>
                    <p:nvPr/>
                  </p:nvCxnSpPr>
                  <p:spPr>
                    <a:xfrm flipV="1">
                      <a:off x="6581649" y="293853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95" name="Group 1530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532" name="Straight Connector 1531"/>
                    <p:cNvCxnSpPr/>
                    <p:nvPr/>
                  </p:nvCxnSpPr>
                  <p:spPr>
                    <a:xfrm flipV="1">
                      <a:off x="7026851" y="2846038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533" name="Straight Connector 1532"/>
                    <p:cNvCxnSpPr/>
                    <p:nvPr/>
                  </p:nvCxnSpPr>
                  <p:spPr>
                    <a:xfrm flipV="1">
                      <a:off x="6582129" y="293846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059" name="Group 1494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060" name="Group 1495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510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297" y="2992064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511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297" y="2916871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512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962" y="2918438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513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191" y="2932536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514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999" y="2929403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1497" name="Straight Connector 1496"/>
                  <p:cNvCxnSpPr/>
                  <p:nvPr/>
                </p:nvCxnSpPr>
                <p:spPr>
                  <a:xfrm flipH="1">
                    <a:off x="6997134" y="2121602"/>
                    <a:ext cx="11072" cy="84749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8" name="Straight Connector 1497"/>
                  <p:cNvCxnSpPr/>
                  <p:nvPr/>
                </p:nvCxnSpPr>
                <p:spPr>
                  <a:xfrm>
                    <a:off x="6875327" y="230018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9" name="Straight Connector 1498"/>
                  <p:cNvCxnSpPr/>
                  <p:nvPr/>
                </p:nvCxnSpPr>
                <p:spPr>
                  <a:xfrm>
                    <a:off x="6871637" y="236441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0" name="Straight Connector 1499"/>
                  <p:cNvCxnSpPr/>
                  <p:nvPr/>
                </p:nvCxnSpPr>
                <p:spPr>
                  <a:xfrm>
                    <a:off x="6871637" y="2441175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1" name="Straight Connector 1500"/>
                  <p:cNvCxnSpPr/>
                  <p:nvPr/>
                </p:nvCxnSpPr>
                <p:spPr>
                  <a:xfrm>
                    <a:off x="6867944" y="250540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2" name="Straight Connector 1501"/>
                  <p:cNvCxnSpPr/>
                  <p:nvPr/>
                </p:nvCxnSpPr>
                <p:spPr>
                  <a:xfrm>
                    <a:off x="6864254" y="2566497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3" name="Straight Connector 1502"/>
                  <p:cNvCxnSpPr/>
                  <p:nvPr/>
                </p:nvCxnSpPr>
                <p:spPr>
                  <a:xfrm>
                    <a:off x="6864254" y="263385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4" name="Straight Connector 1503"/>
                  <p:cNvCxnSpPr/>
                  <p:nvPr/>
                </p:nvCxnSpPr>
                <p:spPr>
                  <a:xfrm>
                    <a:off x="6860562" y="2702785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5" name="Straight Connector 1504"/>
                  <p:cNvCxnSpPr/>
                  <p:nvPr/>
                </p:nvCxnSpPr>
                <p:spPr>
                  <a:xfrm>
                    <a:off x="6867944" y="2771712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6" name="Straight Connector 1505"/>
                  <p:cNvCxnSpPr/>
                  <p:nvPr/>
                </p:nvCxnSpPr>
                <p:spPr>
                  <a:xfrm>
                    <a:off x="6871637" y="284220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7" name="Straight Connector 1506"/>
                  <p:cNvCxnSpPr/>
                  <p:nvPr/>
                </p:nvCxnSpPr>
                <p:spPr>
                  <a:xfrm>
                    <a:off x="6871637" y="291113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8" name="Straight Connector 1507"/>
                  <p:cNvCxnSpPr/>
                  <p:nvPr/>
                </p:nvCxnSpPr>
                <p:spPr>
                  <a:xfrm>
                    <a:off x="6875327" y="2975361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9" name="Straight Connector 1508"/>
                  <p:cNvCxnSpPr/>
                  <p:nvPr/>
                </p:nvCxnSpPr>
                <p:spPr>
                  <a:xfrm flipH="1">
                    <a:off x="6875327" y="2127868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5881" name="Group 1316"/>
              <p:cNvGrpSpPr>
                <a:grpSpLocks/>
              </p:cNvGrpSpPr>
              <p:nvPr/>
            </p:nvGrpSpPr>
            <p:grpSpPr bwMode="auto">
              <a:xfrm>
                <a:off x="1301655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6000" name="Group 1435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457" name="Rectangle 1456"/>
                  <p:cNvSpPr/>
                  <p:nvPr/>
                </p:nvSpPr>
                <p:spPr>
                  <a:xfrm>
                    <a:off x="6509953" y="3058113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458" name="Straight Connector 1457"/>
                  <p:cNvCxnSpPr/>
                  <p:nvPr/>
                </p:nvCxnSpPr>
                <p:spPr>
                  <a:xfrm flipV="1">
                    <a:off x="6847224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59" name="Rectangle 1458"/>
                  <p:cNvSpPr/>
                  <p:nvPr/>
                </p:nvSpPr>
                <p:spPr>
                  <a:xfrm>
                    <a:off x="6477120" y="3067512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460" name="Straight Connector 1459"/>
                  <p:cNvCxnSpPr/>
                  <p:nvPr/>
                </p:nvCxnSpPr>
                <p:spPr>
                  <a:xfrm flipV="1">
                    <a:off x="6396534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61" name="Rectangle 1460"/>
                  <p:cNvSpPr/>
                  <p:nvPr/>
                </p:nvSpPr>
                <p:spPr>
                  <a:xfrm>
                    <a:off x="6817377" y="370195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462" name="Rectangle 1461"/>
                  <p:cNvSpPr/>
                  <p:nvPr/>
                </p:nvSpPr>
                <p:spPr>
                  <a:xfrm>
                    <a:off x="6405487" y="3153671"/>
                    <a:ext cx="444723" cy="74566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463" name="Straight Connector 1462"/>
                  <p:cNvCxnSpPr/>
                  <p:nvPr/>
                </p:nvCxnSpPr>
                <p:spPr>
                  <a:xfrm flipV="1">
                    <a:off x="6847224" y="380378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6028" name="Group 1463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92" name="Straight Connector 1491"/>
                    <p:cNvCxnSpPr/>
                    <p:nvPr/>
                  </p:nvCxnSpPr>
                  <p:spPr>
                    <a:xfrm flipV="1">
                      <a:off x="7028949" y="284196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93" name="Straight Connector 1492"/>
                    <p:cNvCxnSpPr/>
                    <p:nvPr/>
                  </p:nvCxnSpPr>
                  <p:spPr>
                    <a:xfrm flipV="1">
                      <a:off x="6581243" y="2934392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29" name="Group 1464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90" name="Straight Connector 1489"/>
                    <p:cNvCxnSpPr/>
                    <p:nvPr/>
                  </p:nvCxnSpPr>
                  <p:spPr>
                    <a:xfrm flipV="1">
                      <a:off x="7029431" y="2841898"/>
                      <a:ext cx="119388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91" name="Straight Connector 1490"/>
                    <p:cNvCxnSpPr/>
                    <p:nvPr/>
                  </p:nvCxnSpPr>
                  <p:spPr>
                    <a:xfrm flipV="1">
                      <a:off x="6581724" y="293432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0" name="Group 1465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8" name="Straight Connector 1487"/>
                    <p:cNvCxnSpPr/>
                    <p:nvPr/>
                  </p:nvCxnSpPr>
                  <p:spPr>
                    <a:xfrm flipV="1">
                      <a:off x="7026926" y="284182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9" name="Straight Connector 1488"/>
                    <p:cNvCxnSpPr/>
                    <p:nvPr/>
                  </p:nvCxnSpPr>
                  <p:spPr>
                    <a:xfrm flipV="1">
                      <a:off x="6582204" y="293425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1" name="Group 1466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6" name="Straight Connector 1485"/>
                    <p:cNvCxnSpPr/>
                    <p:nvPr/>
                  </p:nvCxnSpPr>
                  <p:spPr>
                    <a:xfrm flipV="1">
                      <a:off x="7027406" y="284175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7" name="Straight Connector 1486"/>
                    <p:cNvCxnSpPr/>
                    <p:nvPr/>
                  </p:nvCxnSpPr>
                  <p:spPr>
                    <a:xfrm flipV="1">
                      <a:off x="6582683" y="293418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2" name="Group 1467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4" name="Straight Connector 1483"/>
                    <p:cNvCxnSpPr/>
                    <p:nvPr/>
                  </p:nvCxnSpPr>
                  <p:spPr>
                    <a:xfrm flipV="1">
                      <a:off x="7027885" y="2841689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5" name="Straight Connector 1484"/>
                    <p:cNvCxnSpPr/>
                    <p:nvPr/>
                  </p:nvCxnSpPr>
                  <p:spPr>
                    <a:xfrm flipV="1">
                      <a:off x="6583163" y="293411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3" name="Group 1468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2" name="Straight Connector 1481"/>
                    <p:cNvCxnSpPr/>
                    <p:nvPr/>
                  </p:nvCxnSpPr>
                  <p:spPr>
                    <a:xfrm flipV="1">
                      <a:off x="7028367" y="284161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3" name="Straight Connector 1482"/>
                    <p:cNvCxnSpPr/>
                    <p:nvPr/>
                  </p:nvCxnSpPr>
                  <p:spPr>
                    <a:xfrm flipV="1">
                      <a:off x="6589613" y="2938744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4" name="Group 1469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80" name="Straight Connector 1479"/>
                    <p:cNvCxnSpPr/>
                    <p:nvPr/>
                  </p:nvCxnSpPr>
                  <p:spPr>
                    <a:xfrm flipV="1">
                      <a:off x="7028846" y="284154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81" name="Straight Connector 1480"/>
                    <p:cNvCxnSpPr/>
                    <p:nvPr/>
                  </p:nvCxnSpPr>
                  <p:spPr>
                    <a:xfrm flipV="1">
                      <a:off x="6581140" y="2938674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5" name="Group 1470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78" name="Straight Connector 1477"/>
                    <p:cNvCxnSpPr/>
                    <p:nvPr/>
                  </p:nvCxnSpPr>
                  <p:spPr>
                    <a:xfrm flipV="1">
                      <a:off x="7029325" y="2841480"/>
                      <a:ext cx="119388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79" name="Straight Connector 1478"/>
                    <p:cNvCxnSpPr/>
                    <p:nvPr/>
                  </p:nvCxnSpPr>
                  <p:spPr>
                    <a:xfrm flipV="1">
                      <a:off x="6581619" y="2938605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6" name="Group 1471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76" name="Straight Connector 1475"/>
                    <p:cNvCxnSpPr/>
                    <p:nvPr/>
                  </p:nvCxnSpPr>
                  <p:spPr>
                    <a:xfrm flipV="1">
                      <a:off x="7026821" y="284610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77" name="Straight Connector 1476"/>
                    <p:cNvCxnSpPr/>
                    <p:nvPr/>
                  </p:nvCxnSpPr>
                  <p:spPr>
                    <a:xfrm flipV="1">
                      <a:off x="6582100" y="293853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6037" name="Group 1472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74" name="Straight Connector 1473"/>
                    <p:cNvCxnSpPr/>
                    <p:nvPr/>
                  </p:nvCxnSpPr>
                  <p:spPr>
                    <a:xfrm flipV="1">
                      <a:off x="7027300" y="284604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75" name="Straight Connector 1474"/>
                    <p:cNvCxnSpPr/>
                    <p:nvPr/>
                  </p:nvCxnSpPr>
                  <p:spPr>
                    <a:xfrm flipV="1">
                      <a:off x="6582580" y="293846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6001" name="Group 1436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6002" name="Group 1437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452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853" y="2992066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453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853" y="2916873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454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9517" y="291844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455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749" y="2932538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456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2554" y="2929405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1439" name="Straight Connector 1438"/>
                  <p:cNvCxnSpPr/>
                  <p:nvPr/>
                </p:nvCxnSpPr>
                <p:spPr>
                  <a:xfrm flipH="1">
                    <a:off x="6997690" y="2121604"/>
                    <a:ext cx="11074" cy="84749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0" name="Straight Connector 1439"/>
                  <p:cNvCxnSpPr/>
                  <p:nvPr/>
                </p:nvCxnSpPr>
                <p:spPr>
                  <a:xfrm>
                    <a:off x="6875885" y="230018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1" name="Straight Connector 1440"/>
                  <p:cNvCxnSpPr/>
                  <p:nvPr/>
                </p:nvCxnSpPr>
                <p:spPr>
                  <a:xfrm>
                    <a:off x="6872192" y="236441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2" name="Straight Connector 1441"/>
                  <p:cNvCxnSpPr/>
                  <p:nvPr/>
                </p:nvCxnSpPr>
                <p:spPr>
                  <a:xfrm>
                    <a:off x="6872192" y="244117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3" name="Straight Connector 1442"/>
                  <p:cNvCxnSpPr/>
                  <p:nvPr/>
                </p:nvCxnSpPr>
                <p:spPr>
                  <a:xfrm>
                    <a:off x="6868502" y="250540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4" name="Straight Connector 1443"/>
                  <p:cNvCxnSpPr/>
                  <p:nvPr/>
                </p:nvCxnSpPr>
                <p:spPr>
                  <a:xfrm>
                    <a:off x="6864810" y="2566499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5" name="Straight Connector 1444"/>
                  <p:cNvCxnSpPr/>
                  <p:nvPr/>
                </p:nvCxnSpPr>
                <p:spPr>
                  <a:xfrm>
                    <a:off x="6864810" y="263385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6" name="Straight Connector 1445"/>
                  <p:cNvCxnSpPr/>
                  <p:nvPr/>
                </p:nvCxnSpPr>
                <p:spPr>
                  <a:xfrm>
                    <a:off x="6861120" y="270278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7" name="Straight Connector 1446"/>
                  <p:cNvCxnSpPr/>
                  <p:nvPr/>
                </p:nvCxnSpPr>
                <p:spPr>
                  <a:xfrm>
                    <a:off x="6868502" y="277171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8" name="Straight Connector 1447"/>
                  <p:cNvCxnSpPr/>
                  <p:nvPr/>
                </p:nvCxnSpPr>
                <p:spPr>
                  <a:xfrm>
                    <a:off x="6872192" y="284220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49" name="Straight Connector 1448"/>
                  <p:cNvCxnSpPr/>
                  <p:nvPr/>
                </p:nvCxnSpPr>
                <p:spPr>
                  <a:xfrm>
                    <a:off x="6872192" y="291113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0" name="Straight Connector 1449"/>
                  <p:cNvCxnSpPr/>
                  <p:nvPr/>
                </p:nvCxnSpPr>
                <p:spPr>
                  <a:xfrm>
                    <a:off x="6875885" y="297536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51" name="Straight Connector 1450"/>
                  <p:cNvCxnSpPr/>
                  <p:nvPr/>
                </p:nvCxnSpPr>
                <p:spPr>
                  <a:xfrm flipH="1">
                    <a:off x="6875885" y="2127870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5882" name="Group 1317"/>
              <p:cNvGrpSpPr>
                <a:grpSpLocks/>
              </p:cNvGrpSpPr>
              <p:nvPr/>
            </p:nvGrpSpPr>
            <p:grpSpPr bwMode="auto">
              <a:xfrm>
                <a:off x="1678171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5942" name="Group 1377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399" name="Rectangle 1398"/>
                  <p:cNvSpPr/>
                  <p:nvPr/>
                </p:nvSpPr>
                <p:spPr>
                  <a:xfrm>
                    <a:off x="6509353" y="3058113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400" name="Straight Connector 1399"/>
                  <p:cNvCxnSpPr/>
                  <p:nvPr/>
                </p:nvCxnSpPr>
                <p:spPr>
                  <a:xfrm flipV="1">
                    <a:off x="6846627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01" name="Rectangle 1400"/>
                  <p:cNvSpPr/>
                  <p:nvPr/>
                </p:nvSpPr>
                <p:spPr>
                  <a:xfrm>
                    <a:off x="6476522" y="3067512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402" name="Straight Connector 1401"/>
                  <p:cNvCxnSpPr/>
                  <p:nvPr/>
                </p:nvCxnSpPr>
                <p:spPr>
                  <a:xfrm flipV="1">
                    <a:off x="6395934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403" name="Rectangle 1402"/>
                  <p:cNvSpPr/>
                  <p:nvPr/>
                </p:nvSpPr>
                <p:spPr>
                  <a:xfrm>
                    <a:off x="6816779" y="370195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404" name="Rectangle 1403"/>
                  <p:cNvSpPr/>
                  <p:nvPr/>
                </p:nvSpPr>
                <p:spPr>
                  <a:xfrm>
                    <a:off x="6404889" y="3153671"/>
                    <a:ext cx="444721" cy="74566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405" name="Straight Connector 1404"/>
                  <p:cNvCxnSpPr/>
                  <p:nvPr/>
                </p:nvCxnSpPr>
                <p:spPr>
                  <a:xfrm flipV="1">
                    <a:off x="6846627" y="380378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5970" name="Group 1405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34" name="Straight Connector 1433"/>
                    <p:cNvCxnSpPr/>
                    <p:nvPr/>
                  </p:nvCxnSpPr>
                  <p:spPr>
                    <a:xfrm flipV="1">
                      <a:off x="7028351" y="284196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5" name="Straight Connector 1434"/>
                    <p:cNvCxnSpPr/>
                    <p:nvPr/>
                  </p:nvCxnSpPr>
                  <p:spPr>
                    <a:xfrm flipV="1">
                      <a:off x="6580645" y="2934392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1" name="Group 1406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32" name="Straight Connector 1431"/>
                    <p:cNvCxnSpPr/>
                    <p:nvPr/>
                  </p:nvCxnSpPr>
                  <p:spPr>
                    <a:xfrm flipV="1">
                      <a:off x="7028833" y="284189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3" name="Straight Connector 1432"/>
                    <p:cNvCxnSpPr/>
                    <p:nvPr/>
                  </p:nvCxnSpPr>
                  <p:spPr>
                    <a:xfrm flipV="1">
                      <a:off x="6581126" y="2934323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2" name="Group 1407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30" name="Straight Connector 1429"/>
                    <p:cNvCxnSpPr/>
                    <p:nvPr/>
                  </p:nvCxnSpPr>
                  <p:spPr>
                    <a:xfrm flipV="1">
                      <a:off x="7026327" y="284182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31" name="Straight Connector 1430"/>
                    <p:cNvCxnSpPr/>
                    <p:nvPr/>
                  </p:nvCxnSpPr>
                  <p:spPr>
                    <a:xfrm flipV="1">
                      <a:off x="6581606" y="293425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3" name="Group 1408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8" name="Straight Connector 1427"/>
                    <p:cNvCxnSpPr/>
                    <p:nvPr/>
                  </p:nvCxnSpPr>
                  <p:spPr>
                    <a:xfrm flipV="1">
                      <a:off x="7026806" y="284175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9" name="Straight Connector 1428"/>
                    <p:cNvCxnSpPr/>
                    <p:nvPr/>
                  </p:nvCxnSpPr>
                  <p:spPr>
                    <a:xfrm flipV="1">
                      <a:off x="6582085" y="2934183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4" name="Group 1409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6" name="Straight Connector 1425"/>
                    <p:cNvCxnSpPr/>
                    <p:nvPr/>
                  </p:nvCxnSpPr>
                  <p:spPr>
                    <a:xfrm flipV="1">
                      <a:off x="7027285" y="2841689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7" name="Straight Connector 1426"/>
                    <p:cNvCxnSpPr/>
                    <p:nvPr/>
                  </p:nvCxnSpPr>
                  <p:spPr>
                    <a:xfrm flipV="1">
                      <a:off x="6582565" y="293411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5" name="Group 1410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4" name="Straight Connector 1423"/>
                    <p:cNvCxnSpPr/>
                    <p:nvPr/>
                  </p:nvCxnSpPr>
                  <p:spPr>
                    <a:xfrm flipV="1">
                      <a:off x="7027767" y="284161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5" name="Straight Connector 1424"/>
                    <p:cNvCxnSpPr/>
                    <p:nvPr/>
                  </p:nvCxnSpPr>
                  <p:spPr>
                    <a:xfrm flipV="1">
                      <a:off x="6583046" y="2938744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6" name="Group 1411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2" name="Straight Connector 1421"/>
                    <p:cNvCxnSpPr/>
                    <p:nvPr/>
                  </p:nvCxnSpPr>
                  <p:spPr>
                    <a:xfrm flipV="1">
                      <a:off x="7028246" y="284154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3" name="Straight Connector 1422"/>
                    <p:cNvCxnSpPr/>
                    <p:nvPr/>
                  </p:nvCxnSpPr>
                  <p:spPr>
                    <a:xfrm flipV="1">
                      <a:off x="6574570" y="2938674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7" name="Group 1412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20" name="Straight Connector 1419"/>
                    <p:cNvCxnSpPr/>
                    <p:nvPr/>
                  </p:nvCxnSpPr>
                  <p:spPr>
                    <a:xfrm flipV="1">
                      <a:off x="7028726" y="2841480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21" name="Straight Connector 1420"/>
                    <p:cNvCxnSpPr/>
                    <p:nvPr/>
                  </p:nvCxnSpPr>
                  <p:spPr>
                    <a:xfrm flipV="1">
                      <a:off x="6581019" y="2938605"/>
                      <a:ext cx="453676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8" name="Group 1413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18" name="Straight Connector 1417"/>
                    <p:cNvCxnSpPr/>
                    <p:nvPr/>
                  </p:nvCxnSpPr>
                  <p:spPr>
                    <a:xfrm flipV="1">
                      <a:off x="7026223" y="2846109"/>
                      <a:ext cx="107450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19" name="Straight Connector 1418"/>
                    <p:cNvCxnSpPr/>
                    <p:nvPr/>
                  </p:nvCxnSpPr>
                  <p:spPr>
                    <a:xfrm flipV="1">
                      <a:off x="6581501" y="293853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79" name="Group 1414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416" name="Straight Connector 1415"/>
                    <p:cNvCxnSpPr/>
                    <p:nvPr/>
                  </p:nvCxnSpPr>
                  <p:spPr>
                    <a:xfrm flipV="1">
                      <a:off x="7026703" y="2846040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17" name="Straight Connector 1416"/>
                    <p:cNvCxnSpPr/>
                    <p:nvPr/>
                  </p:nvCxnSpPr>
                  <p:spPr>
                    <a:xfrm flipV="1">
                      <a:off x="6581980" y="2938465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5943" name="Group 1378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5944" name="Group 1379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394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114" y="2992066"/>
                      <a:ext cx="549972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395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5114" y="2916873"/>
                      <a:ext cx="675469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396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778" y="291844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397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500008" y="2932538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398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815" y="2929405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1381" name="Straight Connector 1380"/>
                  <p:cNvCxnSpPr/>
                  <p:nvPr/>
                </p:nvCxnSpPr>
                <p:spPr>
                  <a:xfrm flipH="1">
                    <a:off x="6996950" y="2121604"/>
                    <a:ext cx="11072" cy="84749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2" name="Straight Connector 1381"/>
                  <p:cNvCxnSpPr/>
                  <p:nvPr/>
                </p:nvCxnSpPr>
                <p:spPr>
                  <a:xfrm>
                    <a:off x="6875143" y="230018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3" name="Straight Connector 1382"/>
                  <p:cNvCxnSpPr/>
                  <p:nvPr/>
                </p:nvCxnSpPr>
                <p:spPr>
                  <a:xfrm>
                    <a:off x="6871453" y="236441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4" name="Straight Connector 1383"/>
                  <p:cNvCxnSpPr/>
                  <p:nvPr/>
                </p:nvCxnSpPr>
                <p:spPr>
                  <a:xfrm>
                    <a:off x="6871453" y="244117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5" name="Straight Connector 1384"/>
                  <p:cNvCxnSpPr/>
                  <p:nvPr/>
                </p:nvCxnSpPr>
                <p:spPr>
                  <a:xfrm>
                    <a:off x="6867761" y="250540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6" name="Straight Connector 1385"/>
                  <p:cNvCxnSpPr/>
                  <p:nvPr/>
                </p:nvCxnSpPr>
                <p:spPr>
                  <a:xfrm>
                    <a:off x="6864071" y="2566499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7" name="Straight Connector 1386"/>
                  <p:cNvCxnSpPr/>
                  <p:nvPr/>
                </p:nvCxnSpPr>
                <p:spPr>
                  <a:xfrm>
                    <a:off x="6864071" y="263385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8" name="Straight Connector 1387"/>
                  <p:cNvCxnSpPr/>
                  <p:nvPr/>
                </p:nvCxnSpPr>
                <p:spPr>
                  <a:xfrm>
                    <a:off x="6860378" y="270278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9" name="Straight Connector 1388"/>
                  <p:cNvCxnSpPr/>
                  <p:nvPr/>
                </p:nvCxnSpPr>
                <p:spPr>
                  <a:xfrm>
                    <a:off x="6867761" y="2771714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0" name="Straight Connector 1389"/>
                  <p:cNvCxnSpPr/>
                  <p:nvPr/>
                </p:nvCxnSpPr>
                <p:spPr>
                  <a:xfrm>
                    <a:off x="6871453" y="284220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1" name="Straight Connector 1390"/>
                  <p:cNvCxnSpPr/>
                  <p:nvPr/>
                </p:nvCxnSpPr>
                <p:spPr>
                  <a:xfrm>
                    <a:off x="6871453" y="2911136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2" name="Straight Connector 1391"/>
                  <p:cNvCxnSpPr/>
                  <p:nvPr/>
                </p:nvCxnSpPr>
                <p:spPr>
                  <a:xfrm>
                    <a:off x="6875143" y="2975363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3" name="Straight Connector 1392"/>
                  <p:cNvCxnSpPr/>
                  <p:nvPr/>
                </p:nvCxnSpPr>
                <p:spPr>
                  <a:xfrm flipH="1">
                    <a:off x="6875143" y="2127870"/>
                    <a:ext cx="136572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05883" name="Group 1318"/>
              <p:cNvGrpSpPr>
                <a:grpSpLocks/>
              </p:cNvGrpSpPr>
              <p:nvPr/>
            </p:nvGrpSpPr>
            <p:grpSpPr bwMode="auto">
              <a:xfrm>
                <a:off x="2054687" y="4876798"/>
                <a:ext cx="331695" cy="1030941"/>
                <a:chOff x="6240352" y="2055335"/>
                <a:chExt cx="771307" cy="1017716"/>
              </a:xfrm>
            </p:grpSpPr>
            <p:grpSp>
              <p:nvGrpSpPr>
                <p:cNvPr id="205884" name="Group 1319"/>
                <p:cNvGrpSpPr>
                  <a:grpSpLocks/>
                </p:cNvGrpSpPr>
                <p:nvPr/>
              </p:nvGrpSpPr>
              <p:grpSpPr bwMode="auto">
                <a:xfrm>
                  <a:off x="6240352" y="2235573"/>
                  <a:ext cx="697981" cy="837478"/>
                  <a:chOff x="6395998" y="3062424"/>
                  <a:chExt cx="564403" cy="837478"/>
                </a:xfrm>
              </p:grpSpPr>
              <p:sp>
                <p:nvSpPr>
                  <p:cNvPr id="1341" name="Rectangle 1340"/>
                  <p:cNvSpPr/>
                  <p:nvPr/>
                </p:nvSpPr>
                <p:spPr>
                  <a:xfrm>
                    <a:off x="6508755" y="3058113"/>
                    <a:ext cx="447707" cy="745669"/>
                  </a:xfrm>
                  <a:prstGeom prst="rect">
                    <a:avLst/>
                  </a:prstGeom>
                  <a:noFill/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342" name="Straight Connector 1341"/>
                  <p:cNvCxnSpPr/>
                  <p:nvPr/>
                </p:nvCxnSpPr>
                <p:spPr>
                  <a:xfrm flipV="1">
                    <a:off x="6846027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43" name="Rectangle 1342"/>
                  <p:cNvSpPr/>
                  <p:nvPr/>
                </p:nvSpPr>
                <p:spPr>
                  <a:xfrm>
                    <a:off x="6475922" y="3067512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344" name="Straight Connector 1343"/>
                  <p:cNvCxnSpPr/>
                  <p:nvPr/>
                </p:nvCxnSpPr>
                <p:spPr>
                  <a:xfrm flipV="1">
                    <a:off x="6395336" y="3058113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45" name="Rectangle 1344"/>
                  <p:cNvSpPr/>
                  <p:nvPr/>
                </p:nvSpPr>
                <p:spPr>
                  <a:xfrm>
                    <a:off x="6816180" y="3701957"/>
                    <a:ext cx="131327" cy="115923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46" name="Rectangle 1345"/>
                  <p:cNvSpPr/>
                  <p:nvPr/>
                </p:nvSpPr>
                <p:spPr>
                  <a:xfrm>
                    <a:off x="6404289" y="3153671"/>
                    <a:ext cx="444723" cy="745669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>
                      <a:solidFill>
                        <a:prstClr val="white"/>
                      </a:solidFill>
                    </a:endParaRPr>
                  </a:p>
                </p:txBody>
              </p:sp>
              <p:cxnSp>
                <p:nvCxnSpPr>
                  <p:cNvPr id="1347" name="Straight Connector 1346"/>
                  <p:cNvCxnSpPr/>
                  <p:nvPr/>
                </p:nvCxnSpPr>
                <p:spPr>
                  <a:xfrm flipV="1">
                    <a:off x="6846027" y="3803782"/>
                    <a:ext cx="113419" cy="92425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5912" name="Group 1347"/>
                  <p:cNvGrpSpPr>
                    <a:grpSpLocks/>
                  </p:cNvGrpSpPr>
                  <p:nvPr/>
                </p:nvGrpSpPr>
                <p:grpSpPr bwMode="auto">
                  <a:xfrm>
                    <a:off x="6400318" y="313742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76" name="Straight Connector 1375"/>
                    <p:cNvCxnSpPr/>
                    <p:nvPr/>
                  </p:nvCxnSpPr>
                  <p:spPr>
                    <a:xfrm flipV="1">
                      <a:off x="7027752" y="2841967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7" name="Straight Connector 1376"/>
                    <p:cNvCxnSpPr/>
                    <p:nvPr/>
                  </p:nvCxnSpPr>
                  <p:spPr>
                    <a:xfrm flipV="1">
                      <a:off x="6574076" y="2934392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3" name="Group 1348"/>
                  <p:cNvGrpSpPr>
                    <a:grpSpLocks/>
                  </p:cNvGrpSpPr>
                  <p:nvPr/>
                </p:nvGrpSpPr>
                <p:grpSpPr bwMode="auto">
                  <a:xfrm>
                    <a:off x="6399838" y="320328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74" name="Straight Connector 1373"/>
                    <p:cNvCxnSpPr/>
                    <p:nvPr/>
                  </p:nvCxnSpPr>
                  <p:spPr>
                    <a:xfrm flipV="1">
                      <a:off x="7028233" y="284189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5" name="Straight Connector 1374"/>
                    <p:cNvCxnSpPr/>
                    <p:nvPr/>
                  </p:nvCxnSpPr>
                  <p:spPr>
                    <a:xfrm flipV="1">
                      <a:off x="6574557" y="2934323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4" name="Group 1349"/>
                  <p:cNvGrpSpPr>
                    <a:grpSpLocks/>
                  </p:cNvGrpSpPr>
                  <p:nvPr/>
                </p:nvGrpSpPr>
                <p:grpSpPr bwMode="auto">
                  <a:xfrm>
                    <a:off x="6399358" y="326914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72" name="Straight Connector 1371"/>
                    <p:cNvCxnSpPr/>
                    <p:nvPr/>
                  </p:nvCxnSpPr>
                  <p:spPr>
                    <a:xfrm flipV="1">
                      <a:off x="7019759" y="2841828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3" name="Straight Connector 1372"/>
                    <p:cNvCxnSpPr/>
                    <p:nvPr/>
                  </p:nvCxnSpPr>
                  <p:spPr>
                    <a:xfrm flipV="1">
                      <a:off x="6581006" y="2934253"/>
                      <a:ext cx="444723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5" name="Group 1350"/>
                  <p:cNvGrpSpPr>
                    <a:grpSpLocks/>
                  </p:cNvGrpSpPr>
                  <p:nvPr/>
                </p:nvGrpSpPr>
                <p:grpSpPr bwMode="auto">
                  <a:xfrm>
                    <a:off x="6398878" y="333501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70" name="Straight Connector 1369"/>
                    <p:cNvCxnSpPr/>
                    <p:nvPr/>
                  </p:nvCxnSpPr>
                  <p:spPr>
                    <a:xfrm flipV="1">
                      <a:off x="7026208" y="2841758"/>
                      <a:ext cx="107450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71" name="Straight Connector 1370"/>
                    <p:cNvCxnSpPr/>
                    <p:nvPr/>
                  </p:nvCxnSpPr>
                  <p:spPr>
                    <a:xfrm flipV="1">
                      <a:off x="6581486" y="2934183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6" name="Group 1351"/>
                  <p:cNvGrpSpPr>
                    <a:grpSpLocks/>
                  </p:cNvGrpSpPr>
                  <p:nvPr/>
                </p:nvGrpSpPr>
                <p:grpSpPr bwMode="auto">
                  <a:xfrm>
                    <a:off x="6398398" y="340087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8" name="Straight Connector 1367"/>
                    <p:cNvCxnSpPr/>
                    <p:nvPr/>
                  </p:nvCxnSpPr>
                  <p:spPr>
                    <a:xfrm flipV="1">
                      <a:off x="7026688" y="2841689"/>
                      <a:ext cx="113419" cy="924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9" name="Straight Connector 1368"/>
                    <p:cNvCxnSpPr/>
                    <p:nvPr/>
                  </p:nvCxnSpPr>
                  <p:spPr>
                    <a:xfrm flipV="1">
                      <a:off x="6581965" y="293411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7" name="Group 1352"/>
                  <p:cNvGrpSpPr>
                    <a:grpSpLocks/>
                  </p:cNvGrpSpPr>
                  <p:nvPr/>
                </p:nvGrpSpPr>
                <p:grpSpPr bwMode="auto">
                  <a:xfrm>
                    <a:off x="6397918" y="3466741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6" name="Straight Connector 1365"/>
                    <p:cNvCxnSpPr/>
                    <p:nvPr/>
                  </p:nvCxnSpPr>
                  <p:spPr>
                    <a:xfrm flipV="1">
                      <a:off x="7027169" y="284161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7" name="Straight Connector 1366"/>
                    <p:cNvCxnSpPr/>
                    <p:nvPr/>
                  </p:nvCxnSpPr>
                  <p:spPr>
                    <a:xfrm flipV="1">
                      <a:off x="6582446" y="2938744"/>
                      <a:ext cx="450692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8" name="Group 1353"/>
                  <p:cNvGrpSpPr>
                    <a:grpSpLocks/>
                  </p:cNvGrpSpPr>
                  <p:nvPr/>
                </p:nvGrpSpPr>
                <p:grpSpPr bwMode="auto">
                  <a:xfrm>
                    <a:off x="6397438" y="3532605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4" name="Straight Connector 1363"/>
                    <p:cNvCxnSpPr/>
                    <p:nvPr/>
                  </p:nvCxnSpPr>
                  <p:spPr>
                    <a:xfrm flipV="1">
                      <a:off x="7027648" y="2841549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5" name="Straight Connector 1364"/>
                    <p:cNvCxnSpPr/>
                    <p:nvPr/>
                  </p:nvCxnSpPr>
                  <p:spPr>
                    <a:xfrm flipV="1">
                      <a:off x="6573973" y="2938674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19" name="Group 1354"/>
                  <p:cNvGrpSpPr>
                    <a:grpSpLocks/>
                  </p:cNvGrpSpPr>
                  <p:nvPr/>
                </p:nvGrpSpPr>
                <p:grpSpPr bwMode="auto">
                  <a:xfrm>
                    <a:off x="6396958" y="3598469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2" name="Straight Connector 1361"/>
                    <p:cNvCxnSpPr/>
                    <p:nvPr/>
                  </p:nvCxnSpPr>
                  <p:spPr>
                    <a:xfrm flipV="1">
                      <a:off x="7028128" y="2841480"/>
                      <a:ext cx="113419" cy="97125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3" name="Straight Connector 1362"/>
                    <p:cNvCxnSpPr/>
                    <p:nvPr/>
                  </p:nvCxnSpPr>
                  <p:spPr>
                    <a:xfrm flipV="1">
                      <a:off x="6574452" y="2938605"/>
                      <a:ext cx="459645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20" name="Group 1355"/>
                  <p:cNvGrpSpPr>
                    <a:grpSpLocks/>
                  </p:cNvGrpSpPr>
                  <p:nvPr/>
                </p:nvGrpSpPr>
                <p:grpSpPr bwMode="auto">
                  <a:xfrm>
                    <a:off x="6396478" y="3664333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60" name="Straight Connector 1359"/>
                    <p:cNvCxnSpPr/>
                    <p:nvPr/>
                  </p:nvCxnSpPr>
                  <p:spPr>
                    <a:xfrm flipV="1">
                      <a:off x="7019654" y="2846109"/>
                      <a:ext cx="113419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61" name="Straight Connector 1360"/>
                    <p:cNvCxnSpPr/>
                    <p:nvPr/>
                  </p:nvCxnSpPr>
                  <p:spPr>
                    <a:xfrm flipV="1">
                      <a:off x="6580903" y="2938534"/>
                      <a:ext cx="444721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205921" name="Group 1356"/>
                  <p:cNvGrpSpPr>
                    <a:grpSpLocks/>
                  </p:cNvGrpSpPr>
                  <p:nvPr/>
                </p:nvGrpSpPr>
                <p:grpSpPr bwMode="auto">
                  <a:xfrm>
                    <a:off x="6395998" y="3730197"/>
                    <a:ext cx="559121" cy="92788"/>
                    <a:chOff x="6582044" y="2846082"/>
                    <a:chExt cx="559121" cy="92788"/>
                  </a:xfrm>
                </p:grpSpPr>
                <p:cxnSp>
                  <p:nvCxnSpPr>
                    <p:cNvPr id="1358" name="Straight Connector 1357"/>
                    <p:cNvCxnSpPr/>
                    <p:nvPr/>
                  </p:nvCxnSpPr>
                  <p:spPr>
                    <a:xfrm flipV="1">
                      <a:off x="7026103" y="2846040"/>
                      <a:ext cx="107450" cy="92426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359" name="Straight Connector 1358"/>
                    <p:cNvCxnSpPr/>
                    <p:nvPr/>
                  </p:nvCxnSpPr>
                  <p:spPr>
                    <a:xfrm flipV="1">
                      <a:off x="6581382" y="2938465"/>
                      <a:ext cx="450690" cy="0"/>
                    </a:xfrm>
                    <a:prstGeom prst="line">
                      <a:avLst/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205885" name="Group 1320"/>
                <p:cNvGrpSpPr>
                  <a:grpSpLocks/>
                </p:cNvGrpSpPr>
                <p:nvPr/>
              </p:nvGrpSpPr>
              <p:grpSpPr bwMode="auto">
                <a:xfrm>
                  <a:off x="6280049" y="2055335"/>
                  <a:ext cx="731610" cy="920732"/>
                  <a:chOff x="6280049" y="2055335"/>
                  <a:chExt cx="731610" cy="920732"/>
                </a:xfrm>
              </p:grpSpPr>
              <p:grpSp>
                <p:nvGrpSpPr>
                  <p:cNvPr id="205886" name="Group 1321"/>
                  <p:cNvGrpSpPr>
                    <a:grpSpLocks/>
                  </p:cNvGrpSpPr>
                  <p:nvPr/>
                </p:nvGrpSpPr>
                <p:grpSpPr bwMode="auto">
                  <a:xfrm>
                    <a:off x="6280049" y="2055335"/>
                    <a:ext cx="680752" cy="139401"/>
                    <a:chOff x="5414286" y="2921098"/>
                    <a:chExt cx="680752" cy="139401"/>
                  </a:xfrm>
                </p:grpSpPr>
                <p:sp>
                  <p:nvSpPr>
                    <p:cNvPr id="1336" name="Rectangle 18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372" y="2992066"/>
                      <a:ext cx="549974" cy="64228"/>
                    </a:xfrm>
                    <a:prstGeom prst="rect">
                      <a:avLst/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337" name="AutoShape 18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14372" y="2916873"/>
                      <a:ext cx="675472" cy="78327"/>
                    </a:xfrm>
                    <a:prstGeom prst="parallelogram">
                      <a:avLst>
                        <a:gd name="adj" fmla="val 122778"/>
                      </a:avLst>
                    </a:prstGeom>
                    <a:gradFill rotWithShape="1">
                      <a:gsLst>
                        <a:gs pos="0">
                          <a:schemeClr val="hlink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338" name="Freeform 190"/>
                    <p:cNvSpPr>
                      <a:spLocks/>
                    </p:cNvSpPr>
                    <p:nvPr/>
                  </p:nvSpPr>
                  <p:spPr bwMode="auto">
                    <a:xfrm>
                      <a:off x="5968036" y="2918440"/>
                      <a:ext cx="125497" cy="137855"/>
                    </a:xfrm>
                    <a:custGeom>
                      <a:avLst/>
                      <a:gdLst>
                        <a:gd name="T0" fmla="*/ 0 w 169"/>
                        <a:gd name="T1" fmla="*/ 138 h 224"/>
                        <a:gd name="T2" fmla="*/ 0 w 169"/>
                        <a:gd name="T3" fmla="*/ 224 h 224"/>
                        <a:gd name="T4" fmla="*/ 169 w 169"/>
                        <a:gd name="T5" fmla="*/ 77 h 224"/>
                        <a:gd name="T6" fmla="*/ 169 w 169"/>
                        <a:gd name="T7" fmla="*/ 0 h 224"/>
                        <a:gd name="T8" fmla="*/ 0 w 169"/>
                        <a:gd name="T9" fmla="*/ 138 h 224"/>
                        <a:gd name="T10" fmla="*/ 0 60000 65536"/>
                        <a:gd name="T11" fmla="*/ 0 60000 65536"/>
                        <a:gd name="T12" fmla="*/ 0 60000 65536"/>
                        <a:gd name="T13" fmla="*/ 0 60000 65536"/>
                        <a:gd name="T14" fmla="*/ 0 60000 65536"/>
                        <a:gd name="T15" fmla="*/ 0 w 169"/>
                        <a:gd name="T16" fmla="*/ 0 h 224"/>
                        <a:gd name="T17" fmla="*/ 169 w 169"/>
                        <a:gd name="T18" fmla="*/ 224 h 224"/>
                      </a:gdLst>
                      <a:ahLst/>
                      <a:cxnLst>
                        <a:cxn ang="T10">
                          <a:pos x="T0" y="T1"/>
                        </a:cxn>
                        <a:cxn ang="T11">
                          <a:pos x="T2" y="T3"/>
                        </a:cxn>
                        <a:cxn ang="T12">
                          <a:pos x="T4" y="T5"/>
                        </a:cxn>
                        <a:cxn ang="T13">
                          <a:pos x="T6" y="T7"/>
                        </a:cxn>
                        <a:cxn ang="T14">
                          <a:pos x="T8" y="T9"/>
                        </a:cxn>
                      </a:cxnLst>
                      <a:rect l="T15" t="T16" r="T17" b="T18"/>
                      <a:pathLst>
                        <a:path w="169" h="224">
                          <a:moveTo>
                            <a:pt x="0" y="138"/>
                          </a:moveTo>
                          <a:lnTo>
                            <a:pt x="0" y="224"/>
                          </a:lnTo>
                          <a:lnTo>
                            <a:pt x="169" y="77"/>
                          </a:lnTo>
                          <a:lnTo>
                            <a:pt x="169" y="0"/>
                          </a:lnTo>
                          <a:lnTo>
                            <a:pt x="0" y="138"/>
                          </a:lnTo>
                          <a:close/>
                        </a:path>
                      </a:pathLst>
                    </a:custGeom>
                    <a:solidFill>
                      <a:schemeClr val="accent1"/>
                    </a:solidFill>
                    <a:ln w="6350" cmpd="sng">
                      <a:solidFill>
                        <a:schemeClr val="tx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339" name="Freeform 191"/>
                    <p:cNvSpPr>
                      <a:spLocks/>
                    </p:cNvSpPr>
                    <p:nvPr/>
                  </p:nvSpPr>
                  <p:spPr bwMode="auto">
                    <a:xfrm>
                      <a:off x="5499268" y="2932538"/>
                      <a:ext cx="524136" cy="45430"/>
                    </a:xfrm>
                    <a:custGeom>
                      <a:avLst/>
                      <a:gdLst>
                        <a:gd name="T0" fmla="*/ 0 w 280"/>
                        <a:gd name="T1" fmla="*/ 63 h 63"/>
                        <a:gd name="T2" fmla="*/ 37 w 280"/>
                        <a:gd name="T3" fmla="*/ 62 h 63"/>
                        <a:gd name="T4" fmla="*/ 219 w 280"/>
                        <a:gd name="T5" fmla="*/ 0 h 63"/>
                        <a:gd name="T6" fmla="*/ 280 w 280"/>
                        <a:gd name="T7" fmla="*/ 0 h 6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80"/>
                        <a:gd name="T13" fmla="*/ 0 h 63"/>
                        <a:gd name="T14" fmla="*/ 280 w 280"/>
                        <a:gd name="T15" fmla="*/ 63 h 6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80" h="63">
                          <a:moveTo>
                            <a:pt x="0" y="63"/>
                          </a:moveTo>
                          <a:lnTo>
                            <a:pt x="37" y="62"/>
                          </a:lnTo>
                          <a:lnTo>
                            <a:pt x="219" y="0"/>
                          </a:lnTo>
                          <a:lnTo>
                            <a:pt x="280" y="0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  <p:sp>
                  <p:nvSpPr>
                    <p:cNvPr id="1340" name="Freeform 192"/>
                    <p:cNvSpPr>
                      <a:spLocks/>
                    </p:cNvSpPr>
                    <p:nvPr/>
                  </p:nvSpPr>
                  <p:spPr bwMode="auto">
                    <a:xfrm>
                      <a:off x="5621073" y="2929405"/>
                      <a:ext cx="302670" cy="53262"/>
                    </a:xfrm>
                    <a:custGeom>
                      <a:avLst/>
                      <a:gdLst>
                        <a:gd name="T0" fmla="*/ 0 w 293"/>
                        <a:gd name="T1" fmla="*/ 0 h 93"/>
                        <a:gd name="T2" fmla="*/ 67 w 293"/>
                        <a:gd name="T3" fmla="*/ 1 h 93"/>
                        <a:gd name="T4" fmla="*/ 195 w 293"/>
                        <a:gd name="T5" fmla="*/ 93 h 93"/>
                        <a:gd name="T6" fmla="*/ 293 w 293"/>
                        <a:gd name="T7" fmla="*/ 93 h 93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0 w 293"/>
                        <a:gd name="T13" fmla="*/ 0 h 93"/>
                        <a:gd name="T14" fmla="*/ 293 w 293"/>
                        <a:gd name="T15" fmla="*/ 93 h 93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93" h="93">
                          <a:moveTo>
                            <a:pt x="0" y="0"/>
                          </a:moveTo>
                          <a:lnTo>
                            <a:pt x="67" y="1"/>
                          </a:lnTo>
                          <a:lnTo>
                            <a:pt x="195" y="93"/>
                          </a:lnTo>
                          <a:lnTo>
                            <a:pt x="293" y="93"/>
                          </a:lnTo>
                        </a:path>
                      </a:pathLst>
                    </a:custGeom>
                    <a:noFill/>
                    <a:ln w="1587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:ln>
                  </p:spPr>
                  <p:txBody>
                    <a:bodyPr wrap="none"/>
                    <a:lstStyle/>
                    <a:p>
                      <a:pPr eaLnBrk="1" fontAlgn="auto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lang="en-US" dirty="0">
                        <a:solidFill>
                          <a:prstClr val="black"/>
                        </a:solidFill>
                        <a:latin typeface="+mn-lt"/>
                        <a:ea typeface="+mn-ea"/>
                      </a:endParaRPr>
                    </a:p>
                  </p:txBody>
                </p:sp>
              </p:grpSp>
              <p:cxnSp>
                <p:nvCxnSpPr>
                  <p:cNvPr id="1323" name="Straight Connector 1322"/>
                  <p:cNvCxnSpPr/>
                  <p:nvPr/>
                </p:nvCxnSpPr>
                <p:spPr>
                  <a:xfrm flipH="1">
                    <a:off x="6996209" y="2121604"/>
                    <a:ext cx="11074" cy="847493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4" name="Straight Connector 1323"/>
                  <p:cNvCxnSpPr/>
                  <p:nvPr/>
                </p:nvCxnSpPr>
                <p:spPr>
                  <a:xfrm>
                    <a:off x="6874404" y="2300189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5" name="Straight Connector 1324"/>
                  <p:cNvCxnSpPr/>
                  <p:nvPr/>
                </p:nvCxnSpPr>
                <p:spPr>
                  <a:xfrm>
                    <a:off x="6870711" y="236441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6" name="Straight Connector 1325"/>
                  <p:cNvCxnSpPr/>
                  <p:nvPr/>
                </p:nvCxnSpPr>
                <p:spPr>
                  <a:xfrm>
                    <a:off x="6870711" y="2441177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7" name="Straight Connector 1326"/>
                  <p:cNvCxnSpPr/>
                  <p:nvPr/>
                </p:nvCxnSpPr>
                <p:spPr>
                  <a:xfrm>
                    <a:off x="6867021" y="250540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8" name="Straight Connector 1327"/>
                  <p:cNvCxnSpPr/>
                  <p:nvPr/>
                </p:nvCxnSpPr>
                <p:spPr>
                  <a:xfrm>
                    <a:off x="6863329" y="2566499"/>
                    <a:ext cx="14026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9" name="Straight Connector 1328"/>
                  <p:cNvCxnSpPr/>
                  <p:nvPr/>
                </p:nvCxnSpPr>
                <p:spPr>
                  <a:xfrm>
                    <a:off x="6863329" y="263385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0" name="Straight Connector 1329"/>
                  <p:cNvCxnSpPr/>
                  <p:nvPr/>
                </p:nvCxnSpPr>
                <p:spPr>
                  <a:xfrm>
                    <a:off x="6859639" y="2702787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1" name="Straight Connector 1330"/>
                  <p:cNvCxnSpPr/>
                  <p:nvPr/>
                </p:nvCxnSpPr>
                <p:spPr>
                  <a:xfrm>
                    <a:off x="6867021" y="2771714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2" name="Straight Connector 1331"/>
                  <p:cNvCxnSpPr/>
                  <p:nvPr/>
                </p:nvCxnSpPr>
                <p:spPr>
                  <a:xfrm>
                    <a:off x="6870711" y="2842209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3" name="Straight Connector 1332"/>
                  <p:cNvCxnSpPr/>
                  <p:nvPr/>
                </p:nvCxnSpPr>
                <p:spPr>
                  <a:xfrm>
                    <a:off x="6870711" y="2911136"/>
                    <a:ext cx="136572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4" name="Straight Connector 1333"/>
                  <p:cNvCxnSpPr/>
                  <p:nvPr/>
                </p:nvCxnSpPr>
                <p:spPr>
                  <a:xfrm>
                    <a:off x="6874404" y="2975363"/>
                    <a:ext cx="13657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35" name="Straight Connector 1334"/>
                  <p:cNvCxnSpPr/>
                  <p:nvPr/>
                </p:nvCxnSpPr>
                <p:spPr>
                  <a:xfrm flipH="1">
                    <a:off x="6874404" y="2127870"/>
                    <a:ext cx="136570" cy="0"/>
                  </a:xfrm>
                  <a:prstGeom prst="line">
                    <a:avLst/>
                  </a:prstGeom>
                  <a:ln w="2222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  <p:sp>
          <p:nvSpPr>
            <p:cNvPr id="1559" name="TextBox 1558"/>
            <p:cNvSpPr txBox="1"/>
            <p:nvPr/>
          </p:nvSpPr>
          <p:spPr>
            <a:xfrm>
              <a:off x="668088" y="4554311"/>
              <a:ext cx="287228" cy="33842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+mn-lt"/>
                  <a:ea typeface="+mn-ea"/>
                </a:rPr>
                <a:t>1</a:t>
              </a:r>
            </a:p>
          </p:txBody>
        </p:sp>
        <p:sp>
          <p:nvSpPr>
            <p:cNvPr id="1560" name="TextBox 1559"/>
            <p:cNvSpPr txBox="1"/>
            <p:nvPr/>
          </p:nvSpPr>
          <p:spPr>
            <a:xfrm>
              <a:off x="1068096" y="4552724"/>
              <a:ext cx="287228" cy="33842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+mn-lt"/>
                  <a:ea typeface="+mn-ea"/>
                </a:rPr>
                <a:t>2</a:t>
              </a:r>
            </a:p>
          </p:txBody>
        </p:sp>
        <p:sp>
          <p:nvSpPr>
            <p:cNvPr id="1561" name="TextBox 1560"/>
            <p:cNvSpPr txBox="1"/>
            <p:nvPr/>
          </p:nvSpPr>
          <p:spPr>
            <a:xfrm>
              <a:off x="1466515" y="4551137"/>
              <a:ext cx="287228" cy="33842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+mn-lt"/>
                  <a:ea typeface="+mn-ea"/>
                </a:rPr>
                <a:t>3</a:t>
              </a:r>
            </a:p>
          </p:txBody>
        </p:sp>
        <p:sp>
          <p:nvSpPr>
            <p:cNvPr id="1562" name="TextBox 1561"/>
            <p:cNvSpPr txBox="1"/>
            <p:nvPr/>
          </p:nvSpPr>
          <p:spPr>
            <a:xfrm>
              <a:off x="1833189" y="4549550"/>
              <a:ext cx="287228" cy="33842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+mn-lt"/>
                  <a:ea typeface="+mn-ea"/>
                </a:rPr>
                <a:t>4</a:t>
              </a:r>
            </a:p>
          </p:txBody>
        </p:sp>
        <p:sp>
          <p:nvSpPr>
            <p:cNvPr id="1563" name="TextBox 1562"/>
            <p:cNvSpPr txBox="1"/>
            <p:nvPr/>
          </p:nvSpPr>
          <p:spPr>
            <a:xfrm>
              <a:off x="2260181" y="4547963"/>
              <a:ext cx="287228" cy="33842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+mn-lt"/>
                  <a:ea typeface="+mn-ea"/>
                </a:rPr>
                <a:t>5</a:t>
              </a:r>
            </a:p>
          </p:txBody>
        </p:sp>
        <p:sp>
          <p:nvSpPr>
            <p:cNvPr id="1564" name="TextBox 1563"/>
            <p:cNvSpPr txBox="1"/>
            <p:nvPr/>
          </p:nvSpPr>
          <p:spPr>
            <a:xfrm>
              <a:off x="2631617" y="4546376"/>
              <a:ext cx="287228" cy="33842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+mn-lt"/>
                  <a:ea typeface="+mn-ea"/>
                </a:rPr>
                <a:t>6</a:t>
              </a:r>
            </a:p>
          </p:txBody>
        </p:sp>
        <p:sp>
          <p:nvSpPr>
            <p:cNvPr id="1565" name="TextBox 1564"/>
            <p:cNvSpPr txBox="1"/>
            <p:nvPr/>
          </p:nvSpPr>
          <p:spPr>
            <a:xfrm>
              <a:off x="3014164" y="4544790"/>
              <a:ext cx="287228" cy="33842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+mn-lt"/>
                  <a:ea typeface="+mn-ea"/>
                </a:rPr>
                <a:t>7</a:t>
              </a:r>
            </a:p>
          </p:txBody>
        </p:sp>
        <p:sp>
          <p:nvSpPr>
            <p:cNvPr id="1566" name="TextBox 1565"/>
            <p:cNvSpPr txBox="1"/>
            <p:nvPr/>
          </p:nvSpPr>
          <p:spPr>
            <a:xfrm>
              <a:off x="3391949" y="4549550"/>
              <a:ext cx="287228" cy="33842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600" dirty="0">
                  <a:solidFill>
                    <a:prstClr val="black"/>
                  </a:solidFill>
                  <a:latin typeface="+mn-lt"/>
                  <a:ea typeface="+mn-ea"/>
                </a:rPr>
                <a:t>8</a:t>
              </a:r>
            </a:p>
          </p:txBody>
        </p:sp>
        <p:grpSp>
          <p:nvGrpSpPr>
            <p:cNvPr id="205847" name="Group 187"/>
            <p:cNvGrpSpPr>
              <a:grpSpLocks/>
            </p:cNvGrpSpPr>
            <p:nvPr/>
          </p:nvGrpSpPr>
          <p:grpSpPr bwMode="auto">
            <a:xfrm>
              <a:off x="2646378" y="1872322"/>
              <a:ext cx="1052512" cy="355600"/>
              <a:chOff x="4410" y="1365"/>
              <a:chExt cx="663" cy="224"/>
            </a:xfrm>
          </p:grpSpPr>
          <p:sp>
            <p:nvSpPr>
              <p:cNvPr id="1568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69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70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71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63 h 63"/>
                  <a:gd name="T2" fmla="*/ 37 w 280"/>
                  <a:gd name="T3" fmla="*/ 62 h 63"/>
                  <a:gd name="T4" fmla="*/ 219 w 280"/>
                  <a:gd name="T5" fmla="*/ 0 h 63"/>
                  <a:gd name="T6" fmla="*/ 280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72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205848" name="Group 187"/>
            <p:cNvGrpSpPr>
              <a:grpSpLocks/>
            </p:cNvGrpSpPr>
            <p:nvPr/>
          </p:nvGrpSpPr>
          <p:grpSpPr bwMode="auto">
            <a:xfrm>
              <a:off x="5819864" y="1872322"/>
              <a:ext cx="1052512" cy="355600"/>
              <a:chOff x="4410" y="1365"/>
              <a:chExt cx="663" cy="224"/>
            </a:xfrm>
          </p:grpSpPr>
          <p:sp>
            <p:nvSpPr>
              <p:cNvPr id="1574" name="Rectangle 188"/>
              <p:cNvSpPr>
                <a:spLocks noChangeArrowheads="1"/>
              </p:cNvSpPr>
              <p:nvPr/>
            </p:nvSpPr>
            <p:spPr bwMode="auto">
              <a:xfrm>
                <a:off x="4410" y="1500"/>
                <a:ext cx="495" cy="87"/>
              </a:xfrm>
              <a:prstGeom prst="rect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75" name="AutoShape 189"/>
              <p:cNvSpPr>
                <a:spLocks noChangeArrowheads="1"/>
              </p:cNvSpPr>
              <p:nvPr/>
            </p:nvSpPr>
            <p:spPr bwMode="auto">
              <a:xfrm>
                <a:off x="4410" y="1368"/>
                <a:ext cx="663" cy="135"/>
              </a:xfrm>
              <a:prstGeom prst="parallelogram">
                <a:avLst>
                  <a:gd name="adj" fmla="val 122778"/>
                </a:avLst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76" name="Freeform 190"/>
              <p:cNvSpPr>
                <a:spLocks/>
              </p:cNvSpPr>
              <p:nvPr/>
            </p:nvSpPr>
            <p:spPr bwMode="auto">
              <a:xfrm>
                <a:off x="4904" y="1365"/>
                <a:ext cx="169" cy="224"/>
              </a:xfrm>
              <a:custGeom>
                <a:avLst/>
                <a:gdLst>
                  <a:gd name="T0" fmla="*/ 0 w 169"/>
                  <a:gd name="T1" fmla="*/ 138 h 224"/>
                  <a:gd name="T2" fmla="*/ 0 w 169"/>
                  <a:gd name="T3" fmla="*/ 224 h 224"/>
                  <a:gd name="T4" fmla="*/ 169 w 169"/>
                  <a:gd name="T5" fmla="*/ 77 h 224"/>
                  <a:gd name="T6" fmla="*/ 169 w 169"/>
                  <a:gd name="T7" fmla="*/ 0 h 224"/>
                  <a:gd name="T8" fmla="*/ 0 w 169"/>
                  <a:gd name="T9" fmla="*/ 138 h 2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9"/>
                  <a:gd name="T16" fmla="*/ 0 h 224"/>
                  <a:gd name="T17" fmla="*/ 169 w 169"/>
                  <a:gd name="T18" fmla="*/ 224 h 2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9" h="224">
                    <a:moveTo>
                      <a:pt x="0" y="138"/>
                    </a:moveTo>
                    <a:lnTo>
                      <a:pt x="0" y="224"/>
                    </a:lnTo>
                    <a:lnTo>
                      <a:pt x="169" y="77"/>
                    </a:lnTo>
                    <a:lnTo>
                      <a:pt x="169" y="0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accent1"/>
              </a:solidFill>
              <a:ln w="6350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77" name="Freeform 191"/>
              <p:cNvSpPr>
                <a:spLocks/>
              </p:cNvSpPr>
              <p:nvPr/>
            </p:nvSpPr>
            <p:spPr bwMode="auto">
              <a:xfrm>
                <a:off x="4475" y="1395"/>
                <a:ext cx="506" cy="80"/>
              </a:xfrm>
              <a:custGeom>
                <a:avLst/>
                <a:gdLst>
                  <a:gd name="T0" fmla="*/ 0 w 280"/>
                  <a:gd name="T1" fmla="*/ 63 h 63"/>
                  <a:gd name="T2" fmla="*/ 37 w 280"/>
                  <a:gd name="T3" fmla="*/ 62 h 63"/>
                  <a:gd name="T4" fmla="*/ 219 w 280"/>
                  <a:gd name="T5" fmla="*/ 0 h 63"/>
                  <a:gd name="T6" fmla="*/ 280 w 280"/>
                  <a:gd name="T7" fmla="*/ 0 h 6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0"/>
                  <a:gd name="T13" fmla="*/ 0 h 63"/>
                  <a:gd name="T14" fmla="*/ 280 w 280"/>
                  <a:gd name="T15" fmla="*/ 63 h 6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0" h="63">
                    <a:moveTo>
                      <a:pt x="0" y="63"/>
                    </a:moveTo>
                    <a:lnTo>
                      <a:pt x="37" y="62"/>
                    </a:lnTo>
                    <a:lnTo>
                      <a:pt x="219" y="0"/>
                    </a:lnTo>
                    <a:lnTo>
                      <a:pt x="280" y="0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78" name="Freeform 192"/>
              <p:cNvSpPr>
                <a:spLocks/>
              </p:cNvSpPr>
              <p:nvPr/>
            </p:nvSpPr>
            <p:spPr bwMode="auto">
              <a:xfrm>
                <a:off x="4593" y="1391"/>
                <a:ext cx="293" cy="93"/>
              </a:xfrm>
              <a:custGeom>
                <a:avLst/>
                <a:gdLst>
                  <a:gd name="T0" fmla="*/ 0 w 293"/>
                  <a:gd name="T1" fmla="*/ 0 h 93"/>
                  <a:gd name="T2" fmla="*/ 67 w 293"/>
                  <a:gd name="T3" fmla="*/ 1 h 93"/>
                  <a:gd name="T4" fmla="*/ 195 w 293"/>
                  <a:gd name="T5" fmla="*/ 93 h 93"/>
                  <a:gd name="T6" fmla="*/ 293 w 293"/>
                  <a:gd name="T7" fmla="*/ 93 h 9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93"/>
                  <a:gd name="T13" fmla="*/ 0 h 93"/>
                  <a:gd name="T14" fmla="*/ 293 w 293"/>
                  <a:gd name="T15" fmla="*/ 93 h 9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93" h="93">
                    <a:moveTo>
                      <a:pt x="0" y="0"/>
                    </a:moveTo>
                    <a:lnTo>
                      <a:pt x="67" y="1"/>
                    </a:lnTo>
                    <a:lnTo>
                      <a:pt x="195" y="93"/>
                    </a:lnTo>
                    <a:lnTo>
                      <a:pt x="293" y="93"/>
                    </a:ln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wrap="none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cxnSp>
          <p:nvCxnSpPr>
            <p:cNvPr id="20" name="Straight Connector 19"/>
            <p:cNvCxnSpPr/>
            <p:nvPr/>
          </p:nvCxnSpPr>
          <p:spPr>
            <a:xfrm flipH="1">
              <a:off x="1368101" y="2215235"/>
              <a:ext cx="1588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9" name="Straight Connector 1578"/>
            <p:cNvCxnSpPr/>
            <p:nvPr/>
          </p:nvCxnSpPr>
          <p:spPr>
            <a:xfrm flipH="1">
              <a:off x="3074483" y="2224757"/>
              <a:ext cx="0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0" name="Straight Connector 1579"/>
            <p:cNvCxnSpPr/>
            <p:nvPr/>
          </p:nvCxnSpPr>
          <p:spPr>
            <a:xfrm flipH="1">
              <a:off x="4953883" y="2226343"/>
              <a:ext cx="1587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1" name="Straight Connector 1580"/>
            <p:cNvCxnSpPr/>
            <p:nvPr/>
          </p:nvCxnSpPr>
          <p:spPr>
            <a:xfrm flipH="1">
              <a:off x="6515817" y="2227930"/>
              <a:ext cx="1587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2" name="Straight Connector 1581"/>
            <p:cNvCxnSpPr>
              <a:endCxn id="71" idx="0"/>
            </p:cNvCxnSpPr>
            <p:nvPr/>
          </p:nvCxnSpPr>
          <p:spPr>
            <a:xfrm flipH="1">
              <a:off x="1607788" y="2221583"/>
              <a:ext cx="1127005" cy="5141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3" name="Straight Connector 1582"/>
            <p:cNvCxnSpPr/>
            <p:nvPr/>
          </p:nvCxnSpPr>
          <p:spPr>
            <a:xfrm flipH="1">
              <a:off x="3193532" y="2221583"/>
              <a:ext cx="1304786" cy="52367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4" name="Straight Connector 1583"/>
            <p:cNvCxnSpPr/>
            <p:nvPr/>
          </p:nvCxnSpPr>
          <p:spPr>
            <a:xfrm flipH="1">
              <a:off x="5122140" y="2253321"/>
              <a:ext cx="1301612" cy="5062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5" name="Straight Connector 1584"/>
            <p:cNvCxnSpPr>
              <a:endCxn id="71" idx="1"/>
            </p:cNvCxnSpPr>
            <p:nvPr/>
          </p:nvCxnSpPr>
          <p:spPr>
            <a:xfrm flipH="1">
              <a:off x="1739536" y="2231104"/>
              <a:ext cx="2596874" cy="50463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6" name="Straight Connector 1585"/>
            <p:cNvCxnSpPr/>
            <p:nvPr/>
          </p:nvCxnSpPr>
          <p:spPr>
            <a:xfrm flipH="1">
              <a:off x="3518935" y="2242212"/>
              <a:ext cx="2807989" cy="4951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7" name="Straight Connector 1586"/>
            <p:cNvCxnSpPr/>
            <p:nvPr/>
          </p:nvCxnSpPr>
          <p:spPr>
            <a:xfrm flipH="1">
              <a:off x="1977636" y="2253321"/>
              <a:ext cx="3950869" cy="49511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8" name="Straight Connector 1587"/>
            <p:cNvCxnSpPr>
              <a:stCxn id="52" idx="2"/>
            </p:cNvCxnSpPr>
            <p:nvPr/>
          </p:nvCxnSpPr>
          <p:spPr>
            <a:xfrm>
              <a:off x="1476039" y="2223169"/>
              <a:ext cx="1552410" cy="5173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9" name="Straight Connector 1588"/>
            <p:cNvCxnSpPr/>
            <p:nvPr/>
          </p:nvCxnSpPr>
          <p:spPr>
            <a:xfrm>
              <a:off x="1623662" y="2223169"/>
              <a:ext cx="3014342" cy="5252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0" name="Straight Connector 1589"/>
            <p:cNvCxnSpPr>
              <a:stCxn id="54" idx="1"/>
            </p:cNvCxnSpPr>
            <p:nvPr/>
          </p:nvCxnSpPr>
          <p:spPr>
            <a:xfrm>
              <a:off x="1868111" y="2226343"/>
              <a:ext cx="4342939" cy="54589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1306" idx="0"/>
            </p:cNvCxnSpPr>
            <p:nvPr/>
          </p:nvCxnSpPr>
          <p:spPr>
            <a:xfrm flipH="1" flipV="1">
              <a:off x="3166548" y="2239038"/>
              <a:ext cx="1596855" cy="52526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1" name="Straight Connector 1590"/>
            <p:cNvCxnSpPr>
              <a:stCxn id="1553" idx="0"/>
            </p:cNvCxnSpPr>
            <p:nvPr/>
          </p:nvCxnSpPr>
          <p:spPr>
            <a:xfrm flipH="1" flipV="1">
              <a:off x="3342741" y="2232691"/>
              <a:ext cx="2984183" cy="5379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2" name="Straight Connector 1591"/>
            <p:cNvCxnSpPr>
              <a:stCxn id="1553" idx="1"/>
            </p:cNvCxnSpPr>
            <p:nvPr/>
          </p:nvCxnSpPr>
          <p:spPr>
            <a:xfrm flipH="1" flipV="1">
              <a:off x="4639591" y="2226343"/>
              <a:ext cx="1819082" cy="54430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828" name="Rectangle 6"/>
          <p:cNvSpPr txBox="1">
            <a:spLocks noChangeArrowheads="1"/>
          </p:cNvSpPr>
          <p:nvPr/>
        </p:nvSpPr>
        <p:spPr bwMode="auto">
          <a:xfrm>
            <a:off x="2063750" y="1439813"/>
            <a:ext cx="8274050" cy="1454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i="1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n-US" altLang="zh-CN" i="0" dirty="0">
                <a:latin typeface="+mn-lt"/>
              </a:rPr>
              <a:t>increased throughput between racks (multiple routing paths possible)</a:t>
            </a:r>
          </a:p>
          <a:p>
            <a:pPr eaLnBrk="1" hangingPunct="1">
              <a:spcBef>
                <a:spcPct val="20000"/>
              </a:spcBef>
              <a:buClr>
                <a:srgbClr val="000099"/>
              </a:buClr>
              <a:buFont typeface="Wingdings" panose="05000000000000000000" pitchFamily="2" charset="2"/>
              <a:buChar char="§"/>
            </a:pPr>
            <a:r>
              <a:rPr lang="en-US" altLang="zh-CN" i="0" dirty="0">
                <a:latin typeface="+mn-lt"/>
              </a:rPr>
              <a:t>increased reliability via redundancy</a:t>
            </a:r>
          </a:p>
          <a:p>
            <a:pPr eaLnBrk="1" hangingPunct="1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altLang="zh-CN" sz="3200" dirty="0">
              <a:latin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Rich interconnection among switches</a:t>
            </a:r>
            <a:endParaRPr lang="en-US" altLang="zh-CN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76719-4C93-4032-AE44-9AF0CDE2F195}" type="slidenum">
              <a:rPr lang="en-US" altLang="zh-CN" smtClean="0"/>
              <a:pPr/>
              <a:t>129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447321079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16D5320B-FC37-42E9-B954-860039153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Putting all together: 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E71ED45-4B9E-4A16-9B59-AA483208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976719-4C93-4032-AE44-9AF0CDE2F195}" type="slidenum">
              <a:rPr lang="en-US" altLang="zh-CN" smtClean="0"/>
              <a:t>130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3615927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3F5F8484-B5CC-4870-A607-560183CD6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Setting </a:t>
            </a:r>
            <a:endParaRPr lang="zh-CN" alt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C880BC65-1792-49CA-81F6-EEDC3E6846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1200" y="1600200"/>
            <a:ext cx="3308350" cy="4648200"/>
          </a:xfrm>
        </p:spPr>
        <p:txBody>
          <a:bodyPr/>
          <a:lstStyle/>
          <a:p>
            <a:r>
              <a:rPr lang="en-US" altLang="zh-CN" dirty="0"/>
              <a:t>A student, </a:t>
            </a:r>
            <a:r>
              <a:rPr lang="en-US" altLang="zh-CN" dirty="0">
                <a:solidFill>
                  <a:srgbClr val="C00000"/>
                </a:solidFill>
              </a:rPr>
              <a:t>Bob</a:t>
            </a:r>
            <a:r>
              <a:rPr lang="en-US" altLang="zh-CN" dirty="0"/>
              <a:t>, connects a laptop to his school’s Ethernet switch </a:t>
            </a:r>
          </a:p>
          <a:p>
            <a:r>
              <a:rPr lang="en-US" altLang="zh-CN" dirty="0"/>
              <a:t>He downloads a Web page (</a:t>
            </a:r>
            <a:r>
              <a:rPr lang="en-US" altLang="zh-CN" dirty="0">
                <a:solidFill>
                  <a:srgbClr val="C00000"/>
                </a:solidFill>
              </a:rPr>
              <a:t>say the home page of www.google.com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DDE98E9-612D-471C-94B6-A724335D3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54813A-C266-48CA-A7BD-BF64D513E5B8}" type="slidenum">
              <a:rPr lang="en-US" altLang="zh-CN" smtClean="0"/>
              <a:t>131</a:t>
            </a:fld>
            <a:endParaRPr lang="en-US" altLang="zh-CN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0DD127E-438F-42BD-B60F-AFCDC5448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0828" y="1102006"/>
            <a:ext cx="7511956" cy="514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44168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ea typeface="宋体" panose="02010600030101010101" pitchFamily="2" charset="-122"/>
              </a:rPr>
              <a:t>Summary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1">
                <a:solidFill>
                  <a:srgbClr val="C00000"/>
                </a:solidFill>
                <a:ea typeface="宋体" panose="02010600030101010101" pitchFamily="2" charset="-122"/>
              </a:rPr>
              <a:t>principles</a:t>
            </a:r>
            <a:r>
              <a:rPr lang="en-US" altLang="zh-CN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behind data link layer services: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error detection, correction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sharing a broadcast channel: multiple access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link layer addressing</a:t>
            </a:r>
          </a:p>
          <a:p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instantiation and implementation </a:t>
            </a:r>
            <a:r>
              <a:rPr lang="en-US" altLang="zh-CN" dirty="0">
                <a:ea typeface="宋体" panose="02010600030101010101" pitchFamily="2" charset="-122"/>
              </a:rPr>
              <a:t>of various link layer technologies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Ethernet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switched LANS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132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99397871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Let’s take a breath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journey down protocol stack </a:t>
            </a:r>
            <a:r>
              <a:rPr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complete</a:t>
            </a:r>
            <a:r>
              <a:rPr lang="en-US" altLang="zh-CN" dirty="0">
                <a:ea typeface="宋体" panose="02010600030101010101" pitchFamily="2" charset="-122"/>
              </a:rPr>
              <a:t> (including </a:t>
            </a:r>
            <a:r>
              <a:rPr lang="en-US" altLang="zh-CN" strike="sngStrike" dirty="0">
                <a:ea typeface="宋体" panose="02010600030101010101" pitchFamily="2" charset="-122"/>
              </a:rPr>
              <a:t>except</a:t>
            </a:r>
            <a:r>
              <a:rPr lang="en-US" altLang="zh-CN" dirty="0">
                <a:ea typeface="宋体" panose="02010600030101010101" pitchFamily="2" charset="-122"/>
              </a:rPr>
              <a:t> including PHY communications)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solid understanding of networking principles, practice</a:t>
            </a: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pPr>
                <a:defRPr/>
              </a:pPr>
              <a:t>133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14460236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8CCA67-48E2-4F50-A65F-778A3CCAF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Homework #05:</a:t>
            </a:r>
            <a:br>
              <a:rPr lang="en-US" altLang="zh-CN" dirty="0"/>
            </a:br>
            <a:r>
              <a:rPr lang="fr-FR" altLang="zh-CN" dirty="0"/>
              <a:t>Chapter 6: P5, P10, P13, P21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A82E30-E667-4097-85D3-327FBCA37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E895D9-91D8-4958-BB05-9803D63D1C8A}" type="slidenum">
              <a:rPr lang="en-US" altLang="zh-CN" smtClean="0"/>
              <a:t>134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7428523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GEyNjRiOGVjNGQ4OGM0YzEzYzQ1MWZkNTM4MWNiNmEifQ=="/>
</p:tagLst>
</file>

<file path=ppt/theme/theme1.xml><?xml version="1.0" encoding="utf-8"?>
<a:theme xmlns:a="http://schemas.openxmlformats.org/drawingml/2006/main" name="Default Design">
  <a:themeElements>
    <a:clrScheme name="color_zhu_new_v1">
      <a:dk1>
        <a:srgbClr val="000000"/>
      </a:dk1>
      <a:lt1>
        <a:srgbClr val="FFFFFF"/>
      </a:lt1>
      <a:dk2>
        <a:srgbClr val="2C3E50"/>
      </a:dk2>
      <a:lt2>
        <a:srgbClr val="BDC1C7"/>
      </a:lt2>
      <a:accent1>
        <a:srgbClr val="1A2A3A"/>
      </a:accent1>
      <a:accent2>
        <a:srgbClr val="C0392B"/>
      </a:accent2>
      <a:accent3>
        <a:srgbClr val="F39C12"/>
      </a:accent3>
      <a:accent4>
        <a:srgbClr val="2C3E50"/>
      </a:accent4>
      <a:accent5>
        <a:srgbClr val="2980B9"/>
      </a:accent5>
      <a:accent6>
        <a:srgbClr val="16A085"/>
      </a:accent6>
      <a:hlink>
        <a:srgbClr val="2980B9"/>
      </a:hlink>
      <a:folHlink>
        <a:srgbClr val="C0392B"/>
      </a:folHlink>
    </a:clrScheme>
    <a:fontScheme name="Arial-微软雅黑">
      <a:majorFont>
        <a:latin typeface="Arial"/>
        <a:ea typeface="微软雅黑"/>
        <a:cs typeface=""/>
      </a:majorFont>
      <a:minorFont>
        <a:latin typeface="Arial Narrow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 w="3175">
          <a:solidFill>
            <a:schemeClr val="tx1"/>
          </a:solidFill>
        </a:ln>
      </a:spPr>
      <a:bodyPr wrap="square" rtlCol="0" anchor="ctr" anchorCtr="0">
        <a:noAutofit/>
      </a:bodyPr>
      <a:lstStyle>
        <a:defPPr algn="ctr">
          <a:defRPr sz="2000" dirty="0" smtClean="0">
            <a:latin typeface="+mn-lt"/>
            <a:ea typeface="+mn-ea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  <a:txDef>
      <a:spPr>
        <a:noFill/>
      </a:spPr>
      <a:bodyPr wrap="none" rtlCol="0">
        <a:spAutoFit/>
      </a:bodyPr>
      <a:lstStyle>
        <a:defPPr algn="ctr">
          <a:defRPr dirty="0" smtClean="0">
            <a:latin typeface="+mn-lt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6360</TotalTime>
  <Words>6602</Words>
  <Application>Microsoft Office PowerPoint</Application>
  <PresentationFormat>宽屏</PresentationFormat>
  <Paragraphs>1599</Paragraphs>
  <Slides>134</Slides>
  <Notes>91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134</vt:i4>
      </vt:variant>
    </vt:vector>
  </HeadingPairs>
  <TitlesOfParts>
    <vt:vector size="147" baseType="lpstr">
      <vt:lpstr>MS Mincho</vt:lpstr>
      <vt:lpstr>ZapfDingbats</vt:lpstr>
      <vt:lpstr>Microsoft YaHei</vt:lpstr>
      <vt:lpstr>Arial</vt:lpstr>
      <vt:lpstr>Arial Black</vt:lpstr>
      <vt:lpstr>Arial Narrow</vt:lpstr>
      <vt:lpstr>Comic Sans MS</vt:lpstr>
      <vt:lpstr>Courier New</vt:lpstr>
      <vt:lpstr>Times New Roman</vt:lpstr>
      <vt:lpstr>Wingdings</vt:lpstr>
      <vt:lpstr>Default Design</vt:lpstr>
      <vt:lpstr>Clip</vt:lpstr>
      <vt:lpstr>Equation</vt:lpstr>
      <vt:lpstr>Chapter 6:  The Link Layer</vt:lpstr>
      <vt:lpstr>Link-Layer Hops along Host and Server</vt:lpstr>
      <vt:lpstr>PowerPoint 演示文稿</vt:lpstr>
      <vt:lpstr>The Data Link Layer</vt:lpstr>
      <vt:lpstr>Chapter 6 Link Layer</vt:lpstr>
      <vt:lpstr>PowerPoint 演示文稿</vt:lpstr>
      <vt:lpstr>Link Layer: Teminology</vt:lpstr>
      <vt:lpstr>Link Layer: Context</vt:lpstr>
      <vt:lpstr>Link layer services</vt:lpstr>
      <vt:lpstr>Link layer services (more)</vt:lpstr>
      <vt:lpstr>Where is link layer implemented?</vt:lpstr>
      <vt:lpstr>Adaptors Communicating</vt:lpstr>
      <vt:lpstr>Link Layer</vt:lpstr>
      <vt:lpstr>Overview of Error Detection</vt:lpstr>
      <vt:lpstr>Parity Checking</vt:lpstr>
      <vt:lpstr>Parity Checking (cont’)</vt:lpstr>
      <vt:lpstr>Cyclic Redundancy Check (CRC)</vt:lpstr>
      <vt:lpstr>Representing bit stream as a polynomial</vt:lpstr>
      <vt:lpstr>Computing Remainder</vt:lpstr>
      <vt:lpstr>CRC overview</vt:lpstr>
      <vt:lpstr>How to compute R(x)?</vt:lpstr>
      <vt:lpstr>CRC Example</vt:lpstr>
      <vt:lpstr>Popular CRC Protocols</vt:lpstr>
      <vt:lpstr>Error Detection Performance of CRC</vt:lpstr>
      <vt:lpstr>PowerPoint 演示文稿</vt:lpstr>
      <vt:lpstr>Hamming Distance</vt:lpstr>
      <vt:lpstr>Minimum Hamming distance required</vt:lpstr>
      <vt:lpstr>Characterizing Performance of a Code</vt:lpstr>
      <vt:lpstr>Link Layer</vt:lpstr>
      <vt:lpstr>Multiple Access Links and Protocols</vt:lpstr>
      <vt:lpstr>Multiple access to a shared link</vt:lpstr>
      <vt:lpstr>Multiple Access Protocols</vt:lpstr>
      <vt:lpstr>PowerPoint 演示文稿</vt:lpstr>
      <vt:lpstr>Ideal Multiple Access Protocol</vt:lpstr>
      <vt:lpstr>MAC Protocols: a taxonomy</vt:lpstr>
      <vt:lpstr>Channel Partitioning MAC protocols: TDMA</vt:lpstr>
      <vt:lpstr>Channel Partitioning MAC protocols: FDMA</vt:lpstr>
      <vt:lpstr>Frequency Division Multiplexing</vt:lpstr>
      <vt:lpstr>Wavelength Division Multiplexing</vt:lpstr>
      <vt:lpstr>PowerPoint 演示文稿</vt:lpstr>
      <vt:lpstr>PowerPoint 演示文稿</vt:lpstr>
      <vt:lpstr>Basic idea</vt:lpstr>
      <vt:lpstr>Random Access Protocols</vt:lpstr>
      <vt:lpstr>Pure (unslotted) ALOHA</vt:lpstr>
      <vt:lpstr>Pure Aloha efficiency</vt:lpstr>
      <vt:lpstr>Slotted ALOHA</vt:lpstr>
      <vt:lpstr>Slotted Aloha efficiency</vt:lpstr>
      <vt:lpstr>Throughput Comparison</vt:lpstr>
      <vt:lpstr>PowerPoint 演示文稿</vt:lpstr>
      <vt:lpstr>CSMA (Carrier Sense Multiple Access)</vt:lpstr>
      <vt:lpstr>CSMA collisions</vt:lpstr>
      <vt:lpstr>CSMA/CD (Collision Detection)</vt:lpstr>
      <vt:lpstr>CSMA/CD collision detection</vt:lpstr>
      <vt:lpstr>PowerPoint 演示文稿</vt:lpstr>
      <vt:lpstr>“Taking Turns” MAC protocols</vt:lpstr>
      <vt:lpstr>“Taking Turns” MAC protocols</vt:lpstr>
      <vt:lpstr>“Taking Turns” MAC protocols</vt:lpstr>
      <vt:lpstr> Summary of MAC protocols</vt:lpstr>
      <vt:lpstr>Cable access network</vt:lpstr>
      <vt:lpstr>Cable access network (cont’)</vt:lpstr>
      <vt:lpstr>Link Layer</vt:lpstr>
      <vt:lpstr>Switched Local area networks</vt:lpstr>
      <vt:lpstr>6.4 Switched local area networks</vt:lpstr>
      <vt:lpstr>MAC Addresses</vt:lpstr>
      <vt:lpstr>LAN Addresses</vt:lpstr>
      <vt:lpstr>LAN Address (more)</vt:lpstr>
      <vt:lpstr>PowerPoint 演示文稿</vt:lpstr>
      <vt:lpstr>Why both MAC and IP address?</vt:lpstr>
      <vt:lpstr>PowerPoint 演示文稿</vt:lpstr>
      <vt:lpstr>MAC Address interacting with IP</vt:lpstr>
      <vt:lpstr>ARP: Address Resolution Protocol</vt:lpstr>
      <vt:lpstr>ARP protocol: Same LAN (network)</vt:lpstr>
      <vt:lpstr>Addressing: routing to another LAN</vt:lpstr>
      <vt:lpstr>Addressing: routing to another LAN</vt:lpstr>
      <vt:lpstr>Addressing: routing to another LAN</vt:lpstr>
      <vt:lpstr>Addressing: routing to another LAN</vt:lpstr>
      <vt:lpstr>Addressing: routing to another LAN</vt:lpstr>
      <vt:lpstr>Addressing: routing to another LAN</vt:lpstr>
      <vt:lpstr>6.4 Switched local area networks</vt:lpstr>
      <vt:lpstr>Ethernet</vt:lpstr>
      <vt:lpstr>Bus Topology</vt:lpstr>
      <vt:lpstr>Star topology</vt:lpstr>
      <vt:lpstr>Ethernet Services</vt:lpstr>
      <vt:lpstr>Ethernet Frame Structure</vt:lpstr>
      <vt:lpstr>Ethernet Frame Structure (more)</vt:lpstr>
      <vt:lpstr>Ethernet MAC: CSMA/CD</vt:lpstr>
      <vt:lpstr>Exponential Backoff</vt:lpstr>
      <vt:lpstr>Why Exponential?</vt:lpstr>
      <vt:lpstr>Ethernet’s CSMA/CD (more)</vt:lpstr>
      <vt:lpstr>CSMA/CD efficiency</vt:lpstr>
      <vt:lpstr>6.4 Switched local area networks</vt:lpstr>
      <vt:lpstr>PowerPoint 演示文稿</vt:lpstr>
      <vt:lpstr>Hubs</vt:lpstr>
      <vt:lpstr>Switch</vt:lpstr>
      <vt:lpstr>Switch: multiple simultaneous transmissions</vt:lpstr>
      <vt:lpstr>Switch Table</vt:lpstr>
      <vt:lpstr>Switch: self-learning</vt:lpstr>
      <vt:lpstr>Switch: frame filtering/forwarding</vt:lpstr>
      <vt:lpstr>Self-learning, forwarding: example</vt:lpstr>
      <vt:lpstr>Interconnecting switches</vt:lpstr>
      <vt:lpstr>Self-learning multi-switch example</vt:lpstr>
      <vt:lpstr>Institutional network</vt:lpstr>
      <vt:lpstr>Switches vs. Routers</vt:lpstr>
      <vt:lpstr>Switches vs. Routers (2)</vt:lpstr>
      <vt:lpstr>6.4 Switched local area networks</vt:lpstr>
      <vt:lpstr>VLANs: motivation</vt:lpstr>
      <vt:lpstr>Basic idea of VLAN</vt:lpstr>
      <vt:lpstr>Port-based VLAN</vt:lpstr>
      <vt:lpstr>Port-based VLAN</vt:lpstr>
      <vt:lpstr>VLANS spanning multiple switches</vt:lpstr>
      <vt:lpstr>802.1Q VLAN frame format</vt:lpstr>
      <vt:lpstr>Real Case Study: New North Campus of the University</vt:lpstr>
      <vt:lpstr>Real Case Study: New North Campus of the University</vt:lpstr>
      <vt:lpstr>Real Case Study: New North Campus of the University</vt:lpstr>
      <vt:lpstr>Real Case Study: New North Campus of the University</vt:lpstr>
      <vt:lpstr>CloudEngine S6735-S系列交换机</vt:lpstr>
      <vt:lpstr>Link Layer</vt:lpstr>
      <vt:lpstr>Overview of MPLS</vt:lpstr>
      <vt:lpstr>MPLS Example</vt:lpstr>
      <vt:lpstr>Multiprotocol label switching (MPLS)</vt:lpstr>
      <vt:lpstr>MPLS forwarding tables</vt:lpstr>
      <vt:lpstr>MPLS signaling</vt:lpstr>
      <vt:lpstr>MPLS versus IP paths</vt:lpstr>
      <vt:lpstr>MPLS versus IP paths</vt:lpstr>
      <vt:lpstr>Link Layer</vt:lpstr>
      <vt:lpstr>Data center networks </vt:lpstr>
      <vt:lpstr>Typical Architecture</vt:lpstr>
      <vt:lpstr>PowerPoint 演示文稿</vt:lpstr>
      <vt:lpstr>Rich interconnection among switches</vt:lpstr>
      <vt:lpstr>Putting all together:  </vt:lpstr>
      <vt:lpstr>Network Setting </vt:lpstr>
      <vt:lpstr>Summary</vt:lpstr>
      <vt:lpstr>Let’s take a breath</vt:lpstr>
      <vt:lpstr>Homework #05: Chapter 6: P5, P10, P13, P21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yzhu</dc:creator>
  <cp:lastModifiedBy>Yanmin Zhu</cp:lastModifiedBy>
  <cp:revision>846</cp:revision>
  <cp:lastPrinted>2017-03-20T12:13:00Z</cp:lastPrinted>
  <dcterms:created xsi:type="dcterms:W3CDTF">1999-10-08T19:08:00Z</dcterms:created>
  <dcterms:modified xsi:type="dcterms:W3CDTF">2025-11-20T01:43:14Z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FD933C4B89F54630A178DDBAC2E140F9</vt:lpwstr>
  </property>
  <property fmtid="{D5CDD505-2E9C-101B-9397-08002B2CF9AE}" pid="3" name="KSOProductBuildVer">
    <vt:lpwstr>2052-11.1.0.12358</vt:lpwstr>
  </property>
</Properties>
</file>